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3300"/>
    <a:srgbClr val="660066"/>
    <a:srgbClr val="006600"/>
    <a:srgbClr val="000000"/>
    <a:srgbClr val="000099"/>
    <a:srgbClr val="800000"/>
    <a:srgbClr val="EFEF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649" autoAdjust="0"/>
  </p:normalViewPr>
  <p:slideViewPr>
    <p:cSldViewPr snapToGrid="0">
      <p:cViewPr varScale="1">
        <p:scale>
          <a:sx n="58" d="100"/>
          <a:sy n="58" d="100"/>
        </p:scale>
        <p:origin x="-2388" y="-7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DBFF9-C8A1-4A88-91D0-079C5C5C7892}" type="datetimeFigureOut">
              <a:rPr lang="en-US" smtClean="0"/>
              <a:t>9/23/2009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A1202-E918-40CF-AF21-00D684B1B9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79E64-4A8D-49F6-BD46-74BE43F44C71}" type="datetime1">
              <a:rPr lang="en-US" smtClean="0"/>
              <a:t>9/23/2009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C2CE6-306A-4A1B-A2C5-A148061761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8E79B-A702-494E-AA3E-77386C4F0556}" type="datetime1">
              <a:rPr lang="en-US" smtClean="0"/>
              <a:t>9/23/2009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805F0-E2EC-4142-AB30-38E0F1CA62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C1E73-50E5-44F9-BB14-D79A01CE752B}" type="datetime1">
              <a:rPr lang="en-US" smtClean="0"/>
              <a:t>9/23/2009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EF0B-5BEB-4BFE-A7D5-A5C8E513EB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3A7A7-2A21-4104-A9AD-9D231DC21802}" type="datetime1">
              <a:rPr lang="en-US" smtClean="0"/>
              <a:t>9/23/2009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11D63-801E-4B7E-93C1-BAAA6D4294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1C5D8-1914-41A3-A071-985C5A628E9A}" type="datetime1">
              <a:rPr lang="en-US" smtClean="0"/>
              <a:t>9/23/2009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42FF-F968-4C83-9296-B9EAF25551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B3A47-8DCD-4800-9C27-9981665FED30}" type="datetime1">
              <a:rPr lang="en-US" smtClean="0"/>
              <a:t>9/23/2009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37282-EA4A-419B-9F1A-721BF0370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2B576-0C8D-4067-B470-D4AFA91DDF48}" type="datetime1">
              <a:rPr lang="en-US" smtClean="0"/>
              <a:t>9/23/2009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37E62-34A8-4CFA-991F-2D81085977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99B80-BA7E-4AB8-8166-33BDABCE8183}" type="datetime1">
              <a:rPr lang="en-US" smtClean="0"/>
              <a:t>9/23/2009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F45D-3A2C-46AB-B18F-76D1327C4B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A8981-9647-413E-8EA5-F8FF30735AF4}" type="datetime1">
              <a:rPr lang="en-US" smtClean="0"/>
              <a:t>9/23/2009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F92FB-A5B1-4F86-AB55-65EC0BBD35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341B3-34FB-4D06-9ACD-2D9FDEBC1A3F}" type="datetime1">
              <a:rPr lang="en-US" smtClean="0"/>
              <a:t>9/23/2009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D75F0-7AE9-4C39-87B5-2D36E37E52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85E5-5D41-4DF0-AF4B-5367073CEF3E}" type="datetime1">
              <a:rPr lang="en-US" smtClean="0"/>
              <a:t>9/23/2009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414E8-FFFA-4C34-80D1-E5269DE9A1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413D07-6ADF-4A88-BB1D-8D73AA9569B7}" type="datetime1">
              <a:rPr lang="en-US" smtClean="0"/>
              <a:t>9/23/2009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1B4206-033B-42AB-9D88-B7A7576710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An initial organization of some concepts defined within </a:t>
            </a:r>
            <a:r>
              <a:rPr lang="en-US" sz="3600" dirty="0" smtClean="0"/>
              <a:t>the </a:t>
            </a:r>
            <a:r>
              <a:rPr lang="en-US" sz="3600" dirty="0" smtClean="0"/>
              <a:t>VIM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/>
              <a:t>(</a:t>
            </a:r>
            <a:r>
              <a:rPr lang="en-US" sz="3200" dirty="0" smtClean="0"/>
              <a:t>International Vocabulary of Metrology)</a:t>
            </a: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59244" y="4158049"/>
            <a:ext cx="6576442" cy="1752600"/>
          </a:xfrm>
        </p:spPr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David Leal  </a:t>
            </a:r>
            <a:r>
              <a:rPr lang="en-US" sz="2800" dirty="0" smtClean="0">
                <a:solidFill>
                  <a:schemeClr val="tx1"/>
                </a:solidFill>
              </a:rPr>
              <a:t>(CAESAR </a:t>
            </a:r>
            <a:r>
              <a:rPr lang="en-US" sz="2800" dirty="0" smtClean="0">
                <a:solidFill>
                  <a:schemeClr val="tx1"/>
                </a:solidFill>
              </a:rPr>
              <a:t>Systems Limited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800" dirty="0" smtClean="0"/>
              <a:t>24-Sep-2009</a:t>
            </a:r>
          </a:p>
          <a:p>
            <a:r>
              <a:rPr lang="en-US" sz="2000" dirty="0" smtClean="0"/>
              <a:t>v</a:t>
            </a:r>
            <a:r>
              <a:rPr lang="en-US" sz="2000" dirty="0" smtClean="0"/>
              <a:t>1.0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F92FB-A5B1-4F86-AB55-65EC0BBD35F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05481" y="494270"/>
            <a:ext cx="7673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Ontolog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Panel Discussion: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Strawman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for a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UoM_Ontology_Standard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08000" y="1473200"/>
            <a:ext cx="8039100" cy="41402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6845300" y="762000"/>
            <a:ext cx="1971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latin typeface="Calibri" pitchFamily="34" charset="0"/>
              </a:rPr>
              <a:t>particular quantity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6604000" y="25146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5-Point Star 4"/>
          <p:cNvSpPr/>
          <p:nvPr/>
        </p:nvSpPr>
        <p:spPr>
          <a:xfrm>
            <a:off x="7823200" y="35052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5-Point Star 5"/>
          <p:cNvSpPr/>
          <p:nvPr/>
        </p:nvSpPr>
        <p:spPr>
          <a:xfrm>
            <a:off x="3225800" y="35052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5-Point Star 6"/>
          <p:cNvSpPr/>
          <p:nvPr/>
        </p:nvSpPr>
        <p:spPr>
          <a:xfrm>
            <a:off x="4114800" y="41275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5-Point Star 7"/>
          <p:cNvSpPr/>
          <p:nvPr/>
        </p:nvSpPr>
        <p:spPr>
          <a:xfrm>
            <a:off x="3784600" y="20574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" name="5-Point Star 8"/>
          <p:cNvSpPr/>
          <p:nvPr/>
        </p:nvSpPr>
        <p:spPr>
          <a:xfrm>
            <a:off x="1562100" y="33274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5-Point Star 9"/>
          <p:cNvSpPr/>
          <p:nvPr/>
        </p:nvSpPr>
        <p:spPr>
          <a:xfrm>
            <a:off x="4546600" y="27559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5-Point Star 10"/>
          <p:cNvSpPr/>
          <p:nvPr/>
        </p:nvSpPr>
        <p:spPr>
          <a:xfrm>
            <a:off x="4483100" y="48895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5-Point Star 11"/>
          <p:cNvSpPr/>
          <p:nvPr/>
        </p:nvSpPr>
        <p:spPr>
          <a:xfrm>
            <a:off x="5346700" y="18161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5-Point Star 12"/>
          <p:cNvSpPr/>
          <p:nvPr/>
        </p:nvSpPr>
        <p:spPr>
          <a:xfrm>
            <a:off x="1816100" y="42926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5-Point Star 14"/>
          <p:cNvSpPr/>
          <p:nvPr/>
        </p:nvSpPr>
        <p:spPr>
          <a:xfrm>
            <a:off x="5511800" y="25019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5-Point Star 15"/>
          <p:cNvSpPr/>
          <p:nvPr/>
        </p:nvSpPr>
        <p:spPr>
          <a:xfrm>
            <a:off x="7048500" y="33782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" name="5-Point Star 16"/>
          <p:cNvSpPr/>
          <p:nvPr/>
        </p:nvSpPr>
        <p:spPr>
          <a:xfrm>
            <a:off x="7010400" y="43180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" name="5-Point Star 17"/>
          <p:cNvSpPr/>
          <p:nvPr/>
        </p:nvSpPr>
        <p:spPr>
          <a:xfrm>
            <a:off x="2565400" y="28448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" name="5-Point Star 18"/>
          <p:cNvSpPr/>
          <p:nvPr/>
        </p:nvSpPr>
        <p:spPr>
          <a:xfrm>
            <a:off x="5956300" y="33655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" name="5-Point Star 19"/>
          <p:cNvSpPr/>
          <p:nvPr/>
        </p:nvSpPr>
        <p:spPr>
          <a:xfrm>
            <a:off x="3416300" y="29718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" name="5-Point Star 20"/>
          <p:cNvSpPr/>
          <p:nvPr/>
        </p:nvSpPr>
        <p:spPr>
          <a:xfrm>
            <a:off x="5003800" y="37973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" name="5-Point Star 21"/>
          <p:cNvSpPr/>
          <p:nvPr/>
        </p:nvSpPr>
        <p:spPr>
          <a:xfrm>
            <a:off x="2679700" y="50546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" name="5-Point Star 22"/>
          <p:cNvSpPr/>
          <p:nvPr/>
        </p:nvSpPr>
        <p:spPr>
          <a:xfrm>
            <a:off x="1752600" y="27940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" name="5-Point Star 23"/>
          <p:cNvSpPr/>
          <p:nvPr/>
        </p:nvSpPr>
        <p:spPr>
          <a:xfrm>
            <a:off x="4597400" y="19685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" name="5-Point Star 24"/>
          <p:cNvSpPr/>
          <p:nvPr/>
        </p:nvSpPr>
        <p:spPr>
          <a:xfrm>
            <a:off x="2946400" y="43053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" name="5-Point Star 25"/>
          <p:cNvSpPr/>
          <p:nvPr/>
        </p:nvSpPr>
        <p:spPr>
          <a:xfrm>
            <a:off x="2755900" y="23114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529" name="TextBox 27"/>
          <p:cNvSpPr txBox="1">
            <a:spLocks noChangeArrowheads="1"/>
          </p:cNvSpPr>
          <p:nvPr/>
        </p:nvSpPr>
        <p:spPr bwMode="auto">
          <a:xfrm>
            <a:off x="368300" y="5295900"/>
            <a:ext cx="14176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alibri" pitchFamily="34" charset="0"/>
              </a:rPr>
              <a:t>length of my thumb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1149350" y="4679950"/>
            <a:ext cx="736600" cy="520700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1" name="TextBox 31"/>
          <p:cNvSpPr txBox="1">
            <a:spLocks noChangeArrowheads="1"/>
          </p:cNvSpPr>
          <p:nvPr/>
        </p:nvSpPr>
        <p:spPr bwMode="auto">
          <a:xfrm>
            <a:off x="2654300" y="5854700"/>
            <a:ext cx="165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alibri" pitchFamily="34" charset="0"/>
              </a:rPr>
              <a:t>height of my coffee cup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16200000" flipV="1">
            <a:off x="2584450" y="4984750"/>
            <a:ext cx="1333500" cy="431800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3" name="TextBox 34"/>
          <p:cNvSpPr txBox="1">
            <a:spLocks noChangeArrowheads="1"/>
          </p:cNvSpPr>
          <p:nvPr/>
        </p:nvSpPr>
        <p:spPr bwMode="auto">
          <a:xfrm>
            <a:off x="127000" y="1333500"/>
            <a:ext cx="2352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alibri" pitchFamily="34" charset="0"/>
              </a:rPr>
              <a:t>distance from London to New York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5400000" flipH="1" flipV="1">
            <a:off x="1174750" y="5086350"/>
            <a:ext cx="1600200" cy="596900"/>
          </a:xfrm>
          <a:prstGeom prst="straightConnector1">
            <a:avLst/>
          </a:prstGeom>
          <a:ln w="28575">
            <a:solidFill>
              <a:srgbClr val="8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5" name="TextBox 46"/>
          <p:cNvSpPr txBox="1">
            <a:spLocks noChangeArrowheads="1"/>
          </p:cNvSpPr>
          <p:nvPr/>
        </p:nvSpPr>
        <p:spPr bwMode="auto">
          <a:xfrm>
            <a:off x="114300" y="6197600"/>
            <a:ext cx="39306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>
                <a:solidFill>
                  <a:srgbClr val="800000"/>
                </a:solidFill>
                <a:latin typeface="Calibri" pitchFamily="34" charset="0"/>
              </a:rPr>
              <a:t>lengths equal to the height of my coffee cup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1384300" y="4229100"/>
            <a:ext cx="1968500" cy="266700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" name="Rounded Rectangle 51"/>
          <p:cNvSpPr/>
          <p:nvPr/>
        </p:nvSpPr>
        <p:spPr>
          <a:xfrm>
            <a:off x="1371600" y="2768600"/>
            <a:ext cx="1955800" cy="266700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60" name="Straight Arrow Connector 59"/>
          <p:cNvCxnSpPr/>
          <p:nvPr/>
        </p:nvCxnSpPr>
        <p:spPr>
          <a:xfrm rot="16200000" flipH="1">
            <a:off x="990600" y="1968500"/>
            <a:ext cx="1143000" cy="381000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1540" idx="2"/>
          </p:cNvCxnSpPr>
          <p:nvPr/>
        </p:nvCxnSpPr>
        <p:spPr>
          <a:xfrm rot="5400000">
            <a:off x="1550988" y="1428750"/>
            <a:ext cx="2112962" cy="414338"/>
          </a:xfrm>
          <a:prstGeom prst="straightConnector1">
            <a:avLst/>
          </a:prstGeom>
          <a:ln w="28575">
            <a:solidFill>
              <a:srgbClr val="8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0" name="TextBox 61"/>
          <p:cNvSpPr txBox="1">
            <a:spLocks noChangeArrowheads="1"/>
          </p:cNvSpPr>
          <p:nvPr/>
        </p:nvSpPr>
        <p:spPr bwMode="auto">
          <a:xfrm>
            <a:off x="381000" y="241300"/>
            <a:ext cx="48656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>
                <a:solidFill>
                  <a:srgbClr val="800000"/>
                </a:solidFill>
                <a:latin typeface="Calibri" pitchFamily="34" charset="0"/>
              </a:rPr>
              <a:t>lengths equal to the distance from London to New York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rot="5400000">
            <a:off x="6991350" y="1276350"/>
            <a:ext cx="685800" cy="444500"/>
          </a:xfrm>
          <a:prstGeom prst="straightConnector1">
            <a:avLst/>
          </a:prstGeom>
          <a:ln w="3810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2" name="TextBox 66"/>
          <p:cNvSpPr txBox="1">
            <a:spLocks noChangeArrowheads="1"/>
          </p:cNvSpPr>
          <p:nvPr/>
        </p:nvSpPr>
        <p:spPr bwMode="auto">
          <a:xfrm>
            <a:off x="5689600" y="6019800"/>
            <a:ext cx="11541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alibri" pitchFamily="34" charset="0"/>
              </a:rPr>
              <a:t>mass of my car</a:t>
            </a:r>
          </a:p>
        </p:txBody>
      </p:sp>
      <p:sp>
        <p:nvSpPr>
          <p:cNvPr id="21543" name="TextBox 68"/>
          <p:cNvSpPr txBox="1">
            <a:spLocks noChangeArrowheads="1"/>
          </p:cNvSpPr>
          <p:nvPr/>
        </p:nvSpPr>
        <p:spPr bwMode="auto">
          <a:xfrm>
            <a:off x="6938963" y="5727700"/>
            <a:ext cx="19510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alibri" pitchFamily="34" charset="0"/>
              </a:rPr>
              <a:t>mass of Barbar the elephant</a:t>
            </a:r>
          </a:p>
        </p:txBody>
      </p:sp>
      <p:cxnSp>
        <p:nvCxnSpPr>
          <p:cNvPr id="70" name="Straight Arrow Connector 69"/>
          <p:cNvCxnSpPr>
            <a:stCxn id="21543" idx="0"/>
          </p:cNvCxnSpPr>
          <p:nvPr/>
        </p:nvCxnSpPr>
        <p:spPr>
          <a:xfrm rot="16200000" flipV="1">
            <a:off x="6954044" y="4768056"/>
            <a:ext cx="1181100" cy="738188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5" name="TextBox 70"/>
          <p:cNvSpPr txBox="1">
            <a:spLocks noChangeArrowheads="1"/>
          </p:cNvSpPr>
          <p:nvPr/>
        </p:nvSpPr>
        <p:spPr bwMode="auto">
          <a:xfrm>
            <a:off x="7556500" y="1651000"/>
            <a:ext cx="13128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alibri" pitchFamily="34" charset="0"/>
              </a:rPr>
              <a:t>mass of the moon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 rot="5400000">
            <a:off x="6826250" y="2228850"/>
            <a:ext cx="1358900" cy="736600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5-Point Star 76"/>
          <p:cNvSpPr/>
          <p:nvPr/>
        </p:nvSpPr>
        <p:spPr>
          <a:xfrm>
            <a:off x="5880100" y="43942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78" name="Straight Arrow Connector 77"/>
          <p:cNvCxnSpPr/>
          <p:nvPr/>
        </p:nvCxnSpPr>
        <p:spPr>
          <a:xfrm rot="16200000" flipV="1">
            <a:off x="5406232" y="5160168"/>
            <a:ext cx="1409700" cy="309563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5524500" y="3327400"/>
            <a:ext cx="1955800" cy="266700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" name="Rounded Rectangle 79"/>
          <p:cNvSpPr/>
          <p:nvPr/>
        </p:nvSpPr>
        <p:spPr>
          <a:xfrm>
            <a:off x="5524500" y="4292600"/>
            <a:ext cx="1955800" cy="266700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83" name="Straight Arrow Connector 82"/>
          <p:cNvCxnSpPr/>
          <p:nvPr/>
        </p:nvCxnSpPr>
        <p:spPr>
          <a:xfrm rot="16200000" flipV="1">
            <a:off x="6007100" y="5384800"/>
            <a:ext cx="1714500" cy="266700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52" name="TextBox 83"/>
          <p:cNvSpPr txBox="1">
            <a:spLocks noChangeArrowheads="1"/>
          </p:cNvSpPr>
          <p:nvPr/>
        </p:nvSpPr>
        <p:spPr bwMode="auto">
          <a:xfrm>
            <a:off x="5740400" y="6337300"/>
            <a:ext cx="3190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>
                <a:solidFill>
                  <a:srgbClr val="006600"/>
                </a:solidFill>
                <a:latin typeface="Calibri" pitchFamily="34" charset="0"/>
              </a:rPr>
              <a:t>masses equal to the mass of my car</a:t>
            </a:r>
          </a:p>
        </p:txBody>
      </p:sp>
      <p:cxnSp>
        <p:nvCxnSpPr>
          <p:cNvPr id="87" name="Straight Arrow Connector 86"/>
          <p:cNvCxnSpPr/>
          <p:nvPr/>
        </p:nvCxnSpPr>
        <p:spPr>
          <a:xfrm rot="5400000">
            <a:off x="5181600" y="1917700"/>
            <a:ext cx="2476500" cy="139700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54" name="TextBox 87"/>
          <p:cNvSpPr txBox="1">
            <a:spLocks noChangeArrowheads="1"/>
          </p:cNvSpPr>
          <p:nvPr/>
        </p:nvSpPr>
        <p:spPr bwMode="auto">
          <a:xfrm>
            <a:off x="5461000" y="400050"/>
            <a:ext cx="3452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>
                <a:solidFill>
                  <a:srgbClr val="006600"/>
                </a:solidFill>
                <a:latin typeface="Calibri" pitchFamily="34" charset="0"/>
              </a:rPr>
              <a:t>masses equal to the mass of the moon</a:t>
            </a: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F92FB-A5B1-4F86-AB55-65EC0BBD35F3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08000" y="1473200"/>
            <a:ext cx="8039100" cy="41402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cxnSp>
        <p:nvCxnSpPr>
          <p:cNvPr id="46" name="Straight Arrow Connector 45"/>
          <p:cNvCxnSpPr/>
          <p:nvPr/>
        </p:nvCxnSpPr>
        <p:spPr>
          <a:xfrm rot="5400000" flipH="1" flipV="1">
            <a:off x="876300" y="4191000"/>
            <a:ext cx="1790700" cy="1054100"/>
          </a:xfrm>
          <a:prstGeom prst="straightConnector1">
            <a:avLst/>
          </a:prstGeom>
          <a:ln w="9525">
            <a:solidFill>
              <a:srgbClr val="8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1" name="TextBox 46"/>
          <p:cNvSpPr txBox="1">
            <a:spLocks noChangeArrowheads="1"/>
          </p:cNvSpPr>
          <p:nvPr/>
        </p:nvSpPr>
        <p:spPr bwMode="auto">
          <a:xfrm>
            <a:off x="76200" y="5626100"/>
            <a:ext cx="2933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solidFill>
                  <a:srgbClr val="800000"/>
                </a:solidFill>
                <a:latin typeface="Calibri" pitchFamily="34" charset="0"/>
              </a:rPr>
              <a:t>lengths equal to the height of my coffee cup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2400300" y="2768600"/>
            <a:ext cx="927100" cy="177800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61" name="Straight Arrow Connector 60"/>
          <p:cNvCxnSpPr/>
          <p:nvPr/>
        </p:nvCxnSpPr>
        <p:spPr>
          <a:xfrm rot="16200000" flipH="1">
            <a:off x="736600" y="1485900"/>
            <a:ext cx="1752600" cy="1397000"/>
          </a:xfrm>
          <a:prstGeom prst="straightConnector1">
            <a:avLst/>
          </a:prstGeom>
          <a:ln w="9525">
            <a:solidFill>
              <a:srgbClr val="8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4" name="TextBox 61"/>
          <p:cNvSpPr txBox="1">
            <a:spLocks noChangeArrowheads="1"/>
          </p:cNvSpPr>
          <p:nvPr/>
        </p:nvSpPr>
        <p:spPr bwMode="auto">
          <a:xfrm>
            <a:off x="165100" y="1039813"/>
            <a:ext cx="36210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solidFill>
                  <a:srgbClr val="800000"/>
                </a:solidFill>
                <a:latin typeface="Calibri" pitchFamily="34" charset="0"/>
              </a:rPr>
              <a:t>lengths equal to the distance from London to New York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rot="5400000" flipH="1" flipV="1">
            <a:off x="2584450" y="5111750"/>
            <a:ext cx="1498600" cy="850900"/>
          </a:xfrm>
          <a:prstGeom prst="straightConnector1">
            <a:avLst/>
          </a:prstGeom>
          <a:ln w="952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6" name="TextBox 83"/>
          <p:cNvSpPr txBox="1">
            <a:spLocks noChangeArrowheads="1"/>
          </p:cNvSpPr>
          <p:nvPr/>
        </p:nvSpPr>
        <p:spPr bwMode="auto">
          <a:xfrm>
            <a:off x="990600" y="6248400"/>
            <a:ext cx="3251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solidFill>
                  <a:srgbClr val="006600"/>
                </a:solidFill>
                <a:latin typeface="Calibri" pitchFamily="34" charset="0"/>
              </a:rPr>
              <a:t>masses equal to the mass of my car</a:t>
            </a:r>
          </a:p>
        </p:txBody>
      </p:sp>
      <p:cxnSp>
        <p:nvCxnSpPr>
          <p:cNvPr id="87" name="Straight Arrow Connector 86"/>
          <p:cNvCxnSpPr/>
          <p:nvPr/>
        </p:nvCxnSpPr>
        <p:spPr>
          <a:xfrm rot="16200000" flipV="1">
            <a:off x="4565650" y="4629150"/>
            <a:ext cx="1625600" cy="1054100"/>
          </a:xfrm>
          <a:prstGeom prst="straightConnector1">
            <a:avLst/>
          </a:prstGeom>
          <a:ln w="952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8" name="TextBox 87"/>
          <p:cNvSpPr txBox="1">
            <a:spLocks noChangeArrowheads="1"/>
          </p:cNvSpPr>
          <p:nvPr/>
        </p:nvSpPr>
        <p:spPr bwMode="auto">
          <a:xfrm>
            <a:off x="4737100" y="5988050"/>
            <a:ext cx="2597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solidFill>
                  <a:srgbClr val="006600"/>
                </a:solidFill>
                <a:latin typeface="Calibri" pitchFamily="34" charset="0"/>
              </a:rPr>
              <a:t>masses equal to the mass of the moon</a:t>
            </a:r>
          </a:p>
        </p:txBody>
      </p:sp>
      <p:sp>
        <p:nvSpPr>
          <p:cNvPr id="22539" name="TextBox 52"/>
          <p:cNvSpPr txBox="1">
            <a:spLocks noChangeArrowheads="1"/>
          </p:cNvSpPr>
          <p:nvPr/>
        </p:nvSpPr>
        <p:spPr bwMode="auto">
          <a:xfrm>
            <a:off x="6629400" y="779463"/>
            <a:ext cx="23415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latin typeface="Calibri" pitchFamily="34" charset="0"/>
              </a:rPr>
              <a:t>magnitude of quantity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rot="5400000">
            <a:off x="6991350" y="1276350"/>
            <a:ext cx="685800" cy="444500"/>
          </a:xfrm>
          <a:prstGeom prst="straightConnector1">
            <a:avLst/>
          </a:prstGeom>
          <a:ln w="3810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-Point Star 55"/>
          <p:cNvSpPr/>
          <p:nvPr/>
        </p:nvSpPr>
        <p:spPr>
          <a:xfrm>
            <a:off x="25019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" name="5-Point Star 56"/>
          <p:cNvSpPr/>
          <p:nvPr/>
        </p:nvSpPr>
        <p:spPr>
          <a:xfrm>
            <a:off x="25908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" name="5-Point Star 57"/>
          <p:cNvSpPr/>
          <p:nvPr/>
        </p:nvSpPr>
        <p:spPr>
          <a:xfrm>
            <a:off x="26543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9" name="5-Point Star 58"/>
          <p:cNvSpPr/>
          <p:nvPr/>
        </p:nvSpPr>
        <p:spPr>
          <a:xfrm>
            <a:off x="27432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3" name="5-Point Star 62"/>
          <p:cNvSpPr/>
          <p:nvPr/>
        </p:nvSpPr>
        <p:spPr>
          <a:xfrm>
            <a:off x="27686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4" name="5-Point Star 63"/>
          <p:cNvSpPr/>
          <p:nvPr/>
        </p:nvSpPr>
        <p:spPr>
          <a:xfrm>
            <a:off x="28575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6" name="5-Point Star 65"/>
          <p:cNvSpPr/>
          <p:nvPr/>
        </p:nvSpPr>
        <p:spPr>
          <a:xfrm>
            <a:off x="29210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8" name="5-Point Star 67"/>
          <p:cNvSpPr/>
          <p:nvPr/>
        </p:nvSpPr>
        <p:spPr>
          <a:xfrm>
            <a:off x="30099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2" name="5-Point Star 71"/>
          <p:cNvSpPr/>
          <p:nvPr/>
        </p:nvSpPr>
        <p:spPr>
          <a:xfrm>
            <a:off x="26543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3" name="5-Point Star 72"/>
          <p:cNvSpPr/>
          <p:nvPr/>
        </p:nvSpPr>
        <p:spPr>
          <a:xfrm>
            <a:off x="27432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4" name="5-Point Star 73"/>
          <p:cNvSpPr/>
          <p:nvPr/>
        </p:nvSpPr>
        <p:spPr>
          <a:xfrm>
            <a:off x="28067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5" name="5-Point Star 74"/>
          <p:cNvSpPr/>
          <p:nvPr/>
        </p:nvSpPr>
        <p:spPr>
          <a:xfrm>
            <a:off x="28956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" name="5-Point Star 80"/>
          <p:cNvSpPr/>
          <p:nvPr/>
        </p:nvSpPr>
        <p:spPr>
          <a:xfrm>
            <a:off x="29210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2" name="5-Point Star 81"/>
          <p:cNvSpPr/>
          <p:nvPr/>
        </p:nvSpPr>
        <p:spPr>
          <a:xfrm>
            <a:off x="30099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5" name="5-Point Star 84"/>
          <p:cNvSpPr/>
          <p:nvPr/>
        </p:nvSpPr>
        <p:spPr>
          <a:xfrm>
            <a:off x="30734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6" name="5-Point Star 85"/>
          <p:cNvSpPr/>
          <p:nvPr/>
        </p:nvSpPr>
        <p:spPr>
          <a:xfrm>
            <a:off x="31623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9" name="Rounded Rectangle 88"/>
          <p:cNvSpPr/>
          <p:nvPr/>
        </p:nvSpPr>
        <p:spPr>
          <a:xfrm>
            <a:off x="2400300" y="2997200"/>
            <a:ext cx="927100" cy="177800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0" name="5-Point Star 89"/>
          <p:cNvSpPr/>
          <p:nvPr/>
        </p:nvSpPr>
        <p:spPr>
          <a:xfrm>
            <a:off x="25019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1" name="5-Point Star 90"/>
          <p:cNvSpPr/>
          <p:nvPr/>
        </p:nvSpPr>
        <p:spPr>
          <a:xfrm>
            <a:off x="25908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2" name="5-Point Star 91"/>
          <p:cNvSpPr/>
          <p:nvPr/>
        </p:nvSpPr>
        <p:spPr>
          <a:xfrm>
            <a:off x="26543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3" name="5-Point Star 92"/>
          <p:cNvSpPr/>
          <p:nvPr/>
        </p:nvSpPr>
        <p:spPr>
          <a:xfrm>
            <a:off x="27432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4" name="5-Point Star 93"/>
          <p:cNvSpPr/>
          <p:nvPr/>
        </p:nvSpPr>
        <p:spPr>
          <a:xfrm>
            <a:off x="27686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5" name="5-Point Star 94"/>
          <p:cNvSpPr/>
          <p:nvPr/>
        </p:nvSpPr>
        <p:spPr>
          <a:xfrm>
            <a:off x="28575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6" name="5-Point Star 95"/>
          <p:cNvSpPr/>
          <p:nvPr/>
        </p:nvSpPr>
        <p:spPr>
          <a:xfrm>
            <a:off x="29210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7" name="5-Point Star 96"/>
          <p:cNvSpPr/>
          <p:nvPr/>
        </p:nvSpPr>
        <p:spPr>
          <a:xfrm>
            <a:off x="30099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8" name="5-Point Star 97"/>
          <p:cNvSpPr/>
          <p:nvPr/>
        </p:nvSpPr>
        <p:spPr>
          <a:xfrm>
            <a:off x="26543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9" name="5-Point Star 98"/>
          <p:cNvSpPr/>
          <p:nvPr/>
        </p:nvSpPr>
        <p:spPr>
          <a:xfrm>
            <a:off x="27432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0" name="5-Point Star 99"/>
          <p:cNvSpPr/>
          <p:nvPr/>
        </p:nvSpPr>
        <p:spPr>
          <a:xfrm>
            <a:off x="28067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1" name="5-Point Star 100"/>
          <p:cNvSpPr/>
          <p:nvPr/>
        </p:nvSpPr>
        <p:spPr>
          <a:xfrm>
            <a:off x="28956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" name="5-Point Star 101"/>
          <p:cNvSpPr/>
          <p:nvPr/>
        </p:nvSpPr>
        <p:spPr>
          <a:xfrm>
            <a:off x="29210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3" name="5-Point Star 102"/>
          <p:cNvSpPr/>
          <p:nvPr/>
        </p:nvSpPr>
        <p:spPr>
          <a:xfrm>
            <a:off x="30099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4" name="5-Point Star 103"/>
          <p:cNvSpPr/>
          <p:nvPr/>
        </p:nvSpPr>
        <p:spPr>
          <a:xfrm>
            <a:off x="30734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5" name="5-Point Star 104"/>
          <p:cNvSpPr/>
          <p:nvPr/>
        </p:nvSpPr>
        <p:spPr>
          <a:xfrm>
            <a:off x="31623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6" name="Rounded Rectangle 105"/>
          <p:cNvSpPr/>
          <p:nvPr/>
        </p:nvSpPr>
        <p:spPr>
          <a:xfrm>
            <a:off x="2400300" y="3225800"/>
            <a:ext cx="927100" cy="177800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7" name="5-Point Star 106"/>
          <p:cNvSpPr/>
          <p:nvPr/>
        </p:nvSpPr>
        <p:spPr>
          <a:xfrm>
            <a:off x="25019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8" name="5-Point Star 107"/>
          <p:cNvSpPr/>
          <p:nvPr/>
        </p:nvSpPr>
        <p:spPr>
          <a:xfrm>
            <a:off x="25908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9" name="5-Point Star 108"/>
          <p:cNvSpPr/>
          <p:nvPr/>
        </p:nvSpPr>
        <p:spPr>
          <a:xfrm>
            <a:off x="26543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0" name="5-Point Star 109"/>
          <p:cNvSpPr/>
          <p:nvPr/>
        </p:nvSpPr>
        <p:spPr>
          <a:xfrm>
            <a:off x="27432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1" name="5-Point Star 110"/>
          <p:cNvSpPr/>
          <p:nvPr/>
        </p:nvSpPr>
        <p:spPr>
          <a:xfrm>
            <a:off x="27686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2" name="5-Point Star 111"/>
          <p:cNvSpPr/>
          <p:nvPr/>
        </p:nvSpPr>
        <p:spPr>
          <a:xfrm>
            <a:off x="28575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3" name="5-Point Star 112"/>
          <p:cNvSpPr/>
          <p:nvPr/>
        </p:nvSpPr>
        <p:spPr>
          <a:xfrm>
            <a:off x="29210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4" name="5-Point Star 113"/>
          <p:cNvSpPr/>
          <p:nvPr/>
        </p:nvSpPr>
        <p:spPr>
          <a:xfrm>
            <a:off x="30099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5" name="5-Point Star 114"/>
          <p:cNvSpPr/>
          <p:nvPr/>
        </p:nvSpPr>
        <p:spPr>
          <a:xfrm>
            <a:off x="26543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6" name="5-Point Star 115"/>
          <p:cNvSpPr/>
          <p:nvPr/>
        </p:nvSpPr>
        <p:spPr>
          <a:xfrm>
            <a:off x="27432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7" name="5-Point Star 116"/>
          <p:cNvSpPr/>
          <p:nvPr/>
        </p:nvSpPr>
        <p:spPr>
          <a:xfrm>
            <a:off x="28067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8" name="5-Point Star 117"/>
          <p:cNvSpPr/>
          <p:nvPr/>
        </p:nvSpPr>
        <p:spPr>
          <a:xfrm>
            <a:off x="28956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9" name="5-Point Star 118"/>
          <p:cNvSpPr/>
          <p:nvPr/>
        </p:nvSpPr>
        <p:spPr>
          <a:xfrm>
            <a:off x="29210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0" name="5-Point Star 119"/>
          <p:cNvSpPr/>
          <p:nvPr/>
        </p:nvSpPr>
        <p:spPr>
          <a:xfrm>
            <a:off x="30099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1" name="5-Point Star 120"/>
          <p:cNvSpPr/>
          <p:nvPr/>
        </p:nvSpPr>
        <p:spPr>
          <a:xfrm>
            <a:off x="30734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2" name="5-Point Star 121"/>
          <p:cNvSpPr/>
          <p:nvPr/>
        </p:nvSpPr>
        <p:spPr>
          <a:xfrm>
            <a:off x="31623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3" name="Rounded Rectangle 122"/>
          <p:cNvSpPr/>
          <p:nvPr/>
        </p:nvSpPr>
        <p:spPr>
          <a:xfrm>
            <a:off x="2400300" y="3454400"/>
            <a:ext cx="927100" cy="177800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4" name="5-Point Star 123"/>
          <p:cNvSpPr/>
          <p:nvPr/>
        </p:nvSpPr>
        <p:spPr>
          <a:xfrm>
            <a:off x="25019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5" name="5-Point Star 124"/>
          <p:cNvSpPr/>
          <p:nvPr/>
        </p:nvSpPr>
        <p:spPr>
          <a:xfrm>
            <a:off x="25908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6" name="5-Point Star 125"/>
          <p:cNvSpPr/>
          <p:nvPr/>
        </p:nvSpPr>
        <p:spPr>
          <a:xfrm>
            <a:off x="26543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7" name="5-Point Star 126"/>
          <p:cNvSpPr/>
          <p:nvPr/>
        </p:nvSpPr>
        <p:spPr>
          <a:xfrm>
            <a:off x="27432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8" name="5-Point Star 127"/>
          <p:cNvSpPr/>
          <p:nvPr/>
        </p:nvSpPr>
        <p:spPr>
          <a:xfrm>
            <a:off x="27686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9" name="5-Point Star 128"/>
          <p:cNvSpPr/>
          <p:nvPr/>
        </p:nvSpPr>
        <p:spPr>
          <a:xfrm>
            <a:off x="28575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0" name="5-Point Star 129"/>
          <p:cNvSpPr/>
          <p:nvPr/>
        </p:nvSpPr>
        <p:spPr>
          <a:xfrm>
            <a:off x="29210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1" name="5-Point Star 130"/>
          <p:cNvSpPr/>
          <p:nvPr/>
        </p:nvSpPr>
        <p:spPr>
          <a:xfrm>
            <a:off x="30099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2" name="5-Point Star 131"/>
          <p:cNvSpPr/>
          <p:nvPr/>
        </p:nvSpPr>
        <p:spPr>
          <a:xfrm>
            <a:off x="26543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3" name="5-Point Star 132"/>
          <p:cNvSpPr/>
          <p:nvPr/>
        </p:nvSpPr>
        <p:spPr>
          <a:xfrm>
            <a:off x="27432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4" name="5-Point Star 133"/>
          <p:cNvSpPr/>
          <p:nvPr/>
        </p:nvSpPr>
        <p:spPr>
          <a:xfrm>
            <a:off x="28067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5" name="5-Point Star 134"/>
          <p:cNvSpPr/>
          <p:nvPr/>
        </p:nvSpPr>
        <p:spPr>
          <a:xfrm>
            <a:off x="28956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6" name="5-Point Star 135"/>
          <p:cNvSpPr/>
          <p:nvPr/>
        </p:nvSpPr>
        <p:spPr>
          <a:xfrm>
            <a:off x="29210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7" name="5-Point Star 136"/>
          <p:cNvSpPr/>
          <p:nvPr/>
        </p:nvSpPr>
        <p:spPr>
          <a:xfrm>
            <a:off x="30099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8" name="5-Point Star 137"/>
          <p:cNvSpPr/>
          <p:nvPr/>
        </p:nvSpPr>
        <p:spPr>
          <a:xfrm>
            <a:off x="30734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9" name="5-Point Star 138"/>
          <p:cNvSpPr/>
          <p:nvPr/>
        </p:nvSpPr>
        <p:spPr>
          <a:xfrm>
            <a:off x="31623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0" name="Rounded Rectangle 139"/>
          <p:cNvSpPr/>
          <p:nvPr/>
        </p:nvSpPr>
        <p:spPr>
          <a:xfrm>
            <a:off x="2413000" y="3683000"/>
            <a:ext cx="927100" cy="177800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1" name="5-Point Star 140"/>
          <p:cNvSpPr/>
          <p:nvPr/>
        </p:nvSpPr>
        <p:spPr>
          <a:xfrm>
            <a:off x="25146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2" name="5-Point Star 141"/>
          <p:cNvSpPr/>
          <p:nvPr/>
        </p:nvSpPr>
        <p:spPr>
          <a:xfrm>
            <a:off x="26035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3" name="5-Point Star 142"/>
          <p:cNvSpPr/>
          <p:nvPr/>
        </p:nvSpPr>
        <p:spPr>
          <a:xfrm>
            <a:off x="26670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4" name="5-Point Star 143"/>
          <p:cNvSpPr/>
          <p:nvPr/>
        </p:nvSpPr>
        <p:spPr>
          <a:xfrm>
            <a:off x="27559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5" name="5-Point Star 144"/>
          <p:cNvSpPr/>
          <p:nvPr/>
        </p:nvSpPr>
        <p:spPr>
          <a:xfrm>
            <a:off x="27813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6" name="5-Point Star 145"/>
          <p:cNvSpPr/>
          <p:nvPr/>
        </p:nvSpPr>
        <p:spPr>
          <a:xfrm>
            <a:off x="28702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7" name="5-Point Star 146"/>
          <p:cNvSpPr/>
          <p:nvPr/>
        </p:nvSpPr>
        <p:spPr>
          <a:xfrm>
            <a:off x="29337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8" name="5-Point Star 147"/>
          <p:cNvSpPr/>
          <p:nvPr/>
        </p:nvSpPr>
        <p:spPr>
          <a:xfrm>
            <a:off x="30226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9" name="5-Point Star 148"/>
          <p:cNvSpPr/>
          <p:nvPr/>
        </p:nvSpPr>
        <p:spPr>
          <a:xfrm>
            <a:off x="26670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0" name="5-Point Star 149"/>
          <p:cNvSpPr/>
          <p:nvPr/>
        </p:nvSpPr>
        <p:spPr>
          <a:xfrm>
            <a:off x="27559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1" name="5-Point Star 150"/>
          <p:cNvSpPr/>
          <p:nvPr/>
        </p:nvSpPr>
        <p:spPr>
          <a:xfrm>
            <a:off x="28194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2" name="5-Point Star 151"/>
          <p:cNvSpPr/>
          <p:nvPr/>
        </p:nvSpPr>
        <p:spPr>
          <a:xfrm>
            <a:off x="29083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3" name="5-Point Star 152"/>
          <p:cNvSpPr/>
          <p:nvPr/>
        </p:nvSpPr>
        <p:spPr>
          <a:xfrm>
            <a:off x="29337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4" name="5-Point Star 153"/>
          <p:cNvSpPr/>
          <p:nvPr/>
        </p:nvSpPr>
        <p:spPr>
          <a:xfrm>
            <a:off x="30226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5" name="5-Point Star 154"/>
          <p:cNvSpPr/>
          <p:nvPr/>
        </p:nvSpPr>
        <p:spPr>
          <a:xfrm>
            <a:off x="30861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6" name="5-Point Star 155"/>
          <p:cNvSpPr/>
          <p:nvPr/>
        </p:nvSpPr>
        <p:spPr>
          <a:xfrm>
            <a:off x="31750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7" name="Rounded Rectangle 156"/>
          <p:cNvSpPr/>
          <p:nvPr/>
        </p:nvSpPr>
        <p:spPr>
          <a:xfrm>
            <a:off x="2413000" y="3911600"/>
            <a:ext cx="927100" cy="177800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8" name="5-Point Star 157"/>
          <p:cNvSpPr/>
          <p:nvPr/>
        </p:nvSpPr>
        <p:spPr>
          <a:xfrm>
            <a:off x="25146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9" name="5-Point Star 158"/>
          <p:cNvSpPr/>
          <p:nvPr/>
        </p:nvSpPr>
        <p:spPr>
          <a:xfrm>
            <a:off x="26035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0" name="5-Point Star 159"/>
          <p:cNvSpPr/>
          <p:nvPr/>
        </p:nvSpPr>
        <p:spPr>
          <a:xfrm>
            <a:off x="26670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1" name="5-Point Star 160"/>
          <p:cNvSpPr/>
          <p:nvPr/>
        </p:nvSpPr>
        <p:spPr>
          <a:xfrm>
            <a:off x="27559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2" name="5-Point Star 161"/>
          <p:cNvSpPr/>
          <p:nvPr/>
        </p:nvSpPr>
        <p:spPr>
          <a:xfrm>
            <a:off x="27813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3" name="5-Point Star 162"/>
          <p:cNvSpPr/>
          <p:nvPr/>
        </p:nvSpPr>
        <p:spPr>
          <a:xfrm>
            <a:off x="28702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4" name="5-Point Star 163"/>
          <p:cNvSpPr/>
          <p:nvPr/>
        </p:nvSpPr>
        <p:spPr>
          <a:xfrm>
            <a:off x="29337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5" name="5-Point Star 164"/>
          <p:cNvSpPr/>
          <p:nvPr/>
        </p:nvSpPr>
        <p:spPr>
          <a:xfrm>
            <a:off x="30226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6" name="5-Point Star 165"/>
          <p:cNvSpPr/>
          <p:nvPr/>
        </p:nvSpPr>
        <p:spPr>
          <a:xfrm>
            <a:off x="26670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7" name="5-Point Star 166"/>
          <p:cNvSpPr/>
          <p:nvPr/>
        </p:nvSpPr>
        <p:spPr>
          <a:xfrm>
            <a:off x="27559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8" name="5-Point Star 167"/>
          <p:cNvSpPr/>
          <p:nvPr/>
        </p:nvSpPr>
        <p:spPr>
          <a:xfrm>
            <a:off x="28194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9" name="5-Point Star 168"/>
          <p:cNvSpPr/>
          <p:nvPr/>
        </p:nvSpPr>
        <p:spPr>
          <a:xfrm>
            <a:off x="29083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0" name="5-Point Star 169"/>
          <p:cNvSpPr/>
          <p:nvPr/>
        </p:nvSpPr>
        <p:spPr>
          <a:xfrm>
            <a:off x="29337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1" name="5-Point Star 170"/>
          <p:cNvSpPr/>
          <p:nvPr/>
        </p:nvSpPr>
        <p:spPr>
          <a:xfrm>
            <a:off x="30226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2" name="5-Point Star 171"/>
          <p:cNvSpPr/>
          <p:nvPr/>
        </p:nvSpPr>
        <p:spPr>
          <a:xfrm>
            <a:off x="30861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3" name="5-Point Star 172"/>
          <p:cNvSpPr/>
          <p:nvPr/>
        </p:nvSpPr>
        <p:spPr>
          <a:xfrm>
            <a:off x="31750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7" name="Rounded Rectangle 176"/>
          <p:cNvSpPr/>
          <p:nvPr/>
        </p:nvSpPr>
        <p:spPr>
          <a:xfrm>
            <a:off x="3835400" y="3975100"/>
            <a:ext cx="927100" cy="177800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8" name="5-Point Star 177"/>
          <p:cNvSpPr/>
          <p:nvPr/>
        </p:nvSpPr>
        <p:spPr>
          <a:xfrm>
            <a:off x="39370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9" name="5-Point Star 178"/>
          <p:cNvSpPr/>
          <p:nvPr/>
        </p:nvSpPr>
        <p:spPr>
          <a:xfrm>
            <a:off x="40259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0" name="5-Point Star 179"/>
          <p:cNvSpPr/>
          <p:nvPr/>
        </p:nvSpPr>
        <p:spPr>
          <a:xfrm>
            <a:off x="40894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1" name="5-Point Star 180"/>
          <p:cNvSpPr/>
          <p:nvPr/>
        </p:nvSpPr>
        <p:spPr>
          <a:xfrm>
            <a:off x="41783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2" name="5-Point Star 181"/>
          <p:cNvSpPr/>
          <p:nvPr/>
        </p:nvSpPr>
        <p:spPr>
          <a:xfrm>
            <a:off x="42037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3" name="5-Point Star 182"/>
          <p:cNvSpPr/>
          <p:nvPr/>
        </p:nvSpPr>
        <p:spPr>
          <a:xfrm>
            <a:off x="42926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4" name="5-Point Star 183"/>
          <p:cNvSpPr/>
          <p:nvPr/>
        </p:nvSpPr>
        <p:spPr>
          <a:xfrm>
            <a:off x="43561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5" name="5-Point Star 184"/>
          <p:cNvSpPr/>
          <p:nvPr/>
        </p:nvSpPr>
        <p:spPr>
          <a:xfrm>
            <a:off x="44450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6" name="5-Point Star 185"/>
          <p:cNvSpPr/>
          <p:nvPr/>
        </p:nvSpPr>
        <p:spPr>
          <a:xfrm>
            <a:off x="40894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7" name="5-Point Star 186"/>
          <p:cNvSpPr/>
          <p:nvPr/>
        </p:nvSpPr>
        <p:spPr>
          <a:xfrm>
            <a:off x="41783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8" name="5-Point Star 187"/>
          <p:cNvSpPr/>
          <p:nvPr/>
        </p:nvSpPr>
        <p:spPr>
          <a:xfrm>
            <a:off x="42418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9" name="5-Point Star 188"/>
          <p:cNvSpPr/>
          <p:nvPr/>
        </p:nvSpPr>
        <p:spPr>
          <a:xfrm>
            <a:off x="43307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0" name="5-Point Star 189"/>
          <p:cNvSpPr/>
          <p:nvPr/>
        </p:nvSpPr>
        <p:spPr>
          <a:xfrm>
            <a:off x="43561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1" name="5-Point Star 190"/>
          <p:cNvSpPr/>
          <p:nvPr/>
        </p:nvSpPr>
        <p:spPr>
          <a:xfrm>
            <a:off x="44450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2" name="5-Point Star 191"/>
          <p:cNvSpPr/>
          <p:nvPr/>
        </p:nvSpPr>
        <p:spPr>
          <a:xfrm>
            <a:off x="45085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3" name="5-Point Star 192"/>
          <p:cNvSpPr/>
          <p:nvPr/>
        </p:nvSpPr>
        <p:spPr>
          <a:xfrm>
            <a:off x="45974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4" name="Rounded Rectangle 193"/>
          <p:cNvSpPr/>
          <p:nvPr/>
        </p:nvSpPr>
        <p:spPr>
          <a:xfrm>
            <a:off x="3835400" y="4203700"/>
            <a:ext cx="927100" cy="177800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5" name="5-Point Star 194"/>
          <p:cNvSpPr/>
          <p:nvPr/>
        </p:nvSpPr>
        <p:spPr>
          <a:xfrm>
            <a:off x="39370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6" name="5-Point Star 195"/>
          <p:cNvSpPr/>
          <p:nvPr/>
        </p:nvSpPr>
        <p:spPr>
          <a:xfrm>
            <a:off x="40259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7" name="5-Point Star 196"/>
          <p:cNvSpPr/>
          <p:nvPr/>
        </p:nvSpPr>
        <p:spPr>
          <a:xfrm>
            <a:off x="40894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8" name="5-Point Star 197"/>
          <p:cNvSpPr/>
          <p:nvPr/>
        </p:nvSpPr>
        <p:spPr>
          <a:xfrm>
            <a:off x="41783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9" name="5-Point Star 198"/>
          <p:cNvSpPr/>
          <p:nvPr/>
        </p:nvSpPr>
        <p:spPr>
          <a:xfrm>
            <a:off x="42037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0" name="5-Point Star 199"/>
          <p:cNvSpPr/>
          <p:nvPr/>
        </p:nvSpPr>
        <p:spPr>
          <a:xfrm>
            <a:off x="42926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1" name="5-Point Star 200"/>
          <p:cNvSpPr/>
          <p:nvPr/>
        </p:nvSpPr>
        <p:spPr>
          <a:xfrm>
            <a:off x="43561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2" name="5-Point Star 201"/>
          <p:cNvSpPr/>
          <p:nvPr/>
        </p:nvSpPr>
        <p:spPr>
          <a:xfrm>
            <a:off x="44450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3" name="5-Point Star 202"/>
          <p:cNvSpPr/>
          <p:nvPr/>
        </p:nvSpPr>
        <p:spPr>
          <a:xfrm>
            <a:off x="40894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4" name="5-Point Star 203"/>
          <p:cNvSpPr/>
          <p:nvPr/>
        </p:nvSpPr>
        <p:spPr>
          <a:xfrm>
            <a:off x="41783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5" name="5-Point Star 204"/>
          <p:cNvSpPr/>
          <p:nvPr/>
        </p:nvSpPr>
        <p:spPr>
          <a:xfrm>
            <a:off x="42418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6" name="5-Point Star 205"/>
          <p:cNvSpPr/>
          <p:nvPr/>
        </p:nvSpPr>
        <p:spPr>
          <a:xfrm>
            <a:off x="43307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7" name="5-Point Star 206"/>
          <p:cNvSpPr/>
          <p:nvPr/>
        </p:nvSpPr>
        <p:spPr>
          <a:xfrm>
            <a:off x="43561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8" name="5-Point Star 207"/>
          <p:cNvSpPr/>
          <p:nvPr/>
        </p:nvSpPr>
        <p:spPr>
          <a:xfrm>
            <a:off x="44450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9" name="5-Point Star 208"/>
          <p:cNvSpPr/>
          <p:nvPr/>
        </p:nvSpPr>
        <p:spPr>
          <a:xfrm>
            <a:off x="45085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0" name="5-Point Star 209"/>
          <p:cNvSpPr/>
          <p:nvPr/>
        </p:nvSpPr>
        <p:spPr>
          <a:xfrm>
            <a:off x="45974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1" name="Rounded Rectangle 210"/>
          <p:cNvSpPr/>
          <p:nvPr/>
        </p:nvSpPr>
        <p:spPr>
          <a:xfrm>
            <a:off x="3835400" y="4432300"/>
            <a:ext cx="927100" cy="177800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2" name="5-Point Star 211"/>
          <p:cNvSpPr/>
          <p:nvPr/>
        </p:nvSpPr>
        <p:spPr>
          <a:xfrm>
            <a:off x="39370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3" name="5-Point Star 212"/>
          <p:cNvSpPr/>
          <p:nvPr/>
        </p:nvSpPr>
        <p:spPr>
          <a:xfrm>
            <a:off x="40259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4" name="5-Point Star 213"/>
          <p:cNvSpPr/>
          <p:nvPr/>
        </p:nvSpPr>
        <p:spPr>
          <a:xfrm>
            <a:off x="40894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5" name="5-Point Star 214"/>
          <p:cNvSpPr/>
          <p:nvPr/>
        </p:nvSpPr>
        <p:spPr>
          <a:xfrm>
            <a:off x="41783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6" name="5-Point Star 215"/>
          <p:cNvSpPr/>
          <p:nvPr/>
        </p:nvSpPr>
        <p:spPr>
          <a:xfrm>
            <a:off x="42037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7" name="5-Point Star 216"/>
          <p:cNvSpPr/>
          <p:nvPr/>
        </p:nvSpPr>
        <p:spPr>
          <a:xfrm>
            <a:off x="42926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8" name="5-Point Star 217"/>
          <p:cNvSpPr/>
          <p:nvPr/>
        </p:nvSpPr>
        <p:spPr>
          <a:xfrm>
            <a:off x="43561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9" name="5-Point Star 218"/>
          <p:cNvSpPr/>
          <p:nvPr/>
        </p:nvSpPr>
        <p:spPr>
          <a:xfrm>
            <a:off x="44450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0" name="5-Point Star 219"/>
          <p:cNvSpPr/>
          <p:nvPr/>
        </p:nvSpPr>
        <p:spPr>
          <a:xfrm>
            <a:off x="40894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1" name="5-Point Star 220"/>
          <p:cNvSpPr/>
          <p:nvPr/>
        </p:nvSpPr>
        <p:spPr>
          <a:xfrm>
            <a:off x="41783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2" name="5-Point Star 221"/>
          <p:cNvSpPr/>
          <p:nvPr/>
        </p:nvSpPr>
        <p:spPr>
          <a:xfrm>
            <a:off x="42418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3" name="5-Point Star 222"/>
          <p:cNvSpPr/>
          <p:nvPr/>
        </p:nvSpPr>
        <p:spPr>
          <a:xfrm>
            <a:off x="43307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4" name="5-Point Star 223"/>
          <p:cNvSpPr/>
          <p:nvPr/>
        </p:nvSpPr>
        <p:spPr>
          <a:xfrm>
            <a:off x="43561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5" name="5-Point Star 224"/>
          <p:cNvSpPr/>
          <p:nvPr/>
        </p:nvSpPr>
        <p:spPr>
          <a:xfrm>
            <a:off x="44450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6" name="5-Point Star 225"/>
          <p:cNvSpPr/>
          <p:nvPr/>
        </p:nvSpPr>
        <p:spPr>
          <a:xfrm>
            <a:off x="45085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7" name="5-Point Star 226"/>
          <p:cNvSpPr/>
          <p:nvPr/>
        </p:nvSpPr>
        <p:spPr>
          <a:xfrm>
            <a:off x="45974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8" name="Rounded Rectangle 227"/>
          <p:cNvSpPr/>
          <p:nvPr/>
        </p:nvSpPr>
        <p:spPr>
          <a:xfrm>
            <a:off x="3835400" y="4660900"/>
            <a:ext cx="927100" cy="177800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9" name="5-Point Star 228"/>
          <p:cNvSpPr/>
          <p:nvPr/>
        </p:nvSpPr>
        <p:spPr>
          <a:xfrm>
            <a:off x="39370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0" name="5-Point Star 229"/>
          <p:cNvSpPr/>
          <p:nvPr/>
        </p:nvSpPr>
        <p:spPr>
          <a:xfrm>
            <a:off x="40259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1" name="5-Point Star 230"/>
          <p:cNvSpPr/>
          <p:nvPr/>
        </p:nvSpPr>
        <p:spPr>
          <a:xfrm>
            <a:off x="40894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2" name="5-Point Star 231"/>
          <p:cNvSpPr/>
          <p:nvPr/>
        </p:nvSpPr>
        <p:spPr>
          <a:xfrm>
            <a:off x="41783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3" name="5-Point Star 232"/>
          <p:cNvSpPr/>
          <p:nvPr/>
        </p:nvSpPr>
        <p:spPr>
          <a:xfrm>
            <a:off x="42037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4" name="5-Point Star 233"/>
          <p:cNvSpPr/>
          <p:nvPr/>
        </p:nvSpPr>
        <p:spPr>
          <a:xfrm>
            <a:off x="42926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5" name="5-Point Star 234"/>
          <p:cNvSpPr/>
          <p:nvPr/>
        </p:nvSpPr>
        <p:spPr>
          <a:xfrm>
            <a:off x="43561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6" name="5-Point Star 235"/>
          <p:cNvSpPr/>
          <p:nvPr/>
        </p:nvSpPr>
        <p:spPr>
          <a:xfrm>
            <a:off x="44450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7" name="5-Point Star 236"/>
          <p:cNvSpPr/>
          <p:nvPr/>
        </p:nvSpPr>
        <p:spPr>
          <a:xfrm>
            <a:off x="40894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8" name="5-Point Star 237"/>
          <p:cNvSpPr/>
          <p:nvPr/>
        </p:nvSpPr>
        <p:spPr>
          <a:xfrm>
            <a:off x="41783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9" name="5-Point Star 238"/>
          <p:cNvSpPr/>
          <p:nvPr/>
        </p:nvSpPr>
        <p:spPr>
          <a:xfrm>
            <a:off x="42418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0" name="5-Point Star 239"/>
          <p:cNvSpPr/>
          <p:nvPr/>
        </p:nvSpPr>
        <p:spPr>
          <a:xfrm>
            <a:off x="43307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1" name="5-Point Star 240"/>
          <p:cNvSpPr/>
          <p:nvPr/>
        </p:nvSpPr>
        <p:spPr>
          <a:xfrm>
            <a:off x="43561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2" name="5-Point Star 241"/>
          <p:cNvSpPr/>
          <p:nvPr/>
        </p:nvSpPr>
        <p:spPr>
          <a:xfrm>
            <a:off x="44450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3" name="5-Point Star 242"/>
          <p:cNvSpPr/>
          <p:nvPr/>
        </p:nvSpPr>
        <p:spPr>
          <a:xfrm>
            <a:off x="45085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4" name="5-Point Star 243"/>
          <p:cNvSpPr/>
          <p:nvPr/>
        </p:nvSpPr>
        <p:spPr>
          <a:xfrm>
            <a:off x="45974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5" name="Rounded Rectangle 244"/>
          <p:cNvSpPr/>
          <p:nvPr/>
        </p:nvSpPr>
        <p:spPr>
          <a:xfrm>
            <a:off x="3848100" y="4889500"/>
            <a:ext cx="927100" cy="177800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6" name="5-Point Star 245"/>
          <p:cNvSpPr/>
          <p:nvPr/>
        </p:nvSpPr>
        <p:spPr>
          <a:xfrm>
            <a:off x="39497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7" name="5-Point Star 246"/>
          <p:cNvSpPr/>
          <p:nvPr/>
        </p:nvSpPr>
        <p:spPr>
          <a:xfrm>
            <a:off x="40386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8" name="5-Point Star 247"/>
          <p:cNvSpPr/>
          <p:nvPr/>
        </p:nvSpPr>
        <p:spPr>
          <a:xfrm>
            <a:off x="41021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9" name="5-Point Star 248"/>
          <p:cNvSpPr/>
          <p:nvPr/>
        </p:nvSpPr>
        <p:spPr>
          <a:xfrm>
            <a:off x="41910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0" name="5-Point Star 249"/>
          <p:cNvSpPr/>
          <p:nvPr/>
        </p:nvSpPr>
        <p:spPr>
          <a:xfrm>
            <a:off x="42164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1" name="5-Point Star 250"/>
          <p:cNvSpPr/>
          <p:nvPr/>
        </p:nvSpPr>
        <p:spPr>
          <a:xfrm>
            <a:off x="43053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2" name="5-Point Star 251"/>
          <p:cNvSpPr/>
          <p:nvPr/>
        </p:nvSpPr>
        <p:spPr>
          <a:xfrm>
            <a:off x="43688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3" name="5-Point Star 252"/>
          <p:cNvSpPr/>
          <p:nvPr/>
        </p:nvSpPr>
        <p:spPr>
          <a:xfrm>
            <a:off x="44577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4" name="5-Point Star 253"/>
          <p:cNvSpPr/>
          <p:nvPr/>
        </p:nvSpPr>
        <p:spPr>
          <a:xfrm>
            <a:off x="41021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5" name="5-Point Star 254"/>
          <p:cNvSpPr/>
          <p:nvPr/>
        </p:nvSpPr>
        <p:spPr>
          <a:xfrm>
            <a:off x="41910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6" name="5-Point Star 255"/>
          <p:cNvSpPr/>
          <p:nvPr/>
        </p:nvSpPr>
        <p:spPr>
          <a:xfrm>
            <a:off x="42545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7" name="5-Point Star 256"/>
          <p:cNvSpPr/>
          <p:nvPr/>
        </p:nvSpPr>
        <p:spPr>
          <a:xfrm>
            <a:off x="43434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8" name="5-Point Star 257"/>
          <p:cNvSpPr/>
          <p:nvPr/>
        </p:nvSpPr>
        <p:spPr>
          <a:xfrm>
            <a:off x="43688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9" name="5-Point Star 258"/>
          <p:cNvSpPr/>
          <p:nvPr/>
        </p:nvSpPr>
        <p:spPr>
          <a:xfrm>
            <a:off x="44577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0" name="5-Point Star 259"/>
          <p:cNvSpPr/>
          <p:nvPr/>
        </p:nvSpPr>
        <p:spPr>
          <a:xfrm>
            <a:off x="45212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1" name="5-Point Star 260"/>
          <p:cNvSpPr/>
          <p:nvPr/>
        </p:nvSpPr>
        <p:spPr>
          <a:xfrm>
            <a:off x="46101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2" name="Rounded Rectangle 261"/>
          <p:cNvSpPr/>
          <p:nvPr/>
        </p:nvSpPr>
        <p:spPr>
          <a:xfrm>
            <a:off x="3848100" y="5118100"/>
            <a:ext cx="927100" cy="177800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3" name="5-Point Star 262"/>
          <p:cNvSpPr/>
          <p:nvPr/>
        </p:nvSpPr>
        <p:spPr>
          <a:xfrm>
            <a:off x="39497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4" name="5-Point Star 263"/>
          <p:cNvSpPr/>
          <p:nvPr/>
        </p:nvSpPr>
        <p:spPr>
          <a:xfrm>
            <a:off x="40386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5" name="5-Point Star 264"/>
          <p:cNvSpPr/>
          <p:nvPr/>
        </p:nvSpPr>
        <p:spPr>
          <a:xfrm>
            <a:off x="41021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6" name="5-Point Star 265"/>
          <p:cNvSpPr/>
          <p:nvPr/>
        </p:nvSpPr>
        <p:spPr>
          <a:xfrm>
            <a:off x="41910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7" name="5-Point Star 266"/>
          <p:cNvSpPr/>
          <p:nvPr/>
        </p:nvSpPr>
        <p:spPr>
          <a:xfrm>
            <a:off x="42164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8" name="5-Point Star 267"/>
          <p:cNvSpPr/>
          <p:nvPr/>
        </p:nvSpPr>
        <p:spPr>
          <a:xfrm>
            <a:off x="43053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9" name="5-Point Star 268"/>
          <p:cNvSpPr/>
          <p:nvPr/>
        </p:nvSpPr>
        <p:spPr>
          <a:xfrm>
            <a:off x="43688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0" name="5-Point Star 269"/>
          <p:cNvSpPr/>
          <p:nvPr/>
        </p:nvSpPr>
        <p:spPr>
          <a:xfrm>
            <a:off x="44577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1" name="5-Point Star 270"/>
          <p:cNvSpPr/>
          <p:nvPr/>
        </p:nvSpPr>
        <p:spPr>
          <a:xfrm>
            <a:off x="41021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2" name="5-Point Star 271"/>
          <p:cNvSpPr/>
          <p:nvPr/>
        </p:nvSpPr>
        <p:spPr>
          <a:xfrm>
            <a:off x="41910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3" name="5-Point Star 272"/>
          <p:cNvSpPr/>
          <p:nvPr/>
        </p:nvSpPr>
        <p:spPr>
          <a:xfrm>
            <a:off x="42545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4" name="5-Point Star 273"/>
          <p:cNvSpPr/>
          <p:nvPr/>
        </p:nvSpPr>
        <p:spPr>
          <a:xfrm>
            <a:off x="43434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5" name="5-Point Star 274"/>
          <p:cNvSpPr/>
          <p:nvPr/>
        </p:nvSpPr>
        <p:spPr>
          <a:xfrm>
            <a:off x="43688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6" name="5-Point Star 275"/>
          <p:cNvSpPr/>
          <p:nvPr/>
        </p:nvSpPr>
        <p:spPr>
          <a:xfrm>
            <a:off x="44577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7" name="5-Point Star 276"/>
          <p:cNvSpPr/>
          <p:nvPr/>
        </p:nvSpPr>
        <p:spPr>
          <a:xfrm>
            <a:off x="45212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8" name="5-Point Star 277"/>
          <p:cNvSpPr/>
          <p:nvPr/>
        </p:nvSpPr>
        <p:spPr>
          <a:xfrm>
            <a:off x="46101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9" name="Rounded Rectangle 278"/>
          <p:cNvSpPr/>
          <p:nvPr/>
        </p:nvSpPr>
        <p:spPr>
          <a:xfrm>
            <a:off x="4660900" y="1905000"/>
            <a:ext cx="927100" cy="177800"/>
          </a:xfrm>
          <a:prstGeom prst="round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0" name="5-Point Star 279"/>
          <p:cNvSpPr/>
          <p:nvPr/>
        </p:nvSpPr>
        <p:spPr>
          <a:xfrm>
            <a:off x="47625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1" name="5-Point Star 280"/>
          <p:cNvSpPr/>
          <p:nvPr/>
        </p:nvSpPr>
        <p:spPr>
          <a:xfrm>
            <a:off x="48514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2" name="5-Point Star 281"/>
          <p:cNvSpPr/>
          <p:nvPr/>
        </p:nvSpPr>
        <p:spPr>
          <a:xfrm>
            <a:off x="49149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3" name="5-Point Star 282"/>
          <p:cNvSpPr/>
          <p:nvPr/>
        </p:nvSpPr>
        <p:spPr>
          <a:xfrm>
            <a:off x="50038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4" name="5-Point Star 283"/>
          <p:cNvSpPr/>
          <p:nvPr/>
        </p:nvSpPr>
        <p:spPr>
          <a:xfrm>
            <a:off x="50292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5" name="5-Point Star 284"/>
          <p:cNvSpPr/>
          <p:nvPr/>
        </p:nvSpPr>
        <p:spPr>
          <a:xfrm>
            <a:off x="51181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6" name="5-Point Star 285"/>
          <p:cNvSpPr/>
          <p:nvPr/>
        </p:nvSpPr>
        <p:spPr>
          <a:xfrm>
            <a:off x="51816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7" name="5-Point Star 286"/>
          <p:cNvSpPr/>
          <p:nvPr/>
        </p:nvSpPr>
        <p:spPr>
          <a:xfrm>
            <a:off x="52705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8" name="5-Point Star 287"/>
          <p:cNvSpPr/>
          <p:nvPr/>
        </p:nvSpPr>
        <p:spPr>
          <a:xfrm>
            <a:off x="49149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9" name="5-Point Star 288"/>
          <p:cNvSpPr/>
          <p:nvPr/>
        </p:nvSpPr>
        <p:spPr>
          <a:xfrm>
            <a:off x="50038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0" name="5-Point Star 289"/>
          <p:cNvSpPr/>
          <p:nvPr/>
        </p:nvSpPr>
        <p:spPr>
          <a:xfrm>
            <a:off x="50673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1" name="5-Point Star 290"/>
          <p:cNvSpPr/>
          <p:nvPr/>
        </p:nvSpPr>
        <p:spPr>
          <a:xfrm>
            <a:off x="51562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2" name="5-Point Star 291"/>
          <p:cNvSpPr/>
          <p:nvPr/>
        </p:nvSpPr>
        <p:spPr>
          <a:xfrm>
            <a:off x="51816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3" name="5-Point Star 292"/>
          <p:cNvSpPr/>
          <p:nvPr/>
        </p:nvSpPr>
        <p:spPr>
          <a:xfrm>
            <a:off x="52705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4" name="5-Point Star 293"/>
          <p:cNvSpPr/>
          <p:nvPr/>
        </p:nvSpPr>
        <p:spPr>
          <a:xfrm>
            <a:off x="53340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5" name="5-Point Star 294"/>
          <p:cNvSpPr/>
          <p:nvPr/>
        </p:nvSpPr>
        <p:spPr>
          <a:xfrm>
            <a:off x="54229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6" name="Rounded Rectangle 295"/>
          <p:cNvSpPr/>
          <p:nvPr/>
        </p:nvSpPr>
        <p:spPr>
          <a:xfrm>
            <a:off x="4660900" y="2133600"/>
            <a:ext cx="927100" cy="177800"/>
          </a:xfrm>
          <a:prstGeom prst="round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7" name="5-Point Star 296"/>
          <p:cNvSpPr/>
          <p:nvPr/>
        </p:nvSpPr>
        <p:spPr>
          <a:xfrm>
            <a:off x="47625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8" name="5-Point Star 297"/>
          <p:cNvSpPr/>
          <p:nvPr/>
        </p:nvSpPr>
        <p:spPr>
          <a:xfrm>
            <a:off x="48514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9" name="5-Point Star 298"/>
          <p:cNvSpPr/>
          <p:nvPr/>
        </p:nvSpPr>
        <p:spPr>
          <a:xfrm>
            <a:off x="49149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0" name="5-Point Star 299"/>
          <p:cNvSpPr/>
          <p:nvPr/>
        </p:nvSpPr>
        <p:spPr>
          <a:xfrm>
            <a:off x="50038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1" name="5-Point Star 300"/>
          <p:cNvSpPr/>
          <p:nvPr/>
        </p:nvSpPr>
        <p:spPr>
          <a:xfrm>
            <a:off x="50292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2" name="5-Point Star 301"/>
          <p:cNvSpPr/>
          <p:nvPr/>
        </p:nvSpPr>
        <p:spPr>
          <a:xfrm>
            <a:off x="51181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3" name="5-Point Star 302"/>
          <p:cNvSpPr/>
          <p:nvPr/>
        </p:nvSpPr>
        <p:spPr>
          <a:xfrm>
            <a:off x="51816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4" name="5-Point Star 303"/>
          <p:cNvSpPr/>
          <p:nvPr/>
        </p:nvSpPr>
        <p:spPr>
          <a:xfrm>
            <a:off x="52705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5" name="5-Point Star 304"/>
          <p:cNvSpPr/>
          <p:nvPr/>
        </p:nvSpPr>
        <p:spPr>
          <a:xfrm>
            <a:off x="49149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6" name="5-Point Star 305"/>
          <p:cNvSpPr/>
          <p:nvPr/>
        </p:nvSpPr>
        <p:spPr>
          <a:xfrm>
            <a:off x="50038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7" name="5-Point Star 306"/>
          <p:cNvSpPr/>
          <p:nvPr/>
        </p:nvSpPr>
        <p:spPr>
          <a:xfrm>
            <a:off x="50673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8" name="5-Point Star 307"/>
          <p:cNvSpPr/>
          <p:nvPr/>
        </p:nvSpPr>
        <p:spPr>
          <a:xfrm>
            <a:off x="51562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9" name="5-Point Star 308"/>
          <p:cNvSpPr/>
          <p:nvPr/>
        </p:nvSpPr>
        <p:spPr>
          <a:xfrm>
            <a:off x="51816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0" name="5-Point Star 309"/>
          <p:cNvSpPr/>
          <p:nvPr/>
        </p:nvSpPr>
        <p:spPr>
          <a:xfrm>
            <a:off x="52705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1" name="5-Point Star 310"/>
          <p:cNvSpPr/>
          <p:nvPr/>
        </p:nvSpPr>
        <p:spPr>
          <a:xfrm>
            <a:off x="53340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2" name="5-Point Star 311"/>
          <p:cNvSpPr/>
          <p:nvPr/>
        </p:nvSpPr>
        <p:spPr>
          <a:xfrm>
            <a:off x="54229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3" name="Rounded Rectangle 312"/>
          <p:cNvSpPr/>
          <p:nvPr/>
        </p:nvSpPr>
        <p:spPr>
          <a:xfrm>
            <a:off x="4660900" y="2362200"/>
            <a:ext cx="927100" cy="177800"/>
          </a:xfrm>
          <a:prstGeom prst="round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4" name="5-Point Star 313"/>
          <p:cNvSpPr/>
          <p:nvPr/>
        </p:nvSpPr>
        <p:spPr>
          <a:xfrm>
            <a:off x="47625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5" name="5-Point Star 314"/>
          <p:cNvSpPr/>
          <p:nvPr/>
        </p:nvSpPr>
        <p:spPr>
          <a:xfrm>
            <a:off x="48514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6" name="5-Point Star 315"/>
          <p:cNvSpPr/>
          <p:nvPr/>
        </p:nvSpPr>
        <p:spPr>
          <a:xfrm>
            <a:off x="49149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7" name="5-Point Star 316"/>
          <p:cNvSpPr/>
          <p:nvPr/>
        </p:nvSpPr>
        <p:spPr>
          <a:xfrm>
            <a:off x="50038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8" name="5-Point Star 317"/>
          <p:cNvSpPr/>
          <p:nvPr/>
        </p:nvSpPr>
        <p:spPr>
          <a:xfrm>
            <a:off x="50292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9" name="5-Point Star 318"/>
          <p:cNvSpPr/>
          <p:nvPr/>
        </p:nvSpPr>
        <p:spPr>
          <a:xfrm>
            <a:off x="51181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0" name="5-Point Star 319"/>
          <p:cNvSpPr/>
          <p:nvPr/>
        </p:nvSpPr>
        <p:spPr>
          <a:xfrm>
            <a:off x="51816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1" name="5-Point Star 320"/>
          <p:cNvSpPr/>
          <p:nvPr/>
        </p:nvSpPr>
        <p:spPr>
          <a:xfrm>
            <a:off x="52705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2" name="5-Point Star 321"/>
          <p:cNvSpPr/>
          <p:nvPr/>
        </p:nvSpPr>
        <p:spPr>
          <a:xfrm>
            <a:off x="49149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3" name="5-Point Star 322"/>
          <p:cNvSpPr/>
          <p:nvPr/>
        </p:nvSpPr>
        <p:spPr>
          <a:xfrm>
            <a:off x="50038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4" name="5-Point Star 323"/>
          <p:cNvSpPr/>
          <p:nvPr/>
        </p:nvSpPr>
        <p:spPr>
          <a:xfrm>
            <a:off x="50673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5" name="5-Point Star 324"/>
          <p:cNvSpPr/>
          <p:nvPr/>
        </p:nvSpPr>
        <p:spPr>
          <a:xfrm>
            <a:off x="51562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6" name="5-Point Star 325"/>
          <p:cNvSpPr/>
          <p:nvPr/>
        </p:nvSpPr>
        <p:spPr>
          <a:xfrm>
            <a:off x="51816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7" name="5-Point Star 326"/>
          <p:cNvSpPr/>
          <p:nvPr/>
        </p:nvSpPr>
        <p:spPr>
          <a:xfrm>
            <a:off x="52705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8" name="5-Point Star 327"/>
          <p:cNvSpPr/>
          <p:nvPr/>
        </p:nvSpPr>
        <p:spPr>
          <a:xfrm>
            <a:off x="53340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9" name="5-Point Star 328"/>
          <p:cNvSpPr/>
          <p:nvPr/>
        </p:nvSpPr>
        <p:spPr>
          <a:xfrm>
            <a:off x="54229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0" name="Rounded Rectangle 329"/>
          <p:cNvSpPr/>
          <p:nvPr/>
        </p:nvSpPr>
        <p:spPr>
          <a:xfrm>
            <a:off x="4660900" y="2590800"/>
            <a:ext cx="927100" cy="177800"/>
          </a:xfrm>
          <a:prstGeom prst="round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1" name="5-Point Star 330"/>
          <p:cNvSpPr/>
          <p:nvPr/>
        </p:nvSpPr>
        <p:spPr>
          <a:xfrm>
            <a:off x="47625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2" name="5-Point Star 331"/>
          <p:cNvSpPr/>
          <p:nvPr/>
        </p:nvSpPr>
        <p:spPr>
          <a:xfrm>
            <a:off x="48514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3" name="5-Point Star 332"/>
          <p:cNvSpPr/>
          <p:nvPr/>
        </p:nvSpPr>
        <p:spPr>
          <a:xfrm>
            <a:off x="49149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4" name="5-Point Star 333"/>
          <p:cNvSpPr/>
          <p:nvPr/>
        </p:nvSpPr>
        <p:spPr>
          <a:xfrm>
            <a:off x="50038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5" name="5-Point Star 334"/>
          <p:cNvSpPr/>
          <p:nvPr/>
        </p:nvSpPr>
        <p:spPr>
          <a:xfrm>
            <a:off x="50292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6" name="5-Point Star 335"/>
          <p:cNvSpPr/>
          <p:nvPr/>
        </p:nvSpPr>
        <p:spPr>
          <a:xfrm>
            <a:off x="51181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7" name="5-Point Star 336"/>
          <p:cNvSpPr/>
          <p:nvPr/>
        </p:nvSpPr>
        <p:spPr>
          <a:xfrm>
            <a:off x="51816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8" name="5-Point Star 337"/>
          <p:cNvSpPr/>
          <p:nvPr/>
        </p:nvSpPr>
        <p:spPr>
          <a:xfrm>
            <a:off x="52705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9" name="5-Point Star 338"/>
          <p:cNvSpPr/>
          <p:nvPr/>
        </p:nvSpPr>
        <p:spPr>
          <a:xfrm>
            <a:off x="49149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0" name="5-Point Star 339"/>
          <p:cNvSpPr/>
          <p:nvPr/>
        </p:nvSpPr>
        <p:spPr>
          <a:xfrm>
            <a:off x="50038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1" name="5-Point Star 340"/>
          <p:cNvSpPr/>
          <p:nvPr/>
        </p:nvSpPr>
        <p:spPr>
          <a:xfrm>
            <a:off x="50673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2" name="5-Point Star 341"/>
          <p:cNvSpPr/>
          <p:nvPr/>
        </p:nvSpPr>
        <p:spPr>
          <a:xfrm>
            <a:off x="51562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3" name="5-Point Star 342"/>
          <p:cNvSpPr/>
          <p:nvPr/>
        </p:nvSpPr>
        <p:spPr>
          <a:xfrm>
            <a:off x="51816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4" name="5-Point Star 343"/>
          <p:cNvSpPr/>
          <p:nvPr/>
        </p:nvSpPr>
        <p:spPr>
          <a:xfrm>
            <a:off x="52705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5" name="5-Point Star 344"/>
          <p:cNvSpPr/>
          <p:nvPr/>
        </p:nvSpPr>
        <p:spPr>
          <a:xfrm>
            <a:off x="53340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6" name="5-Point Star 345"/>
          <p:cNvSpPr/>
          <p:nvPr/>
        </p:nvSpPr>
        <p:spPr>
          <a:xfrm>
            <a:off x="54229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7" name="Rounded Rectangle 346"/>
          <p:cNvSpPr/>
          <p:nvPr/>
        </p:nvSpPr>
        <p:spPr>
          <a:xfrm>
            <a:off x="4673600" y="2819400"/>
            <a:ext cx="927100" cy="177800"/>
          </a:xfrm>
          <a:prstGeom prst="round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8" name="5-Point Star 347"/>
          <p:cNvSpPr/>
          <p:nvPr/>
        </p:nvSpPr>
        <p:spPr>
          <a:xfrm>
            <a:off x="47752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9" name="5-Point Star 348"/>
          <p:cNvSpPr/>
          <p:nvPr/>
        </p:nvSpPr>
        <p:spPr>
          <a:xfrm>
            <a:off x="48641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0" name="5-Point Star 349"/>
          <p:cNvSpPr/>
          <p:nvPr/>
        </p:nvSpPr>
        <p:spPr>
          <a:xfrm>
            <a:off x="49276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1" name="5-Point Star 350"/>
          <p:cNvSpPr/>
          <p:nvPr/>
        </p:nvSpPr>
        <p:spPr>
          <a:xfrm>
            <a:off x="50165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2" name="5-Point Star 351"/>
          <p:cNvSpPr/>
          <p:nvPr/>
        </p:nvSpPr>
        <p:spPr>
          <a:xfrm>
            <a:off x="50419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3" name="5-Point Star 352"/>
          <p:cNvSpPr/>
          <p:nvPr/>
        </p:nvSpPr>
        <p:spPr>
          <a:xfrm>
            <a:off x="51308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4" name="5-Point Star 353"/>
          <p:cNvSpPr/>
          <p:nvPr/>
        </p:nvSpPr>
        <p:spPr>
          <a:xfrm>
            <a:off x="51943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5" name="5-Point Star 354"/>
          <p:cNvSpPr/>
          <p:nvPr/>
        </p:nvSpPr>
        <p:spPr>
          <a:xfrm>
            <a:off x="52832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6" name="5-Point Star 355"/>
          <p:cNvSpPr/>
          <p:nvPr/>
        </p:nvSpPr>
        <p:spPr>
          <a:xfrm>
            <a:off x="49276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7" name="5-Point Star 356"/>
          <p:cNvSpPr/>
          <p:nvPr/>
        </p:nvSpPr>
        <p:spPr>
          <a:xfrm>
            <a:off x="50165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8" name="5-Point Star 357"/>
          <p:cNvSpPr/>
          <p:nvPr/>
        </p:nvSpPr>
        <p:spPr>
          <a:xfrm>
            <a:off x="50800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9" name="5-Point Star 358"/>
          <p:cNvSpPr/>
          <p:nvPr/>
        </p:nvSpPr>
        <p:spPr>
          <a:xfrm>
            <a:off x="51689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0" name="5-Point Star 359"/>
          <p:cNvSpPr/>
          <p:nvPr/>
        </p:nvSpPr>
        <p:spPr>
          <a:xfrm>
            <a:off x="51943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1" name="5-Point Star 360"/>
          <p:cNvSpPr/>
          <p:nvPr/>
        </p:nvSpPr>
        <p:spPr>
          <a:xfrm>
            <a:off x="52832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2" name="5-Point Star 361"/>
          <p:cNvSpPr/>
          <p:nvPr/>
        </p:nvSpPr>
        <p:spPr>
          <a:xfrm>
            <a:off x="53467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3" name="5-Point Star 362"/>
          <p:cNvSpPr/>
          <p:nvPr/>
        </p:nvSpPr>
        <p:spPr>
          <a:xfrm>
            <a:off x="54356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4" name="Rounded Rectangle 363"/>
          <p:cNvSpPr/>
          <p:nvPr/>
        </p:nvSpPr>
        <p:spPr>
          <a:xfrm>
            <a:off x="4673600" y="3048000"/>
            <a:ext cx="927100" cy="177800"/>
          </a:xfrm>
          <a:prstGeom prst="round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5" name="5-Point Star 364"/>
          <p:cNvSpPr/>
          <p:nvPr/>
        </p:nvSpPr>
        <p:spPr>
          <a:xfrm>
            <a:off x="47752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6" name="5-Point Star 365"/>
          <p:cNvSpPr/>
          <p:nvPr/>
        </p:nvSpPr>
        <p:spPr>
          <a:xfrm>
            <a:off x="48641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7" name="5-Point Star 366"/>
          <p:cNvSpPr/>
          <p:nvPr/>
        </p:nvSpPr>
        <p:spPr>
          <a:xfrm>
            <a:off x="49276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8" name="5-Point Star 367"/>
          <p:cNvSpPr/>
          <p:nvPr/>
        </p:nvSpPr>
        <p:spPr>
          <a:xfrm>
            <a:off x="50165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9" name="5-Point Star 368"/>
          <p:cNvSpPr/>
          <p:nvPr/>
        </p:nvSpPr>
        <p:spPr>
          <a:xfrm>
            <a:off x="50419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0" name="5-Point Star 369"/>
          <p:cNvSpPr/>
          <p:nvPr/>
        </p:nvSpPr>
        <p:spPr>
          <a:xfrm>
            <a:off x="51308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1" name="5-Point Star 370"/>
          <p:cNvSpPr/>
          <p:nvPr/>
        </p:nvSpPr>
        <p:spPr>
          <a:xfrm>
            <a:off x="51943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2" name="5-Point Star 371"/>
          <p:cNvSpPr/>
          <p:nvPr/>
        </p:nvSpPr>
        <p:spPr>
          <a:xfrm>
            <a:off x="52832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3" name="5-Point Star 372"/>
          <p:cNvSpPr/>
          <p:nvPr/>
        </p:nvSpPr>
        <p:spPr>
          <a:xfrm>
            <a:off x="49276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4" name="5-Point Star 373"/>
          <p:cNvSpPr/>
          <p:nvPr/>
        </p:nvSpPr>
        <p:spPr>
          <a:xfrm>
            <a:off x="50165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5" name="5-Point Star 374"/>
          <p:cNvSpPr/>
          <p:nvPr/>
        </p:nvSpPr>
        <p:spPr>
          <a:xfrm>
            <a:off x="50800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6" name="5-Point Star 375"/>
          <p:cNvSpPr/>
          <p:nvPr/>
        </p:nvSpPr>
        <p:spPr>
          <a:xfrm>
            <a:off x="51689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7" name="5-Point Star 376"/>
          <p:cNvSpPr/>
          <p:nvPr/>
        </p:nvSpPr>
        <p:spPr>
          <a:xfrm>
            <a:off x="51943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8" name="5-Point Star 377"/>
          <p:cNvSpPr/>
          <p:nvPr/>
        </p:nvSpPr>
        <p:spPr>
          <a:xfrm>
            <a:off x="52832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9" name="5-Point Star 378"/>
          <p:cNvSpPr/>
          <p:nvPr/>
        </p:nvSpPr>
        <p:spPr>
          <a:xfrm>
            <a:off x="53467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0" name="5-Point Star 379"/>
          <p:cNvSpPr/>
          <p:nvPr/>
        </p:nvSpPr>
        <p:spPr>
          <a:xfrm>
            <a:off x="54356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2" name="Rounded Rectangle 381"/>
          <p:cNvSpPr/>
          <p:nvPr/>
        </p:nvSpPr>
        <p:spPr>
          <a:xfrm>
            <a:off x="5740400" y="3746500"/>
            <a:ext cx="927100" cy="177800"/>
          </a:xfrm>
          <a:prstGeom prst="round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3" name="5-Point Star 382"/>
          <p:cNvSpPr/>
          <p:nvPr/>
        </p:nvSpPr>
        <p:spPr>
          <a:xfrm>
            <a:off x="58420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4" name="5-Point Star 383"/>
          <p:cNvSpPr/>
          <p:nvPr/>
        </p:nvSpPr>
        <p:spPr>
          <a:xfrm>
            <a:off x="59309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5" name="5-Point Star 384"/>
          <p:cNvSpPr/>
          <p:nvPr/>
        </p:nvSpPr>
        <p:spPr>
          <a:xfrm>
            <a:off x="59944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6" name="5-Point Star 385"/>
          <p:cNvSpPr/>
          <p:nvPr/>
        </p:nvSpPr>
        <p:spPr>
          <a:xfrm>
            <a:off x="60833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7" name="5-Point Star 386"/>
          <p:cNvSpPr/>
          <p:nvPr/>
        </p:nvSpPr>
        <p:spPr>
          <a:xfrm>
            <a:off x="61087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8" name="5-Point Star 387"/>
          <p:cNvSpPr/>
          <p:nvPr/>
        </p:nvSpPr>
        <p:spPr>
          <a:xfrm>
            <a:off x="61976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9" name="5-Point Star 388"/>
          <p:cNvSpPr/>
          <p:nvPr/>
        </p:nvSpPr>
        <p:spPr>
          <a:xfrm>
            <a:off x="62611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0" name="5-Point Star 389"/>
          <p:cNvSpPr/>
          <p:nvPr/>
        </p:nvSpPr>
        <p:spPr>
          <a:xfrm>
            <a:off x="63500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1" name="5-Point Star 390"/>
          <p:cNvSpPr/>
          <p:nvPr/>
        </p:nvSpPr>
        <p:spPr>
          <a:xfrm>
            <a:off x="59944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2" name="5-Point Star 391"/>
          <p:cNvSpPr/>
          <p:nvPr/>
        </p:nvSpPr>
        <p:spPr>
          <a:xfrm>
            <a:off x="60833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3" name="5-Point Star 392"/>
          <p:cNvSpPr/>
          <p:nvPr/>
        </p:nvSpPr>
        <p:spPr>
          <a:xfrm>
            <a:off x="61468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4" name="5-Point Star 393"/>
          <p:cNvSpPr/>
          <p:nvPr/>
        </p:nvSpPr>
        <p:spPr>
          <a:xfrm>
            <a:off x="62357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5" name="5-Point Star 394"/>
          <p:cNvSpPr/>
          <p:nvPr/>
        </p:nvSpPr>
        <p:spPr>
          <a:xfrm>
            <a:off x="62611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6" name="5-Point Star 395"/>
          <p:cNvSpPr/>
          <p:nvPr/>
        </p:nvSpPr>
        <p:spPr>
          <a:xfrm>
            <a:off x="63500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7" name="5-Point Star 396"/>
          <p:cNvSpPr/>
          <p:nvPr/>
        </p:nvSpPr>
        <p:spPr>
          <a:xfrm>
            <a:off x="64135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8" name="5-Point Star 397"/>
          <p:cNvSpPr/>
          <p:nvPr/>
        </p:nvSpPr>
        <p:spPr>
          <a:xfrm>
            <a:off x="65024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9" name="Rounded Rectangle 398"/>
          <p:cNvSpPr/>
          <p:nvPr/>
        </p:nvSpPr>
        <p:spPr>
          <a:xfrm>
            <a:off x="5740400" y="3975100"/>
            <a:ext cx="927100" cy="177800"/>
          </a:xfrm>
          <a:prstGeom prst="round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0" name="5-Point Star 399"/>
          <p:cNvSpPr/>
          <p:nvPr/>
        </p:nvSpPr>
        <p:spPr>
          <a:xfrm>
            <a:off x="58420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1" name="5-Point Star 400"/>
          <p:cNvSpPr/>
          <p:nvPr/>
        </p:nvSpPr>
        <p:spPr>
          <a:xfrm>
            <a:off x="59309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2" name="5-Point Star 401"/>
          <p:cNvSpPr/>
          <p:nvPr/>
        </p:nvSpPr>
        <p:spPr>
          <a:xfrm>
            <a:off x="59944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3" name="5-Point Star 402"/>
          <p:cNvSpPr/>
          <p:nvPr/>
        </p:nvSpPr>
        <p:spPr>
          <a:xfrm>
            <a:off x="60833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4" name="5-Point Star 403"/>
          <p:cNvSpPr/>
          <p:nvPr/>
        </p:nvSpPr>
        <p:spPr>
          <a:xfrm>
            <a:off x="61087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5" name="5-Point Star 404"/>
          <p:cNvSpPr/>
          <p:nvPr/>
        </p:nvSpPr>
        <p:spPr>
          <a:xfrm>
            <a:off x="61976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6" name="5-Point Star 405"/>
          <p:cNvSpPr/>
          <p:nvPr/>
        </p:nvSpPr>
        <p:spPr>
          <a:xfrm>
            <a:off x="62611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7" name="5-Point Star 406"/>
          <p:cNvSpPr/>
          <p:nvPr/>
        </p:nvSpPr>
        <p:spPr>
          <a:xfrm>
            <a:off x="63500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8" name="5-Point Star 407"/>
          <p:cNvSpPr/>
          <p:nvPr/>
        </p:nvSpPr>
        <p:spPr>
          <a:xfrm>
            <a:off x="59944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9" name="5-Point Star 408"/>
          <p:cNvSpPr/>
          <p:nvPr/>
        </p:nvSpPr>
        <p:spPr>
          <a:xfrm>
            <a:off x="60833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0" name="5-Point Star 409"/>
          <p:cNvSpPr/>
          <p:nvPr/>
        </p:nvSpPr>
        <p:spPr>
          <a:xfrm>
            <a:off x="61468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1" name="5-Point Star 410"/>
          <p:cNvSpPr/>
          <p:nvPr/>
        </p:nvSpPr>
        <p:spPr>
          <a:xfrm>
            <a:off x="62357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2" name="5-Point Star 411"/>
          <p:cNvSpPr/>
          <p:nvPr/>
        </p:nvSpPr>
        <p:spPr>
          <a:xfrm>
            <a:off x="62611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3" name="5-Point Star 412"/>
          <p:cNvSpPr/>
          <p:nvPr/>
        </p:nvSpPr>
        <p:spPr>
          <a:xfrm>
            <a:off x="63500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4" name="5-Point Star 413"/>
          <p:cNvSpPr/>
          <p:nvPr/>
        </p:nvSpPr>
        <p:spPr>
          <a:xfrm>
            <a:off x="64135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5" name="5-Point Star 414"/>
          <p:cNvSpPr/>
          <p:nvPr/>
        </p:nvSpPr>
        <p:spPr>
          <a:xfrm>
            <a:off x="65024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6" name="Rounded Rectangle 415"/>
          <p:cNvSpPr/>
          <p:nvPr/>
        </p:nvSpPr>
        <p:spPr>
          <a:xfrm>
            <a:off x="5740400" y="4203700"/>
            <a:ext cx="927100" cy="177800"/>
          </a:xfrm>
          <a:prstGeom prst="round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7" name="5-Point Star 416"/>
          <p:cNvSpPr/>
          <p:nvPr/>
        </p:nvSpPr>
        <p:spPr>
          <a:xfrm>
            <a:off x="58420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8" name="5-Point Star 417"/>
          <p:cNvSpPr/>
          <p:nvPr/>
        </p:nvSpPr>
        <p:spPr>
          <a:xfrm>
            <a:off x="59309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9" name="5-Point Star 418"/>
          <p:cNvSpPr/>
          <p:nvPr/>
        </p:nvSpPr>
        <p:spPr>
          <a:xfrm>
            <a:off x="59944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0" name="5-Point Star 419"/>
          <p:cNvSpPr/>
          <p:nvPr/>
        </p:nvSpPr>
        <p:spPr>
          <a:xfrm>
            <a:off x="60833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1" name="5-Point Star 420"/>
          <p:cNvSpPr/>
          <p:nvPr/>
        </p:nvSpPr>
        <p:spPr>
          <a:xfrm>
            <a:off x="61087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2" name="5-Point Star 421"/>
          <p:cNvSpPr/>
          <p:nvPr/>
        </p:nvSpPr>
        <p:spPr>
          <a:xfrm>
            <a:off x="61976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3" name="5-Point Star 422"/>
          <p:cNvSpPr/>
          <p:nvPr/>
        </p:nvSpPr>
        <p:spPr>
          <a:xfrm>
            <a:off x="62611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4" name="5-Point Star 423"/>
          <p:cNvSpPr/>
          <p:nvPr/>
        </p:nvSpPr>
        <p:spPr>
          <a:xfrm>
            <a:off x="63500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5" name="5-Point Star 424"/>
          <p:cNvSpPr/>
          <p:nvPr/>
        </p:nvSpPr>
        <p:spPr>
          <a:xfrm>
            <a:off x="59944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6" name="5-Point Star 425"/>
          <p:cNvSpPr/>
          <p:nvPr/>
        </p:nvSpPr>
        <p:spPr>
          <a:xfrm>
            <a:off x="60833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7" name="5-Point Star 426"/>
          <p:cNvSpPr/>
          <p:nvPr/>
        </p:nvSpPr>
        <p:spPr>
          <a:xfrm>
            <a:off x="61468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8" name="5-Point Star 427"/>
          <p:cNvSpPr/>
          <p:nvPr/>
        </p:nvSpPr>
        <p:spPr>
          <a:xfrm>
            <a:off x="62357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9" name="5-Point Star 428"/>
          <p:cNvSpPr/>
          <p:nvPr/>
        </p:nvSpPr>
        <p:spPr>
          <a:xfrm>
            <a:off x="62611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0" name="5-Point Star 429"/>
          <p:cNvSpPr/>
          <p:nvPr/>
        </p:nvSpPr>
        <p:spPr>
          <a:xfrm>
            <a:off x="63500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1" name="5-Point Star 430"/>
          <p:cNvSpPr/>
          <p:nvPr/>
        </p:nvSpPr>
        <p:spPr>
          <a:xfrm>
            <a:off x="64135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2" name="5-Point Star 431"/>
          <p:cNvSpPr/>
          <p:nvPr/>
        </p:nvSpPr>
        <p:spPr>
          <a:xfrm>
            <a:off x="65024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3" name="Rounded Rectangle 432"/>
          <p:cNvSpPr/>
          <p:nvPr/>
        </p:nvSpPr>
        <p:spPr>
          <a:xfrm>
            <a:off x="5740400" y="4432300"/>
            <a:ext cx="927100" cy="177800"/>
          </a:xfrm>
          <a:prstGeom prst="round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4" name="5-Point Star 433"/>
          <p:cNvSpPr/>
          <p:nvPr/>
        </p:nvSpPr>
        <p:spPr>
          <a:xfrm>
            <a:off x="58420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5" name="5-Point Star 434"/>
          <p:cNvSpPr/>
          <p:nvPr/>
        </p:nvSpPr>
        <p:spPr>
          <a:xfrm>
            <a:off x="59309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6" name="5-Point Star 435"/>
          <p:cNvSpPr/>
          <p:nvPr/>
        </p:nvSpPr>
        <p:spPr>
          <a:xfrm>
            <a:off x="59944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7" name="5-Point Star 436"/>
          <p:cNvSpPr/>
          <p:nvPr/>
        </p:nvSpPr>
        <p:spPr>
          <a:xfrm>
            <a:off x="60833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8" name="5-Point Star 437"/>
          <p:cNvSpPr/>
          <p:nvPr/>
        </p:nvSpPr>
        <p:spPr>
          <a:xfrm>
            <a:off x="61087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9" name="5-Point Star 438"/>
          <p:cNvSpPr/>
          <p:nvPr/>
        </p:nvSpPr>
        <p:spPr>
          <a:xfrm>
            <a:off x="61976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0" name="5-Point Star 439"/>
          <p:cNvSpPr/>
          <p:nvPr/>
        </p:nvSpPr>
        <p:spPr>
          <a:xfrm>
            <a:off x="62611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1" name="5-Point Star 440"/>
          <p:cNvSpPr/>
          <p:nvPr/>
        </p:nvSpPr>
        <p:spPr>
          <a:xfrm>
            <a:off x="63500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2" name="5-Point Star 441"/>
          <p:cNvSpPr/>
          <p:nvPr/>
        </p:nvSpPr>
        <p:spPr>
          <a:xfrm>
            <a:off x="59944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3" name="5-Point Star 442"/>
          <p:cNvSpPr/>
          <p:nvPr/>
        </p:nvSpPr>
        <p:spPr>
          <a:xfrm>
            <a:off x="60833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4" name="5-Point Star 443"/>
          <p:cNvSpPr/>
          <p:nvPr/>
        </p:nvSpPr>
        <p:spPr>
          <a:xfrm>
            <a:off x="61468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5" name="5-Point Star 444"/>
          <p:cNvSpPr/>
          <p:nvPr/>
        </p:nvSpPr>
        <p:spPr>
          <a:xfrm>
            <a:off x="62357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6" name="5-Point Star 445"/>
          <p:cNvSpPr/>
          <p:nvPr/>
        </p:nvSpPr>
        <p:spPr>
          <a:xfrm>
            <a:off x="62611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7" name="5-Point Star 446"/>
          <p:cNvSpPr/>
          <p:nvPr/>
        </p:nvSpPr>
        <p:spPr>
          <a:xfrm>
            <a:off x="63500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8" name="5-Point Star 447"/>
          <p:cNvSpPr/>
          <p:nvPr/>
        </p:nvSpPr>
        <p:spPr>
          <a:xfrm>
            <a:off x="64135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9" name="5-Point Star 448"/>
          <p:cNvSpPr/>
          <p:nvPr/>
        </p:nvSpPr>
        <p:spPr>
          <a:xfrm>
            <a:off x="65024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0" name="Rounded Rectangle 449"/>
          <p:cNvSpPr/>
          <p:nvPr/>
        </p:nvSpPr>
        <p:spPr>
          <a:xfrm>
            <a:off x="5753100" y="4660900"/>
            <a:ext cx="927100" cy="177800"/>
          </a:xfrm>
          <a:prstGeom prst="round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1" name="5-Point Star 450"/>
          <p:cNvSpPr/>
          <p:nvPr/>
        </p:nvSpPr>
        <p:spPr>
          <a:xfrm>
            <a:off x="58547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2" name="5-Point Star 451"/>
          <p:cNvSpPr/>
          <p:nvPr/>
        </p:nvSpPr>
        <p:spPr>
          <a:xfrm>
            <a:off x="59436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3" name="5-Point Star 452"/>
          <p:cNvSpPr/>
          <p:nvPr/>
        </p:nvSpPr>
        <p:spPr>
          <a:xfrm>
            <a:off x="60071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4" name="5-Point Star 453"/>
          <p:cNvSpPr/>
          <p:nvPr/>
        </p:nvSpPr>
        <p:spPr>
          <a:xfrm>
            <a:off x="60960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5" name="5-Point Star 454"/>
          <p:cNvSpPr/>
          <p:nvPr/>
        </p:nvSpPr>
        <p:spPr>
          <a:xfrm>
            <a:off x="61214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6" name="5-Point Star 455"/>
          <p:cNvSpPr/>
          <p:nvPr/>
        </p:nvSpPr>
        <p:spPr>
          <a:xfrm>
            <a:off x="62103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7" name="5-Point Star 456"/>
          <p:cNvSpPr/>
          <p:nvPr/>
        </p:nvSpPr>
        <p:spPr>
          <a:xfrm>
            <a:off x="62738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8" name="5-Point Star 457"/>
          <p:cNvSpPr/>
          <p:nvPr/>
        </p:nvSpPr>
        <p:spPr>
          <a:xfrm>
            <a:off x="63627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9" name="5-Point Star 458"/>
          <p:cNvSpPr/>
          <p:nvPr/>
        </p:nvSpPr>
        <p:spPr>
          <a:xfrm>
            <a:off x="60071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0" name="5-Point Star 459"/>
          <p:cNvSpPr/>
          <p:nvPr/>
        </p:nvSpPr>
        <p:spPr>
          <a:xfrm>
            <a:off x="60960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1" name="5-Point Star 460"/>
          <p:cNvSpPr/>
          <p:nvPr/>
        </p:nvSpPr>
        <p:spPr>
          <a:xfrm>
            <a:off x="61595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2" name="5-Point Star 461"/>
          <p:cNvSpPr/>
          <p:nvPr/>
        </p:nvSpPr>
        <p:spPr>
          <a:xfrm>
            <a:off x="62484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3" name="5-Point Star 462"/>
          <p:cNvSpPr/>
          <p:nvPr/>
        </p:nvSpPr>
        <p:spPr>
          <a:xfrm>
            <a:off x="62738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4" name="5-Point Star 463"/>
          <p:cNvSpPr/>
          <p:nvPr/>
        </p:nvSpPr>
        <p:spPr>
          <a:xfrm>
            <a:off x="63627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5" name="5-Point Star 464"/>
          <p:cNvSpPr/>
          <p:nvPr/>
        </p:nvSpPr>
        <p:spPr>
          <a:xfrm>
            <a:off x="64262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6" name="5-Point Star 465"/>
          <p:cNvSpPr/>
          <p:nvPr/>
        </p:nvSpPr>
        <p:spPr>
          <a:xfrm>
            <a:off x="65151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7" name="Rounded Rectangle 466"/>
          <p:cNvSpPr/>
          <p:nvPr/>
        </p:nvSpPr>
        <p:spPr>
          <a:xfrm>
            <a:off x="5753100" y="4889500"/>
            <a:ext cx="927100" cy="177800"/>
          </a:xfrm>
          <a:prstGeom prst="round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8" name="5-Point Star 467"/>
          <p:cNvSpPr/>
          <p:nvPr/>
        </p:nvSpPr>
        <p:spPr>
          <a:xfrm>
            <a:off x="58547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9" name="5-Point Star 468"/>
          <p:cNvSpPr/>
          <p:nvPr/>
        </p:nvSpPr>
        <p:spPr>
          <a:xfrm>
            <a:off x="59436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0" name="5-Point Star 469"/>
          <p:cNvSpPr/>
          <p:nvPr/>
        </p:nvSpPr>
        <p:spPr>
          <a:xfrm>
            <a:off x="60071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1" name="5-Point Star 470"/>
          <p:cNvSpPr/>
          <p:nvPr/>
        </p:nvSpPr>
        <p:spPr>
          <a:xfrm>
            <a:off x="60960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2" name="5-Point Star 471"/>
          <p:cNvSpPr/>
          <p:nvPr/>
        </p:nvSpPr>
        <p:spPr>
          <a:xfrm>
            <a:off x="61214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3" name="5-Point Star 472"/>
          <p:cNvSpPr/>
          <p:nvPr/>
        </p:nvSpPr>
        <p:spPr>
          <a:xfrm>
            <a:off x="62103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4" name="5-Point Star 473"/>
          <p:cNvSpPr/>
          <p:nvPr/>
        </p:nvSpPr>
        <p:spPr>
          <a:xfrm>
            <a:off x="62738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5" name="5-Point Star 474"/>
          <p:cNvSpPr/>
          <p:nvPr/>
        </p:nvSpPr>
        <p:spPr>
          <a:xfrm>
            <a:off x="63627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6" name="5-Point Star 475"/>
          <p:cNvSpPr/>
          <p:nvPr/>
        </p:nvSpPr>
        <p:spPr>
          <a:xfrm>
            <a:off x="60071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7" name="5-Point Star 476"/>
          <p:cNvSpPr/>
          <p:nvPr/>
        </p:nvSpPr>
        <p:spPr>
          <a:xfrm>
            <a:off x="60960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8" name="5-Point Star 477"/>
          <p:cNvSpPr/>
          <p:nvPr/>
        </p:nvSpPr>
        <p:spPr>
          <a:xfrm>
            <a:off x="61595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9" name="5-Point Star 478"/>
          <p:cNvSpPr/>
          <p:nvPr/>
        </p:nvSpPr>
        <p:spPr>
          <a:xfrm>
            <a:off x="62484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0" name="5-Point Star 479"/>
          <p:cNvSpPr/>
          <p:nvPr/>
        </p:nvSpPr>
        <p:spPr>
          <a:xfrm>
            <a:off x="62738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1" name="5-Point Star 480"/>
          <p:cNvSpPr/>
          <p:nvPr/>
        </p:nvSpPr>
        <p:spPr>
          <a:xfrm>
            <a:off x="63627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2" name="5-Point Star 481"/>
          <p:cNvSpPr/>
          <p:nvPr/>
        </p:nvSpPr>
        <p:spPr>
          <a:xfrm>
            <a:off x="64262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3" name="5-Point Star 482"/>
          <p:cNvSpPr/>
          <p:nvPr/>
        </p:nvSpPr>
        <p:spPr>
          <a:xfrm>
            <a:off x="65151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4" name="Rounded Rectangle 483"/>
          <p:cNvSpPr/>
          <p:nvPr/>
        </p:nvSpPr>
        <p:spPr>
          <a:xfrm>
            <a:off x="7010400" y="2552700"/>
            <a:ext cx="927100" cy="177800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5" name="5-Point Star 484"/>
          <p:cNvSpPr/>
          <p:nvPr/>
        </p:nvSpPr>
        <p:spPr>
          <a:xfrm>
            <a:off x="71120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6" name="5-Point Star 485"/>
          <p:cNvSpPr/>
          <p:nvPr/>
        </p:nvSpPr>
        <p:spPr>
          <a:xfrm>
            <a:off x="72009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7" name="5-Point Star 486"/>
          <p:cNvSpPr/>
          <p:nvPr/>
        </p:nvSpPr>
        <p:spPr>
          <a:xfrm>
            <a:off x="72644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8" name="5-Point Star 487"/>
          <p:cNvSpPr/>
          <p:nvPr/>
        </p:nvSpPr>
        <p:spPr>
          <a:xfrm>
            <a:off x="73533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9" name="5-Point Star 488"/>
          <p:cNvSpPr/>
          <p:nvPr/>
        </p:nvSpPr>
        <p:spPr>
          <a:xfrm>
            <a:off x="73787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0" name="5-Point Star 489"/>
          <p:cNvSpPr/>
          <p:nvPr/>
        </p:nvSpPr>
        <p:spPr>
          <a:xfrm>
            <a:off x="74676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1" name="5-Point Star 490"/>
          <p:cNvSpPr/>
          <p:nvPr/>
        </p:nvSpPr>
        <p:spPr>
          <a:xfrm>
            <a:off x="75311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2" name="5-Point Star 491"/>
          <p:cNvSpPr/>
          <p:nvPr/>
        </p:nvSpPr>
        <p:spPr>
          <a:xfrm>
            <a:off x="76200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3" name="5-Point Star 492"/>
          <p:cNvSpPr/>
          <p:nvPr/>
        </p:nvSpPr>
        <p:spPr>
          <a:xfrm>
            <a:off x="72644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4" name="5-Point Star 493"/>
          <p:cNvSpPr/>
          <p:nvPr/>
        </p:nvSpPr>
        <p:spPr>
          <a:xfrm>
            <a:off x="73533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5" name="5-Point Star 494"/>
          <p:cNvSpPr/>
          <p:nvPr/>
        </p:nvSpPr>
        <p:spPr>
          <a:xfrm>
            <a:off x="74168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6" name="5-Point Star 495"/>
          <p:cNvSpPr/>
          <p:nvPr/>
        </p:nvSpPr>
        <p:spPr>
          <a:xfrm>
            <a:off x="75057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7" name="5-Point Star 496"/>
          <p:cNvSpPr/>
          <p:nvPr/>
        </p:nvSpPr>
        <p:spPr>
          <a:xfrm>
            <a:off x="75311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8" name="5-Point Star 497"/>
          <p:cNvSpPr/>
          <p:nvPr/>
        </p:nvSpPr>
        <p:spPr>
          <a:xfrm>
            <a:off x="76200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9" name="5-Point Star 498"/>
          <p:cNvSpPr/>
          <p:nvPr/>
        </p:nvSpPr>
        <p:spPr>
          <a:xfrm>
            <a:off x="76835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0" name="5-Point Star 499"/>
          <p:cNvSpPr/>
          <p:nvPr/>
        </p:nvSpPr>
        <p:spPr>
          <a:xfrm>
            <a:off x="77724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1" name="Rounded Rectangle 500"/>
          <p:cNvSpPr/>
          <p:nvPr/>
        </p:nvSpPr>
        <p:spPr>
          <a:xfrm>
            <a:off x="7010400" y="2781300"/>
            <a:ext cx="927100" cy="177800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2" name="5-Point Star 501"/>
          <p:cNvSpPr/>
          <p:nvPr/>
        </p:nvSpPr>
        <p:spPr>
          <a:xfrm>
            <a:off x="71120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3" name="5-Point Star 502"/>
          <p:cNvSpPr/>
          <p:nvPr/>
        </p:nvSpPr>
        <p:spPr>
          <a:xfrm>
            <a:off x="72009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4" name="5-Point Star 503"/>
          <p:cNvSpPr/>
          <p:nvPr/>
        </p:nvSpPr>
        <p:spPr>
          <a:xfrm>
            <a:off x="72644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5" name="5-Point Star 504"/>
          <p:cNvSpPr/>
          <p:nvPr/>
        </p:nvSpPr>
        <p:spPr>
          <a:xfrm>
            <a:off x="73533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6" name="5-Point Star 505"/>
          <p:cNvSpPr/>
          <p:nvPr/>
        </p:nvSpPr>
        <p:spPr>
          <a:xfrm>
            <a:off x="73787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7" name="5-Point Star 506"/>
          <p:cNvSpPr/>
          <p:nvPr/>
        </p:nvSpPr>
        <p:spPr>
          <a:xfrm>
            <a:off x="74676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8" name="5-Point Star 507"/>
          <p:cNvSpPr/>
          <p:nvPr/>
        </p:nvSpPr>
        <p:spPr>
          <a:xfrm>
            <a:off x="75311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9" name="5-Point Star 508"/>
          <p:cNvSpPr/>
          <p:nvPr/>
        </p:nvSpPr>
        <p:spPr>
          <a:xfrm>
            <a:off x="76200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0" name="5-Point Star 509"/>
          <p:cNvSpPr/>
          <p:nvPr/>
        </p:nvSpPr>
        <p:spPr>
          <a:xfrm>
            <a:off x="72644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1" name="5-Point Star 510"/>
          <p:cNvSpPr/>
          <p:nvPr/>
        </p:nvSpPr>
        <p:spPr>
          <a:xfrm>
            <a:off x="73533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2" name="5-Point Star 511"/>
          <p:cNvSpPr/>
          <p:nvPr/>
        </p:nvSpPr>
        <p:spPr>
          <a:xfrm>
            <a:off x="74168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3" name="5-Point Star 512"/>
          <p:cNvSpPr/>
          <p:nvPr/>
        </p:nvSpPr>
        <p:spPr>
          <a:xfrm>
            <a:off x="75057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4" name="5-Point Star 513"/>
          <p:cNvSpPr/>
          <p:nvPr/>
        </p:nvSpPr>
        <p:spPr>
          <a:xfrm>
            <a:off x="75311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5" name="5-Point Star 514"/>
          <p:cNvSpPr/>
          <p:nvPr/>
        </p:nvSpPr>
        <p:spPr>
          <a:xfrm>
            <a:off x="76200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6" name="5-Point Star 515"/>
          <p:cNvSpPr/>
          <p:nvPr/>
        </p:nvSpPr>
        <p:spPr>
          <a:xfrm>
            <a:off x="76835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7" name="5-Point Star 516"/>
          <p:cNvSpPr/>
          <p:nvPr/>
        </p:nvSpPr>
        <p:spPr>
          <a:xfrm>
            <a:off x="77724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8" name="Rounded Rectangle 517"/>
          <p:cNvSpPr/>
          <p:nvPr/>
        </p:nvSpPr>
        <p:spPr>
          <a:xfrm>
            <a:off x="7010400" y="3009900"/>
            <a:ext cx="927100" cy="177800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9" name="5-Point Star 518"/>
          <p:cNvSpPr/>
          <p:nvPr/>
        </p:nvSpPr>
        <p:spPr>
          <a:xfrm>
            <a:off x="71120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0" name="5-Point Star 519"/>
          <p:cNvSpPr/>
          <p:nvPr/>
        </p:nvSpPr>
        <p:spPr>
          <a:xfrm>
            <a:off x="72009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1" name="5-Point Star 520"/>
          <p:cNvSpPr/>
          <p:nvPr/>
        </p:nvSpPr>
        <p:spPr>
          <a:xfrm>
            <a:off x="72644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2" name="5-Point Star 521"/>
          <p:cNvSpPr/>
          <p:nvPr/>
        </p:nvSpPr>
        <p:spPr>
          <a:xfrm>
            <a:off x="73533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3" name="5-Point Star 522"/>
          <p:cNvSpPr/>
          <p:nvPr/>
        </p:nvSpPr>
        <p:spPr>
          <a:xfrm>
            <a:off x="73787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4" name="5-Point Star 523"/>
          <p:cNvSpPr/>
          <p:nvPr/>
        </p:nvSpPr>
        <p:spPr>
          <a:xfrm>
            <a:off x="74676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5" name="5-Point Star 524"/>
          <p:cNvSpPr/>
          <p:nvPr/>
        </p:nvSpPr>
        <p:spPr>
          <a:xfrm>
            <a:off x="75311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6" name="5-Point Star 525"/>
          <p:cNvSpPr/>
          <p:nvPr/>
        </p:nvSpPr>
        <p:spPr>
          <a:xfrm>
            <a:off x="76200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7" name="5-Point Star 526"/>
          <p:cNvSpPr/>
          <p:nvPr/>
        </p:nvSpPr>
        <p:spPr>
          <a:xfrm>
            <a:off x="72644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8" name="5-Point Star 527"/>
          <p:cNvSpPr/>
          <p:nvPr/>
        </p:nvSpPr>
        <p:spPr>
          <a:xfrm>
            <a:off x="73533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9" name="5-Point Star 528"/>
          <p:cNvSpPr/>
          <p:nvPr/>
        </p:nvSpPr>
        <p:spPr>
          <a:xfrm>
            <a:off x="74168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0" name="5-Point Star 529"/>
          <p:cNvSpPr/>
          <p:nvPr/>
        </p:nvSpPr>
        <p:spPr>
          <a:xfrm>
            <a:off x="75057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1" name="5-Point Star 530"/>
          <p:cNvSpPr/>
          <p:nvPr/>
        </p:nvSpPr>
        <p:spPr>
          <a:xfrm>
            <a:off x="75311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2" name="5-Point Star 531"/>
          <p:cNvSpPr/>
          <p:nvPr/>
        </p:nvSpPr>
        <p:spPr>
          <a:xfrm>
            <a:off x="76200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3" name="5-Point Star 532"/>
          <p:cNvSpPr/>
          <p:nvPr/>
        </p:nvSpPr>
        <p:spPr>
          <a:xfrm>
            <a:off x="76835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4" name="5-Point Star 533"/>
          <p:cNvSpPr/>
          <p:nvPr/>
        </p:nvSpPr>
        <p:spPr>
          <a:xfrm>
            <a:off x="77724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5" name="Rounded Rectangle 534"/>
          <p:cNvSpPr/>
          <p:nvPr/>
        </p:nvSpPr>
        <p:spPr>
          <a:xfrm>
            <a:off x="7010400" y="3238500"/>
            <a:ext cx="927100" cy="177800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6" name="5-Point Star 535"/>
          <p:cNvSpPr/>
          <p:nvPr/>
        </p:nvSpPr>
        <p:spPr>
          <a:xfrm>
            <a:off x="71120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7" name="5-Point Star 536"/>
          <p:cNvSpPr/>
          <p:nvPr/>
        </p:nvSpPr>
        <p:spPr>
          <a:xfrm>
            <a:off x="72009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8" name="5-Point Star 537"/>
          <p:cNvSpPr/>
          <p:nvPr/>
        </p:nvSpPr>
        <p:spPr>
          <a:xfrm>
            <a:off x="72644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9" name="5-Point Star 538"/>
          <p:cNvSpPr/>
          <p:nvPr/>
        </p:nvSpPr>
        <p:spPr>
          <a:xfrm>
            <a:off x="73533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0" name="5-Point Star 539"/>
          <p:cNvSpPr/>
          <p:nvPr/>
        </p:nvSpPr>
        <p:spPr>
          <a:xfrm>
            <a:off x="73787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1" name="5-Point Star 540"/>
          <p:cNvSpPr/>
          <p:nvPr/>
        </p:nvSpPr>
        <p:spPr>
          <a:xfrm>
            <a:off x="74676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2" name="5-Point Star 541"/>
          <p:cNvSpPr/>
          <p:nvPr/>
        </p:nvSpPr>
        <p:spPr>
          <a:xfrm>
            <a:off x="75311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3" name="5-Point Star 542"/>
          <p:cNvSpPr/>
          <p:nvPr/>
        </p:nvSpPr>
        <p:spPr>
          <a:xfrm>
            <a:off x="76200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4" name="5-Point Star 543"/>
          <p:cNvSpPr/>
          <p:nvPr/>
        </p:nvSpPr>
        <p:spPr>
          <a:xfrm>
            <a:off x="72644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5" name="5-Point Star 544"/>
          <p:cNvSpPr/>
          <p:nvPr/>
        </p:nvSpPr>
        <p:spPr>
          <a:xfrm>
            <a:off x="73533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6" name="5-Point Star 545"/>
          <p:cNvSpPr/>
          <p:nvPr/>
        </p:nvSpPr>
        <p:spPr>
          <a:xfrm>
            <a:off x="74168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7" name="5-Point Star 546"/>
          <p:cNvSpPr/>
          <p:nvPr/>
        </p:nvSpPr>
        <p:spPr>
          <a:xfrm>
            <a:off x="75057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8" name="5-Point Star 547"/>
          <p:cNvSpPr/>
          <p:nvPr/>
        </p:nvSpPr>
        <p:spPr>
          <a:xfrm>
            <a:off x="75311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9" name="5-Point Star 548"/>
          <p:cNvSpPr/>
          <p:nvPr/>
        </p:nvSpPr>
        <p:spPr>
          <a:xfrm>
            <a:off x="76200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0" name="5-Point Star 549"/>
          <p:cNvSpPr/>
          <p:nvPr/>
        </p:nvSpPr>
        <p:spPr>
          <a:xfrm>
            <a:off x="76835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1" name="5-Point Star 550"/>
          <p:cNvSpPr/>
          <p:nvPr/>
        </p:nvSpPr>
        <p:spPr>
          <a:xfrm>
            <a:off x="77724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2" name="Rounded Rectangle 551"/>
          <p:cNvSpPr/>
          <p:nvPr/>
        </p:nvSpPr>
        <p:spPr>
          <a:xfrm>
            <a:off x="7023100" y="3467100"/>
            <a:ext cx="927100" cy="177800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3" name="5-Point Star 552"/>
          <p:cNvSpPr/>
          <p:nvPr/>
        </p:nvSpPr>
        <p:spPr>
          <a:xfrm>
            <a:off x="71247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4" name="5-Point Star 553"/>
          <p:cNvSpPr/>
          <p:nvPr/>
        </p:nvSpPr>
        <p:spPr>
          <a:xfrm>
            <a:off x="72136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5" name="5-Point Star 554"/>
          <p:cNvSpPr/>
          <p:nvPr/>
        </p:nvSpPr>
        <p:spPr>
          <a:xfrm>
            <a:off x="72771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6" name="5-Point Star 555"/>
          <p:cNvSpPr/>
          <p:nvPr/>
        </p:nvSpPr>
        <p:spPr>
          <a:xfrm>
            <a:off x="73660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7" name="5-Point Star 556"/>
          <p:cNvSpPr/>
          <p:nvPr/>
        </p:nvSpPr>
        <p:spPr>
          <a:xfrm>
            <a:off x="73914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8" name="5-Point Star 557"/>
          <p:cNvSpPr/>
          <p:nvPr/>
        </p:nvSpPr>
        <p:spPr>
          <a:xfrm>
            <a:off x="74803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9" name="5-Point Star 558"/>
          <p:cNvSpPr/>
          <p:nvPr/>
        </p:nvSpPr>
        <p:spPr>
          <a:xfrm>
            <a:off x="75438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0" name="5-Point Star 559"/>
          <p:cNvSpPr/>
          <p:nvPr/>
        </p:nvSpPr>
        <p:spPr>
          <a:xfrm>
            <a:off x="76327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1" name="5-Point Star 560"/>
          <p:cNvSpPr/>
          <p:nvPr/>
        </p:nvSpPr>
        <p:spPr>
          <a:xfrm>
            <a:off x="72771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2" name="5-Point Star 561"/>
          <p:cNvSpPr/>
          <p:nvPr/>
        </p:nvSpPr>
        <p:spPr>
          <a:xfrm>
            <a:off x="73660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3" name="5-Point Star 562"/>
          <p:cNvSpPr/>
          <p:nvPr/>
        </p:nvSpPr>
        <p:spPr>
          <a:xfrm>
            <a:off x="74295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4" name="5-Point Star 563"/>
          <p:cNvSpPr/>
          <p:nvPr/>
        </p:nvSpPr>
        <p:spPr>
          <a:xfrm>
            <a:off x="75184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5" name="5-Point Star 564"/>
          <p:cNvSpPr/>
          <p:nvPr/>
        </p:nvSpPr>
        <p:spPr>
          <a:xfrm>
            <a:off x="75438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6" name="5-Point Star 565"/>
          <p:cNvSpPr/>
          <p:nvPr/>
        </p:nvSpPr>
        <p:spPr>
          <a:xfrm>
            <a:off x="76327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7" name="5-Point Star 566"/>
          <p:cNvSpPr/>
          <p:nvPr/>
        </p:nvSpPr>
        <p:spPr>
          <a:xfrm>
            <a:off x="76962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8" name="5-Point Star 567"/>
          <p:cNvSpPr/>
          <p:nvPr/>
        </p:nvSpPr>
        <p:spPr>
          <a:xfrm>
            <a:off x="77851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9" name="Rounded Rectangle 568"/>
          <p:cNvSpPr/>
          <p:nvPr/>
        </p:nvSpPr>
        <p:spPr>
          <a:xfrm>
            <a:off x="7023100" y="3695700"/>
            <a:ext cx="927100" cy="177800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0" name="5-Point Star 569"/>
          <p:cNvSpPr/>
          <p:nvPr/>
        </p:nvSpPr>
        <p:spPr>
          <a:xfrm>
            <a:off x="71247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1" name="5-Point Star 570"/>
          <p:cNvSpPr/>
          <p:nvPr/>
        </p:nvSpPr>
        <p:spPr>
          <a:xfrm>
            <a:off x="72136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2" name="5-Point Star 571"/>
          <p:cNvSpPr/>
          <p:nvPr/>
        </p:nvSpPr>
        <p:spPr>
          <a:xfrm>
            <a:off x="72771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3" name="5-Point Star 572"/>
          <p:cNvSpPr/>
          <p:nvPr/>
        </p:nvSpPr>
        <p:spPr>
          <a:xfrm>
            <a:off x="73660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4" name="5-Point Star 573"/>
          <p:cNvSpPr/>
          <p:nvPr/>
        </p:nvSpPr>
        <p:spPr>
          <a:xfrm>
            <a:off x="73914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5" name="5-Point Star 574"/>
          <p:cNvSpPr/>
          <p:nvPr/>
        </p:nvSpPr>
        <p:spPr>
          <a:xfrm>
            <a:off x="74803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6" name="5-Point Star 575"/>
          <p:cNvSpPr/>
          <p:nvPr/>
        </p:nvSpPr>
        <p:spPr>
          <a:xfrm>
            <a:off x="75438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7" name="5-Point Star 576"/>
          <p:cNvSpPr/>
          <p:nvPr/>
        </p:nvSpPr>
        <p:spPr>
          <a:xfrm>
            <a:off x="76327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8" name="5-Point Star 577"/>
          <p:cNvSpPr/>
          <p:nvPr/>
        </p:nvSpPr>
        <p:spPr>
          <a:xfrm>
            <a:off x="72771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9" name="5-Point Star 578"/>
          <p:cNvSpPr/>
          <p:nvPr/>
        </p:nvSpPr>
        <p:spPr>
          <a:xfrm>
            <a:off x="73660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0" name="5-Point Star 579"/>
          <p:cNvSpPr/>
          <p:nvPr/>
        </p:nvSpPr>
        <p:spPr>
          <a:xfrm>
            <a:off x="74295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1" name="5-Point Star 580"/>
          <p:cNvSpPr/>
          <p:nvPr/>
        </p:nvSpPr>
        <p:spPr>
          <a:xfrm>
            <a:off x="75184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2" name="5-Point Star 581"/>
          <p:cNvSpPr/>
          <p:nvPr/>
        </p:nvSpPr>
        <p:spPr>
          <a:xfrm>
            <a:off x="75438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3" name="5-Point Star 582"/>
          <p:cNvSpPr/>
          <p:nvPr/>
        </p:nvSpPr>
        <p:spPr>
          <a:xfrm>
            <a:off x="76327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4" name="5-Point Star 583"/>
          <p:cNvSpPr/>
          <p:nvPr/>
        </p:nvSpPr>
        <p:spPr>
          <a:xfrm>
            <a:off x="76962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5" name="5-Point Star 584"/>
          <p:cNvSpPr/>
          <p:nvPr/>
        </p:nvSpPr>
        <p:spPr>
          <a:xfrm>
            <a:off x="77851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6" name="Slide Number Placeholder 58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F92FB-A5B1-4F86-AB55-65EC0BBD35F3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08000" y="1473200"/>
            <a:ext cx="8039100" cy="41402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2" name="Rounded Rectangle 51"/>
          <p:cNvSpPr/>
          <p:nvPr/>
        </p:nvSpPr>
        <p:spPr>
          <a:xfrm>
            <a:off x="2400300" y="2768600"/>
            <a:ext cx="927100" cy="177800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555" name="TextBox 52"/>
          <p:cNvSpPr txBox="1">
            <a:spLocks noChangeArrowheads="1"/>
          </p:cNvSpPr>
          <p:nvPr/>
        </p:nvSpPr>
        <p:spPr bwMode="auto">
          <a:xfrm>
            <a:off x="4051300" y="779463"/>
            <a:ext cx="5038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latin typeface="Calibri" pitchFamily="34" charset="0"/>
              </a:rPr>
              <a:t>kind of quantity – as class of magnitude of quantity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rot="5400000">
            <a:off x="6991350" y="1276350"/>
            <a:ext cx="685800" cy="444500"/>
          </a:xfrm>
          <a:prstGeom prst="straightConnector1">
            <a:avLst/>
          </a:prstGeom>
          <a:ln w="3810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-Point Star 55"/>
          <p:cNvSpPr/>
          <p:nvPr/>
        </p:nvSpPr>
        <p:spPr>
          <a:xfrm>
            <a:off x="25019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" name="5-Point Star 56"/>
          <p:cNvSpPr/>
          <p:nvPr/>
        </p:nvSpPr>
        <p:spPr>
          <a:xfrm>
            <a:off x="25908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" name="5-Point Star 57"/>
          <p:cNvSpPr/>
          <p:nvPr/>
        </p:nvSpPr>
        <p:spPr>
          <a:xfrm>
            <a:off x="26543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9" name="5-Point Star 58"/>
          <p:cNvSpPr/>
          <p:nvPr/>
        </p:nvSpPr>
        <p:spPr>
          <a:xfrm>
            <a:off x="27432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3" name="5-Point Star 62"/>
          <p:cNvSpPr/>
          <p:nvPr/>
        </p:nvSpPr>
        <p:spPr>
          <a:xfrm>
            <a:off x="27686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4" name="5-Point Star 63"/>
          <p:cNvSpPr/>
          <p:nvPr/>
        </p:nvSpPr>
        <p:spPr>
          <a:xfrm>
            <a:off x="28575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6" name="5-Point Star 65"/>
          <p:cNvSpPr/>
          <p:nvPr/>
        </p:nvSpPr>
        <p:spPr>
          <a:xfrm>
            <a:off x="29210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8" name="5-Point Star 67"/>
          <p:cNvSpPr/>
          <p:nvPr/>
        </p:nvSpPr>
        <p:spPr>
          <a:xfrm>
            <a:off x="30099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2" name="5-Point Star 71"/>
          <p:cNvSpPr/>
          <p:nvPr/>
        </p:nvSpPr>
        <p:spPr>
          <a:xfrm>
            <a:off x="26543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3" name="5-Point Star 72"/>
          <p:cNvSpPr/>
          <p:nvPr/>
        </p:nvSpPr>
        <p:spPr>
          <a:xfrm>
            <a:off x="27432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4" name="5-Point Star 73"/>
          <p:cNvSpPr/>
          <p:nvPr/>
        </p:nvSpPr>
        <p:spPr>
          <a:xfrm>
            <a:off x="28067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5" name="5-Point Star 74"/>
          <p:cNvSpPr/>
          <p:nvPr/>
        </p:nvSpPr>
        <p:spPr>
          <a:xfrm>
            <a:off x="28956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" name="5-Point Star 80"/>
          <p:cNvSpPr/>
          <p:nvPr/>
        </p:nvSpPr>
        <p:spPr>
          <a:xfrm>
            <a:off x="29210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2" name="5-Point Star 81"/>
          <p:cNvSpPr/>
          <p:nvPr/>
        </p:nvSpPr>
        <p:spPr>
          <a:xfrm>
            <a:off x="30099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5" name="5-Point Star 84"/>
          <p:cNvSpPr/>
          <p:nvPr/>
        </p:nvSpPr>
        <p:spPr>
          <a:xfrm>
            <a:off x="30734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6" name="5-Point Star 85"/>
          <p:cNvSpPr/>
          <p:nvPr/>
        </p:nvSpPr>
        <p:spPr>
          <a:xfrm>
            <a:off x="3162300" y="2836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9" name="Rounded Rectangle 88"/>
          <p:cNvSpPr/>
          <p:nvPr/>
        </p:nvSpPr>
        <p:spPr>
          <a:xfrm>
            <a:off x="2400300" y="2997200"/>
            <a:ext cx="927100" cy="177800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0" name="5-Point Star 89"/>
          <p:cNvSpPr/>
          <p:nvPr/>
        </p:nvSpPr>
        <p:spPr>
          <a:xfrm>
            <a:off x="25019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1" name="5-Point Star 90"/>
          <p:cNvSpPr/>
          <p:nvPr/>
        </p:nvSpPr>
        <p:spPr>
          <a:xfrm>
            <a:off x="25908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2" name="5-Point Star 91"/>
          <p:cNvSpPr/>
          <p:nvPr/>
        </p:nvSpPr>
        <p:spPr>
          <a:xfrm>
            <a:off x="26543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3" name="5-Point Star 92"/>
          <p:cNvSpPr/>
          <p:nvPr/>
        </p:nvSpPr>
        <p:spPr>
          <a:xfrm>
            <a:off x="27432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4" name="5-Point Star 93"/>
          <p:cNvSpPr/>
          <p:nvPr/>
        </p:nvSpPr>
        <p:spPr>
          <a:xfrm>
            <a:off x="27686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5" name="5-Point Star 94"/>
          <p:cNvSpPr/>
          <p:nvPr/>
        </p:nvSpPr>
        <p:spPr>
          <a:xfrm>
            <a:off x="28575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6" name="5-Point Star 95"/>
          <p:cNvSpPr/>
          <p:nvPr/>
        </p:nvSpPr>
        <p:spPr>
          <a:xfrm>
            <a:off x="29210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7" name="5-Point Star 96"/>
          <p:cNvSpPr/>
          <p:nvPr/>
        </p:nvSpPr>
        <p:spPr>
          <a:xfrm>
            <a:off x="30099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8" name="5-Point Star 97"/>
          <p:cNvSpPr/>
          <p:nvPr/>
        </p:nvSpPr>
        <p:spPr>
          <a:xfrm>
            <a:off x="26543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9" name="5-Point Star 98"/>
          <p:cNvSpPr/>
          <p:nvPr/>
        </p:nvSpPr>
        <p:spPr>
          <a:xfrm>
            <a:off x="27432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0" name="5-Point Star 99"/>
          <p:cNvSpPr/>
          <p:nvPr/>
        </p:nvSpPr>
        <p:spPr>
          <a:xfrm>
            <a:off x="28067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1" name="5-Point Star 100"/>
          <p:cNvSpPr/>
          <p:nvPr/>
        </p:nvSpPr>
        <p:spPr>
          <a:xfrm>
            <a:off x="28956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" name="5-Point Star 101"/>
          <p:cNvSpPr/>
          <p:nvPr/>
        </p:nvSpPr>
        <p:spPr>
          <a:xfrm>
            <a:off x="29210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3" name="5-Point Star 102"/>
          <p:cNvSpPr/>
          <p:nvPr/>
        </p:nvSpPr>
        <p:spPr>
          <a:xfrm>
            <a:off x="30099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4" name="5-Point Star 103"/>
          <p:cNvSpPr/>
          <p:nvPr/>
        </p:nvSpPr>
        <p:spPr>
          <a:xfrm>
            <a:off x="30734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5" name="5-Point Star 104"/>
          <p:cNvSpPr/>
          <p:nvPr/>
        </p:nvSpPr>
        <p:spPr>
          <a:xfrm>
            <a:off x="31623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6" name="Rounded Rectangle 105"/>
          <p:cNvSpPr/>
          <p:nvPr/>
        </p:nvSpPr>
        <p:spPr>
          <a:xfrm>
            <a:off x="2400300" y="3225800"/>
            <a:ext cx="927100" cy="177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7" name="5-Point Star 106"/>
          <p:cNvSpPr/>
          <p:nvPr/>
        </p:nvSpPr>
        <p:spPr>
          <a:xfrm>
            <a:off x="25019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8" name="5-Point Star 107"/>
          <p:cNvSpPr/>
          <p:nvPr/>
        </p:nvSpPr>
        <p:spPr>
          <a:xfrm>
            <a:off x="25908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9" name="5-Point Star 108"/>
          <p:cNvSpPr/>
          <p:nvPr/>
        </p:nvSpPr>
        <p:spPr>
          <a:xfrm>
            <a:off x="26543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0" name="5-Point Star 109"/>
          <p:cNvSpPr/>
          <p:nvPr/>
        </p:nvSpPr>
        <p:spPr>
          <a:xfrm>
            <a:off x="27432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1" name="5-Point Star 110"/>
          <p:cNvSpPr/>
          <p:nvPr/>
        </p:nvSpPr>
        <p:spPr>
          <a:xfrm>
            <a:off x="27686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2" name="5-Point Star 111"/>
          <p:cNvSpPr/>
          <p:nvPr/>
        </p:nvSpPr>
        <p:spPr>
          <a:xfrm>
            <a:off x="28575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3" name="5-Point Star 112"/>
          <p:cNvSpPr/>
          <p:nvPr/>
        </p:nvSpPr>
        <p:spPr>
          <a:xfrm>
            <a:off x="29210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4" name="5-Point Star 113"/>
          <p:cNvSpPr/>
          <p:nvPr/>
        </p:nvSpPr>
        <p:spPr>
          <a:xfrm>
            <a:off x="30099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5" name="5-Point Star 114"/>
          <p:cNvSpPr/>
          <p:nvPr/>
        </p:nvSpPr>
        <p:spPr>
          <a:xfrm>
            <a:off x="26543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6" name="5-Point Star 115"/>
          <p:cNvSpPr/>
          <p:nvPr/>
        </p:nvSpPr>
        <p:spPr>
          <a:xfrm>
            <a:off x="27432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7" name="5-Point Star 116"/>
          <p:cNvSpPr/>
          <p:nvPr/>
        </p:nvSpPr>
        <p:spPr>
          <a:xfrm>
            <a:off x="28067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8" name="5-Point Star 117"/>
          <p:cNvSpPr/>
          <p:nvPr/>
        </p:nvSpPr>
        <p:spPr>
          <a:xfrm>
            <a:off x="28956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9" name="5-Point Star 118"/>
          <p:cNvSpPr/>
          <p:nvPr/>
        </p:nvSpPr>
        <p:spPr>
          <a:xfrm>
            <a:off x="29210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0" name="5-Point Star 119"/>
          <p:cNvSpPr/>
          <p:nvPr/>
        </p:nvSpPr>
        <p:spPr>
          <a:xfrm>
            <a:off x="30099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1" name="5-Point Star 120"/>
          <p:cNvSpPr/>
          <p:nvPr/>
        </p:nvSpPr>
        <p:spPr>
          <a:xfrm>
            <a:off x="30734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2" name="5-Point Star 121"/>
          <p:cNvSpPr/>
          <p:nvPr/>
        </p:nvSpPr>
        <p:spPr>
          <a:xfrm>
            <a:off x="31623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3" name="Rounded Rectangle 122"/>
          <p:cNvSpPr/>
          <p:nvPr/>
        </p:nvSpPr>
        <p:spPr>
          <a:xfrm>
            <a:off x="2400300" y="3454400"/>
            <a:ext cx="927100" cy="177800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4" name="5-Point Star 123"/>
          <p:cNvSpPr/>
          <p:nvPr/>
        </p:nvSpPr>
        <p:spPr>
          <a:xfrm>
            <a:off x="25019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5" name="5-Point Star 124"/>
          <p:cNvSpPr/>
          <p:nvPr/>
        </p:nvSpPr>
        <p:spPr>
          <a:xfrm>
            <a:off x="25908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6" name="5-Point Star 125"/>
          <p:cNvSpPr/>
          <p:nvPr/>
        </p:nvSpPr>
        <p:spPr>
          <a:xfrm>
            <a:off x="26543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7" name="5-Point Star 126"/>
          <p:cNvSpPr/>
          <p:nvPr/>
        </p:nvSpPr>
        <p:spPr>
          <a:xfrm>
            <a:off x="27432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8" name="5-Point Star 127"/>
          <p:cNvSpPr/>
          <p:nvPr/>
        </p:nvSpPr>
        <p:spPr>
          <a:xfrm>
            <a:off x="27686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9" name="5-Point Star 128"/>
          <p:cNvSpPr/>
          <p:nvPr/>
        </p:nvSpPr>
        <p:spPr>
          <a:xfrm>
            <a:off x="28575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0" name="5-Point Star 129"/>
          <p:cNvSpPr/>
          <p:nvPr/>
        </p:nvSpPr>
        <p:spPr>
          <a:xfrm>
            <a:off x="29210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1" name="5-Point Star 130"/>
          <p:cNvSpPr/>
          <p:nvPr/>
        </p:nvSpPr>
        <p:spPr>
          <a:xfrm>
            <a:off x="30099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2" name="5-Point Star 131"/>
          <p:cNvSpPr/>
          <p:nvPr/>
        </p:nvSpPr>
        <p:spPr>
          <a:xfrm>
            <a:off x="26543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3" name="5-Point Star 132"/>
          <p:cNvSpPr/>
          <p:nvPr/>
        </p:nvSpPr>
        <p:spPr>
          <a:xfrm>
            <a:off x="27432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4" name="5-Point Star 133"/>
          <p:cNvSpPr/>
          <p:nvPr/>
        </p:nvSpPr>
        <p:spPr>
          <a:xfrm>
            <a:off x="28067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5" name="5-Point Star 134"/>
          <p:cNvSpPr/>
          <p:nvPr/>
        </p:nvSpPr>
        <p:spPr>
          <a:xfrm>
            <a:off x="28956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6" name="5-Point Star 135"/>
          <p:cNvSpPr/>
          <p:nvPr/>
        </p:nvSpPr>
        <p:spPr>
          <a:xfrm>
            <a:off x="29210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7" name="5-Point Star 136"/>
          <p:cNvSpPr/>
          <p:nvPr/>
        </p:nvSpPr>
        <p:spPr>
          <a:xfrm>
            <a:off x="30099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8" name="5-Point Star 137"/>
          <p:cNvSpPr/>
          <p:nvPr/>
        </p:nvSpPr>
        <p:spPr>
          <a:xfrm>
            <a:off x="30734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9" name="5-Point Star 138"/>
          <p:cNvSpPr/>
          <p:nvPr/>
        </p:nvSpPr>
        <p:spPr>
          <a:xfrm>
            <a:off x="3162300" y="3522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0" name="Rounded Rectangle 139"/>
          <p:cNvSpPr/>
          <p:nvPr/>
        </p:nvSpPr>
        <p:spPr>
          <a:xfrm>
            <a:off x="2413000" y="3683000"/>
            <a:ext cx="927100" cy="177800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1" name="5-Point Star 140"/>
          <p:cNvSpPr/>
          <p:nvPr/>
        </p:nvSpPr>
        <p:spPr>
          <a:xfrm>
            <a:off x="25146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2" name="5-Point Star 141"/>
          <p:cNvSpPr/>
          <p:nvPr/>
        </p:nvSpPr>
        <p:spPr>
          <a:xfrm>
            <a:off x="26035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3" name="5-Point Star 142"/>
          <p:cNvSpPr/>
          <p:nvPr/>
        </p:nvSpPr>
        <p:spPr>
          <a:xfrm>
            <a:off x="26670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4" name="5-Point Star 143"/>
          <p:cNvSpPr/>
          <p:nvPr/>
        </p:nvSpPr>
        <p:spPr>
          <a:xfrm>
            <a:off x="27559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5" name="5-Point Star 144"/>
          <p:cNvSpPr/>
          <p:nvPr/>
        </p:nvSpPr>
        <p:spPr>
          <a:xfrm>
            <a:off x="27813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6" name="5-Point Star 145"/>
          <p:cNvSpPr/>
          <p:nvPr/>
        </p:nvSpPr>
        <p:spPr>
          <a:xfrm>
            <a:off x="28702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7" name="5-Point Star 146"/>
          <p:cNvSpPr/>
          <p:nvPr/>
        </p:nvSpPr>
        <p:spPr>
          <a:xfrm>
            <a:off x="29337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8" name="5-Point Star 147"/>
          <p:cNvSpPr/>
          <p:nvPr/>
        </p:nvSpPr>
        <p:spPr>
          <a:xfrm>
            <a:off x="30226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9" name="5-Point Star 148"/>
          <p:cNvSpPr/>
          <p:nvPr/>
        </p:nvSpPr>
        <p:spPr>
          <a:xfrm>
            <a:off x="26670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0" name="5-Point Star 149"/>
          <p:cNvSpPr/>
          <p:nvPr/>
        </p:nvSpPr>
        <p:spPr>
          <a:xfrm>
            <a:off x="27559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1" name="5-Point Star 150"/>
          <p:cNvSpPr/>
          <p:nvPr/>
        </p:nvSpPr>
        <p:spPr>
          <a:xfrm>
            <a:off x="28194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2" name="5-Point Star 151"/>
          <p:cNvSpPr/>
          <p:nvPr/>
        </p:nvSpPr>
        <p:spPr>
          <a:xfrm>
            <a:off x="29083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3" name="5-Point Star 152"/>
          <p:cNvSpPr/>
          <p:nvPr/>
        </p:nvSpPr>
        <p:spPr>
          <a:xfrm>
            <a:off x="29337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4" name="5-Point Star 153"/>
          <p:cNvSpPr/>
          <p:nvPr/>
        </p:nvSpPr>
        <p:spPr>
          <a:xfrm>
            <a:off x="30226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5" name="5-Point Star 154"/>
          <p:cNvSpPr/>
          <p:nvPr/>
        </p:nvSpPr>
        <p:spPr>
          <a:xfrm>
            <a:off x="30861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6" name="5-Point Star 155"/>
          <p:cNvSpPr/>
          <p:nvPr/>
        </p:nvSpPr>
        <p:spPr>
          <a:xfrm>
            <a:off x="3175000" y="3751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7" name="Rounded Rectangle 156"/>
          <p:cNvSpPr/>
          <p:nvPr/>
        </p:nvSpPr>
        <p:spPr>
          <a:xfrm>
            <a:off x="2413000" y="3911600"/>
            <a:ext cx="927100" cy="177800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8" name="5-Point Star 157"/>
          <p:cNvSpPr/>
          <p:nvPr/>
        </p:nvSpPr>
        <p:spPr>
          <a:xfrm>
            <a:off x="25146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9" name="5-Point Star 158"/>
          <p:cNvSpPr/>
          <p:nvPr/>
        </p:nvSpPr>
        <p:spPr>
          <a:xfrm>
            <a:off x="26035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0" name="5-Point Star 159"/>
          <p:cNvSpPr/>
          <p:nvPr/>
        </p:nvSpPr>
        <p:spPr>
          <a:xfrm>
            <a:off x="26670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1" name="5-Point Star 160"/>
          <p:cNvSpPr/>
          <p:nvPr/>
        </p:nvSpPr>
        <p:spPr>
          <a:xfrm>
            <a:off x="27559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2" name="5-Point Star 161"/>
          <p:cNvSpPr/>
          <p:nvPr/>
        </p:nvSpPr>
        <p:spPr>
          <a:xfrm>
            <a:off x="27813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3" name="5-Point Star 162"/>
          <p:cNvSpPr/>
          <p:nvPr/>
        </p:nvSpPr>
        <p:spPr>
          <a:xfrm>
            <a:off x="28702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4" name="5-Point Star 163"/>
          <p:cNvSpPr/>
          <p:nvPr/>
        </p:nvSpPr>
        <p:spPr>
          <a:xfrm>
            <a:off x="29337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5" name="5-Point Star 164"/>
          <p:cNvSpPr/>
          <p:nvPr/>
        </p:nvSpPr>
        <p:spPr>
          <a:xfrm>
            <a:off x="30226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6" name="5-Point Star 165"/>
          <p:cNvSpPr/>
          <p:nvPr/>
        </p:nvSpPr>
        <p:spPr>
          <a:xfrm>
            <a:off x="26670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7" name="5-Point Star 166"/>
          <p:cNvSpPr/>
          <p:nvPr/>
        </p:nvSpPr>
        <p:spPr>
          <a:xfrm>
            <a:off x="27559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8" name="5-Point Star 167"/>
          <p:cNvSpPr/>
          <p:nvPr/>
        </p:nvSpPr>
        <p:spPr>
          <a:xfrm>
            <a:off x="28194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9" name="5-Point Star 168"/>
          <p:cNvSpPr/>
          <p:nvPr/>
        </p:nvSpPr>
        <p:spPr>
          <a:xfrm>
            <a:off x="29083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0" name="5-Point Star 169"/>
          <p:cNvSpPr/>
          <p:nvPr/>
        </p:nvSpPr>
        <p:spPr>
          <a:xfrm>
            <a:off x="29337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1" name="5-Point Star 170"/>
          <p:cNvSpPr/>
          <p:nvPr/>
        </p:nvSpPr>
        <p:spPr>
          <a:xfrm>
            <a:off x="30226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2" name="5-Point Star 171"/>
          <p:cNvSpPr/>
          <p:nvPr/>
        </p:nvSpPr>
        <p:spPr>
          <a:xfrm>
            <a:off x="30861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3" name="5-Point Star 172"/>
          <p:cNvSpPr/>
          <p:nvPr/>
        </p:nvSpPr>
        <p:spPr>
          <a:xfrm>
            <a:off x="3175000" y="3979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7" name="Rounded Rectangle 176"/>
          <p:cNvSpPr/>
          <p:nvPr/>
        </p:nvSpPr>
        <p:spPr>
          <a:xfrm>
            <a:off x="3835400" y="3975100"/>
            <a:ext cx="927100" cy="177800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8" name="5-Point Star 177"/>
          <p:cNvSpPr/>
          <p:nvPr/>
        </p:nvSpPr>
        <p:spPr>
          <a:xfrm>
            <a:off x="39370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9" name="5-Point Star 178"/>
          <p:cNvSpPr/>
          <p:nvPr/>
        </p:nvSpPr>
        <p:spPr>
          <a:xfrm>
            <a:off x="40259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0" name="5-Point Star 179"/>
          <p:cNvSpPr/>
          <p:nvPr/>
        </p:nvSpPr>
        <p:spPr>
          <a:xfrm>
            <a:off x="40894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1" name="5-Point Star 180"/>
          <p:cNvSpPr/>
          <p:nvPr/>
        </p:nvSpPr>
        <p:spPr>
          <a:xfrm>
            <a:off x="41783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2" name="5-Point Star 181"/>
          <p:cNvSpPr/>
          <p:nvPr/>
        </p:nvSpPr>
        <p:spPr>
          <a:xfrm>
            <a:off x="42037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3" name="5-Point Star 182"/>
          <p:cNvSpPr/>
          <p:nvPr/>
        </p:nvSpPr>
        <p:spPr>
          <a:xfrm>
            <a:off x="42926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4" name="5-Point Star 183"/>
          <p:cNvSpPr/>
          <p:nvPr/>
        </p:nvSpPr>
        <p:spPr>
          <a:xfrm>
            <a:off x="43561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5" name="5-Point Star 184"/>
          <p:cNvSpPr/>
          <p:nvPr/>
        </p:nvSpPr>
        <p:spPr>
          <a:xfrm>
            <a:off x="44450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6" name="5-Point Star 185"/>
          <p:cNvSpPr/>
          <p:nvPr/>
        </p:nvSpPr>
        <p:spPr>
          <a:xfrm>
            <a:off x="40894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7" name="5-Point Star 186"/>
          <p:cNvSpPr/>
          <p:nvPr/>
        </p:nvSpPr>
        <p:spPr>
          <a:xfrm>
            <a:off x="41783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8" name="5-Point Star 187"/>
          <p:cNvSpPr/>
          <p:nvPr/>
        </p:nvSpPr>
        <p:spPr>
          <a:xfrm>
            <a:off x="42418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9" name="5-Point Star 188"/>
          <p:cNvSpPr/>
          <p:nvPr/>
        </p:nvSpPr>
        <p:spPr>
          <a:xfrm>
            <a:off x="43307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0" name="5-Point Star 189"/>
          <p:cNvSpPr/>
          <p:nvPr/>
        </p:nvSpPr>
        <p:spPr>
          <a:xfrm>
            <a:off x="43561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1" name="5-Point Star 190"/>
          <p:cNvSpPr/>
          <p:nvPr/>
        </p:nvSpPr>
        <p:spPr>
          <a:xfrm>
            <a:off x="44450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2" name="5-Point Star 191"/>
          <p:cNvSpPr/>
          <p:nvPr/>
        </p:nvSpPr>
        <p:spPr>
          <a:xfrm>
            <a:off x="45085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3" name="5-Point Star 192"/>
          <p:cNvSpPr/>
          <p:nvPr/>
        </p:nvSpPr>
        <p:spPr>
          <a:xfrm>
            <a:off x="45974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4" name="Rounded Rectangle 193"/>
          <p:cNvSpPr/>
          <p:nvPr/>
        </p:nvSpPr>
        <p:spPr>
          <a:xfrm>
            <a:off x="3835400" y="4203700"/>
            <a:ext cx="927100" cy="177800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5" name="5-Point Star 194"/>
          <p:cNvSpPr/>
          <p:nvPr/>
        </p:nvSpPr>
        <p:spPr>
          <a:xfrm>
            <a:off x="39370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6" name="5-Point Star 195"/>
          <p:cNvSpPr/>
          <p:nvPr/>
        </p:nvSpPr>
        <p:spPr>
          <a:xfrm>
            <a:off x="40259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7" name="5-Point Star 196"/>
          <p:cNvSpPr/>
          <p:nvPr/>
        </p:nvSpPr>
        <p:spPr>
          <a:xfrm>
            <a:off x="40894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8" name="5-Point Star 197"/>
          <p:cNvSpPr/>
          <p:nvPr/>
        </p:nvSpPr>
        <p:spPr>
          <a:xfrm>
            <a:off x="41783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9" name="5-Point Star 198"/>
          <p:cNvSpPr/>
          <p:nvPr/>
        </p:nvSpPr>
        <p:spPr>
          <a:xfrm>
            <a:off x="42037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0" name="5-Point Star 199"/>
          <p:cNvSpPr/>
          <p:nvPr/>
        </p:nvSpPr>
        <p:spPr>
          <a:xfrm>
            <a:off x="42926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1" name="5-Point Star 200"/>
          <p:cNvSpPr/>
          <p:nvPr/>
        </p:nvSpPr>
        <p:spPr>
          <a:xfrm>
            <a:off x="43561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2" name="5-Point Star 201"/>
          <p:cNvSpPr/>
          <p:nvPr/>
        </p:nvSpPr>
        <p:spPr>
          <a:xfrm>
            <a:off x="44450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3" name="5-Point Star 202"/>
          <p:cNvSpPr/>
          <p:nvPr/>
        </p:nvSpPr>
        <p:spPr>
          <a:xfrm>
            <a:off x="40894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4" name="5-Point Star 203"/>
          <p:cNvSpPr/>
          <p:nvPr/>
        </p:nvSpPr>
        <p:spPr>
          <a:xfrm>
            <a:off x="41783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5" name="5-Point Star 204"/>
          <p:cNvSpPr/>
          <p:nvPr/>
        </p:nvSpPr>
        <p:spPr>
          <a:xfrm>
            <a:off x="42418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6" name="5-Point Star 205"/>
          <p:cNvSpPr/>
          <p:nvPr/>
        </p:nvSpPr>
        <p:spPr>
          <a:xfrm>
            <a:off x="43307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7" name="5-Point Star 206"/>
          <p:cNvSpPr/>
          <p:nvPr/>
        </p:nvSpPr>
        <p:spPr>
          <a:xfrm>
            <a:off x="43561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8" name="5-Point Star 207"/>
          <p:cNvSpPr/>
          <p:nvPr/>
        </p:nvSpPr>
        <p:spPr>
          <a:xfrm>
            <a:off x="44450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9" name="5-Point Star 208"/>
          <p:cNvSpPr/>
          <p:nvPr/>
        </p:nvSpPr>
        <p:spPr>
          <a:xfrm>
            <a:off x="45085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0" name="5-Point Star 209"/>
          <p:cNvSpPr/>
          <p:nvPr/>
        </p:nvSpPr>
        <p:spPr>
          <a:xfrm>
            <a:off x="45974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1" name="Rounded Rectangle 210"/>
          <p:cNvSpPr/>
          <p:nvPr/>
        </p:nvSpPr>
        <p:spPr>
          <a:xfrm>
            <a:off x="3835400" y="4432300"/>
            <a:ext cx="927100" cy="177800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2" name="5-Point Star 211"/>
          <p:cNvSpPr/>
          <p:nvPr/>
        </p:nvSpPr>
        <p:spPr>
          <a:xfrm>
            <a:off x="39370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3" name="5-Point Star 212"/>
          <p:cNvSpPr/>
          <p:nvPr/>
        </p:nvSpPr>
        <p:spPr>
          <a:xfrm>
            <a:off x="40259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4" name="5-Point Star 213"/>
          <p:cNvSpPr/>
          <p:nvPr/>
        </p:nvSpPr>
        <p:spPr>
          <a:xfrm>
            <a:off x="40894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5" name="5-Point Star 214"/>
          <p:cNvSpPr/>
          <p:nvPr/>
        </p:nvSpPr>
        <p:spPr>
          <a:xfrm>
            <a:off x="41783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6" name="5-Point Star 215"/>
          <p:cNvSpPr/>
          <p:nvPr/>
        </p:nvSpPr>
        <p:spPr>
          <a:xfrm>
            <a:off x="42037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7" name="5-Point Star 216"/>
          <p:cNvSpPr/>
          <p:nvPr/>
        </p:nvSpPr>
        <p:spPr>
          <a:xfrm>
            <a:off x="42926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8" name="5-Point Star 217"/>
          <p:cNvSpPr/>
          <p:nvPr/>
        </p:nvSpPr>
        <p:spPr>
          <a:xfrm>
            <a:off x="43561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9" name="5-Point Star 218"/>
          <p:cNvSpPr/>
          <p:nvPr/>
        </p:nvSpPr>
        <p:spPr>
          <a:xfrm>
            <a:off x="44450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0" name="5-Point Star 219"/>
          <p:cNvSpPr/>
          <p:nvPr/>
        </p:nvSpPr>
        <p:spPr>
          <a:xfrm>
            <a:off x="40894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1" name="5-Point Star 220"/>
          <p:cNvSpPr/>
          <p:nvPr/>
        </p:nvSpPr>
        <p:spPr>
          <a:xfrm>
            <a:off x="41783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2" name="5-Point Star 221"/>
          <p:cNvSpPr/>
          <p:nvPr/>
        </p:nvSpPr>
        <p:spPr>
          <a:xfrm>
            <a:off x="42418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3" name="5-Point Star 222"/>
          <p:cNvSpPr/>
          <p:nvPr/>
        </p:nvSpPr>
        <p:spPr>
          <a:xfrm>
            <a:off x="43307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4" name="5-Point Star 223"/>
          <p:cNvSpPr/>
          <p:nvPr/>
        </p:nvSpPr>
        <p:spPr>
          <a:xfrm>
            <a:off x="43561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5" name="5-Point Star 224"/>
          <p:cNvSpPr/>
          <p:nvPr/>
        </p:nvSpPr>
        <p:spPr>
          <a:xfrm>
            <a:off x="44450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6" name="5-Point Star 225"/>
          <p:cNvSpPr/>
          <p:nvPr/>
        </p:nvSpPr>
        <p:spPr>
          <a:xfrm>
            <a:off x="45085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7" name="5-Point Star 226"/>
          <p:cNvSpPr/>
          <p:nvPr/>
        </p:nvSpPr>
        <p:spPr>
          <a:xfrm>
            <a:off x="45974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8" name="Rounded Rectangle 227"/>
          <p:cNvSpPr/>
          <p:nvPr/>
        </p:nvSpPr>
        <p:spPr>
          <a:xfrm>
            <a:off x="3835400" y="4660900"/>
            <a:ext cx="927100" cy="177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9" name="5-Point Star 228"/>
          <p:cNvSpPr/>
          <p:nvPr/>
        </p:nvSpPr>
        <p:spPr>
          <a:xfrm>
            <a:off x="39370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0" name="5-Point Star 229"/>
          <p:cNvSpPr/>
          <p:nvPr/>
        </p:nvSpPr>
        <p:spPr>
          <a:xfrm>
            <a:off x="40259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1" name="5-Point Star 230"/>
          <p:cNvSpPr/>
          <p:nvPr/>
        </p:nvSpPr>
        <p:spPr>
          <a:xfrm>
            <a:off x="40894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2" name="5-Point Star 231"/>
          <p:cNvSpPr/>
          <p:nvPr/>
        </p:nvSpPr>
        <p:spPr>
          <a:xfrm>
            <a:off x="41783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3" name="5-Point Star 232"/>
          <p:cNvSpPr/>
          <p:nvPr/>
        </p:nvSpPr>
        <p:spPr>
          <a:xfrm>
            <a:off x="42037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4" name="5-Point Star 233"/>
          <p:cNvSpPr/>
          <p:nvPr/>
        </p:nvSpPr>
        <p:spPr>
          <a:xfrm>
            <a:off x="42926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5" name="5-Point Star 234"/>
          <p:cNvSpPr/>
          <p:nvPr/>
        </p:nvSpPr>
        <p:spPr>
          <a:xfrm>
            <a:off x="43561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6" name="5-Point Star 235"/>
          <p:cNvSpPr/>
          <p:nvPr/>
        </p:nvSpPr>
        <p:spPr>
          <a:xfrm>
            <a:off x="44450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7" name="5-Point Star 236"/>
          <p:cNvSpPr/>
          <p:nvPr/>
        </p:nvSpPr>
        <p:spPr>
          <a:xfrm>
            <a:off x="40894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8" name="5-Point Star 237"/>
          <p:cNvSpPr/>
          <p:nvPr/>
        </p:nvSpPr>
        <p:spPr>
          <a:xfrm>
            <a:off x="41783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9" name="5-Point Star 238"/>
          <p:cNvSpPr/>
          <p:nvPr/>
        </p:nvSpPr>
        <p:spPr>
          <a:xfrm>
            <a:off x="42418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0" name="5-Point Star 239"/>
          <p:cNvSpPr/>
          <p:nvPr/>
        </p:nvSpPr>
        <p:spPr>
          <a:xfrm>
            <a:off x="43307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1" name="5-Point Star 240"/>
          <p:cNvSpPr/>
          <p:nvPr/>
        </p:nvSpPr>
        <p:spPr>
          <a:xfrm>
            <a:off x="43561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2" name="5-Point Star 241"/>
          <p:cNvSpPr/>
          <p:nvPr/>
        </p:nvSpPr>
        <p:spPr>
          <a:xfrm>
            <a:off x="44450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3" name="5-Point Star 242"/>
          <p:cNvSpPr/>
          <p:nvPr/>
        </p:nvSpPr>
        <p:spPr>
          <a:xfrm>
            <a:off x="45085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4" name="5-Point Star 243"/>
          <p:cNvSpPr/>
          <p:nvPr/>
        </p:nvSpPr>
        <p:spPr>
          <a:xfrm>
            <a:off x="45974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5" name="Rounded Rectangle 244"/>
          <p:cNvSpPr/>
          <p:nvPr/>
        </p:nvSpPr>
        <p:spPr>
          <a:xfrm>
            <a:off x="3848100" y="4889500"/>
            <a:ext cx="927100" cy="177800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6" name="5-Point Star 245"/>
          <p:cNvSpPr/>
          <p:nvPr/>
        </p:nvSpPr>
        <p:spPr>
          <a:xfrm>
            <a:off x="39497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7" name="5-Point Star 246"/>
          <p:cNvSpPr/>
          <p:nvPr/>
        </p:nvSpPr>
        <p:spPr>
          <a:xfrm>
            <a:off x="40386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8" name="5-Point Star 247"/>
          <p:cNvSpPr/>
          <p:nvPr/>
        </p:nvSpPr>
        <p:spPr>
          <a:xfrm>
            <a:off x="41021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9" name="5-Point Star 248"/>
          <p:cNvSpPr/>
          <p:nvPr/>
        </p:nvSpPr>
        <p:spPr>
          <a:xfrm>
            <a:off x="41910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0" name="5-Point Star 249"/>
          <p:cNvSpPr/>
          <p:nvPr/>
        </p:nvSpPr>
        <p:spPr>
          <a:xfrm>
            <a:off x="42164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1" name="5-Point Star 250"/>
          <p:cNvSpPr/>
          <p:nvPr/>
        </p:nvSpPr>
        <p:spPr>
          <a:xfrm>
            <a:off x="43053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2" name="5-Point Star 251"/>
          <p:cNvSpPr/>
          <p:nvPr/>
        </p:nvSpPr>
        <p:spPr>
          <a:xfrm>
            <a:off x="43688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3" name="5-Point Star 252"/>
          <p:cNvSpPr/>
          <p:nvPr/>
        </p:nvSpPr>
        <p:spPr>
          <a:xfrm>
            <a:off x="44577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4" name="5-Point Star 253"/>
          <p:cNvSpPr/>
          <p:nvPr/>
        </p:nvSpPr>
        <p:spPr>
          <a:xfrm>
            <a:off x="41021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5" name="5-Point Star 254"/>
          <p:cNvSpPr/>
          <p:nvPr/>
        </p:nvSpPr>
        <p:spPr>
          <a:xfrm>
            <a:off x="41910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6" name="5-Point Star 255"/>
          <p:cNvSpPr/>
          <p:nvPr/>
        </p:nvSpPr>
        <p:spPr>
          <a:xfrm>
            <a:off x="42545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7" name="5-Point Star 256"/>
          <p:cNvSpPr/>
          <p:nvPr/>
        </p:nvSpPr>
        <p:spPr>
          <a:xfrm>
            <a:off x="43434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8" name="5-Point Star 257"/>
          <p:cNvSpPr/>
          <p:nvPr/>
        </p:nvSpPr>
        <p:spPr>
          <a:xfrm>
            <a:off x="43688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9" name="5-Point Star 258"/>
          <p:cNvSpPr/>
          <p:nvPr/>
        </p:nvSpPr>
        <p:spPr>
          <a:xfrm>
            <a:off x="44577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0" name="5-Point Star 259"/>
          <p:cNvSpPr/>
          <p:nvPr/>
        </p:nvSpPr>
        <p:spPr>
          <a:xfrm>
            <a:off x="45212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1" name="5-Point Star 260"/>
          <p:cNvSpPr/>
          <p:nvPr/>
        </p:nvSpPr>
        <p:spPr>
          <a:xfrm>
            <a:off x="46101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2" name="Rounded Rectangle 261"/>
          <p:cNvSpPr/>
          <p:nvPr/>
        </p:nvSpPr>
        <p:spPr>
          <a:xfrm>
            <a:off x="3848100" y="5118100"/>
            <a:ext cx="927100" cy="177800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3" name="5-Point Star 262"/>
          <p:cNvSpPr/>
          <p:nvPr/>
        </p:nvSpPr>
        <p:spPr>
          <a:xfrm>
            <a:off x="39497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4" name="5-Point Star 263"/>
          <p:cNvSpPr/>
          <p:nvPr/>
        </p:nvSpPr>
        <p:spPr>
          <a:xfrm>
            <a:off x="40386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5" name="5-Point Star 264"/>
          <p:cNvSpPr/>
          <p:nvPr/>
        </p:nvSpPr>
        <p:spPr>
          <a:xfrm>
            <a:off x="41021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6" name="5-Point Star 265"/>
          <p:cNvSpPr/>
          <p:nvPr/>
        </p:nvSpPr>
        <p:spPr>
          <a:xfrm>
            <a:off x="41910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7" name="5-Point Star 266"/>
          <p:cNvSpPr/>
          <p:nvPr/>
        </p:nvSpPr>
        <p:spPr>
          <a:xfrm>
            <a:off x="42164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8" name="5-Point Star 267"/>
          <p:cNvSpPr/>
          <p:nvPr/>
        </p:nvSpPr>
        <p:spPr>
          <a:xfrm>
            <a:off x="43053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9" name="5-Point Star 268"/>
          <p:cNvSpPr/>
          <p:nvPr/>
        </p:nvSpPr>
        <p:spPr>
          <a:xfrm>
            <a:off x="43688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0" name="5-Point Star 269"/>
          <p:cNvSpPr/>
          <p:nvPr/>
        </p:nvSpPr>
        <p:spPr>
          <a:xfrm>
            <a:off x="44577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1" name="5-Point Star 270"/>
          <p:cNvSpPr/>
          <p:nvPr/>
        </p:nvSpPr>
        <p:spPr>
          <a:xfrm>
            <a:off x="41021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2" name="5-Point Star 271"/>
          <p:cNvSpPr/>
          <p:nvPr/>
        </p:nvSpPr>
        <p:spPr>
          <a:xfrm>
            <a:off x="41910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3" name="5-Point Star 272"/>
          <p:cNvSpPr/>
          <p:nvPr/>
        </p:nvSpPr>
        <p:spPr>
          <a:xfrm>
            <a:off x="42545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4" name="5-Point Star 273"/>
          <p:cNvSpPr/>
          <p:nvPr/>
        </p:nvSpPr>
        <p:spPr>
          <a:xfrm>
            <a:off x="43434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5" name="5-Point Star 274"/>
          <p:cNvSpPr/>
          <p:nvPr/>
        </p:nvSpPr>
        <p:spPr>
          <a:xfrm>
            <a:off x="43688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6" name="5-Point Star 275"/>
          <p:cNvSpPr/>
          <p:nvPr/>
        </p:nvSpPr>
        <p:spPr>
          <a:xfrm>
            <a:off x="44577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7" name="5-Point Star 276"/>
          <p:cNvSpPr/>
          <p:nvPr/>
        </p:nvSpPr>
        <p:spPr>
          <a:xfrm>
            <a:off x="45212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8" name="5-Point Star 277"/>
          <p:cNvSpPr/>
          <p:nvPr/>
        </p:nvSpPr>
        <p:spPr>
          <a:xfrm>
            <a:off x="4610100" y="518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9" name="Rounded Rectangle 278"/>
          <p:cNvSpPr/>
          <p:nvPr/>
        </p:nvSpPr>
        <p:spPr>
          <a:xfrm>
            <a:off x="4660900" y="1905000"/>
            <a:ext cx="927100" cy="177800"/>
          </a:xfrm>
          <a:prstGeom prst="round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0" name="5-Point Star 279"/>
          <p:cNvSpPr/>
          <p:nvPr/>
        </p:nvSpPr>
        <p:spPr>
          <a:xfrm>
            <a:off x="47625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1" name="5-Point Star 280"/>
          <p:cNvSpPr/>
          <p:nvPr/>
        </p:nvSpPr>
        <p:spPr>
          <a:xfrm>
            <a:off x="48514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2" name="5-Point Star 281"/>
          <p:cNvSpPr/>
          <p:nvPr/>
        </p:nvSpPr>
        <p:spPr>
          <a:xfrm>
            <a:off x="49149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3" name="5-Point Star 282"/>
          <p:cNvSpPr/>
          <p:nvPr/>
        </p:nvSpPr>
        <p:spPr>
          <a:xfrm>
            <a:off x="50038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4" name="5-Point Star 283"/>
          <p:cNvSpPr/>
          <p:nvPr/>
        </p:nvSpPr>
        <p:spPr>
          <a:xfrm>
            <a:off x="50292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5" name="5-Point Star 284"/>
          <p:cNvSpPr/>
          <p:nvPr/>
        </p:nvSpPr>
        <p:spPr>
          <a:xfrm>
            <a:off x="51181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6" name="5-Point Star 285"/>
          <p:cNvSpPr/>
          <p:nvPr/>
        </p:nvSpPr>
        <p:spPr>
          <a:xfrm>
            <a:off x="51816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7" name="5-Point Star 286"/>
          <p:cNvSpPr/>
          <p:nvPr/>
        </p:nvSpPr>
        <p:spPr>
          <a:xfrm>
            <a:off x="52705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8" name="5-Point Star 287"/>
          <p:cNvSpPr/>
          <p:nvPr/>
        </p:nvSpPr>
        <p:spPr>
          <a:xfrm>
            <a:off x="49149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9" name="5-Point Star 288"/>
          <p:cNvSpPr/>
          <p:nvPr/>
        </p:nvSpPr>
        <p:spPr>
          <a:xfrm>
            <a:off x="50038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0" name="5-Point Star 289"/>
          <p:cNvSpPr/>
          <p:nvPr/>
        </p:nvSpPr>
        <p:spPr>
          <a:xfrm>
            <a:off x="50673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1" name="5-Point Star 290"/>
          <p:cNvSpPr/>
          <p:nvPr/>
        </p:nvSpPr>
        <p:spPr>
          <a:xfrm>
            <a:off x="51562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2" name="5-Point Star 291"/>
          <p:cNvSpPr/>
          <p:nvPr/>
        </p:nvSpPr>
        <p:spPr>
          <a:xfrm>
            <a:off x="51816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3" name="5-Point Star 292"/>
          <p:cNvSpPr/>
          <p:nvPr/>
        </p:nvSpPr>
        <p:spPr>
          <a:xfrm>
            <a:off x="52705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4" name="5-Point Star 293"/>
          <p:cNvSpPr/>
          <p:nvPr/>
        </p:nvSpPr>
        <p:spPr>
          <a:xfrm>
            <a:off x="53340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5" name="5-Point Star 294"/>
          <p:cNvSpPr/>
          <p:nvPr/>
        </p:nvSpPr>
        <p:spPr>
          <a:xfrm>
            <a:off x="54229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6" name="Rounded Rectangle 295"/>
          <p:cNvSpPr/>
          <p:nvPr/>
        </p:nvSpPr>
        <p:spPr>
          <a:xfrm>
            <a:off x="4660900" y="2133600"/>
            <a:ext cx="927100" cy="177800"/>
          </a:xfrm>
          <a:prstGeom prst="round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7" name="5-Point Star 296"/>
          <p:cNvSpPr/>
          <p:nvPr/>
        </p:nvSpPr>
        <p:spPr>
          <a:xfrm>
            <a:off x="47625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8" name="5-Point Star 297"/>
          <p:cNvSpPr/>
          <p:nvPr/>
        </p:nvSpPr>
        <p:spPr>
          <a:xfrm>
            <a:off x="48514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9" name="5-Point Star 298"/>
          <p:cNvSpPr/>
          <p:nvPr/>
        </p:nvSpPr>
        <p:spPr>
          <a:xfrm>
            <a:off x="49149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0" name="5-Point Star 299"/>
          <p:cNvSpPr/>
          <p:nvPr/>
        </p:nvSpPr>
        <p:spPr>
          <a:xfrm>
            <a:off x="50038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1" name="5-Point Star 300"/>
          <p:cNvSpPr/>
          <p:nvPr/>
        </p:nvSpPr>
        <p:spPr>
          <a:xfrm>
            <a:off x="50292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2" name="5-Point Star 301"/>
          <p:cNvSpPr/>
          <p:nvPr/>
        </p:nvSpPr>
        <p:spPr>
          <a:xfrm>
            <a:off x="51181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3" name="5-Point Star 302"/>
          <p:cNvSpPr/>
          <p:nvPr/>
        </p:nvSpPr>
        <p:spPr>
          <a:xfrm>
            <a:off x="51816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4" name="5-Point Star 303"/>
          <p:cNvSpPr/>
          <p:nvPr/>
        </p:nvSpPr>
        <p:spPr>
          <a:xfrm>
            <a:off x="52705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5" name="5-Point Star 304"/>
          <p:cNvSpPr/>
          <p:nvPr/>
        </p:nvSpPr>
        <p:spPr>
          <a:xfrm>
            <a:off x="49149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6" name="5-Point Star 305"/>
          <p:cNvSpPr/>
          <p:nvPr/>
        </p:nvSpPr>
        <p:spPr>
          <a:xfrm>
            <a:off x="50038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7" name="5-Point Star 306"/>
          <p:cNvSpPr/>
          <p:nvPr/>
        </p:nvSpPr>
        <p:spPr>
          <a:xfrm>
            <a:off x="50673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8" name="5-Point Star 307"/>
          <p:cNvSpPr/>
          <p:nvPr/>
        </p:nvSpPr>
        <p:spPr>
          <a:xfrm>
            <a:off x="51562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9" name="5-Point Star 308"/>
          <p:cNvSpPr/>
          <p:nvPr/>
        </p:nvSpPr>
        <p:spPr>
          <a:xfrm>
            <a:off x="51816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0" name="5-Point Star 309"/>
          <p:cNvSpPr/>
          <p:nvPr/>
        </p:nvSpPr>
        <p:spPr>
          <a:xfrm>
            <a:off x="52705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1" name="5-Point Star 310"/>
          <p:cNvSpPr/>
          <p:nvPr/>
        </p:nvSpPr>
        <p:spPr>
          <a:xfrm>
            <a:off x="53340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2" name="5-Point Star 311"/>
          <p:cNvSpPr/>
          <p:nvPr/>
        </p:nvSpPr>
        <p:spPr>
          <a:xfrm>
            <a:off x="5422900" y="2201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3" name="Rounded Rectangle 312"/>
          <p:cNvSpPr/>
          <p:nvPr/>
        </p:nvSpPr>
        <p:spPr>
          <a:xfrm>
            <a:off x="4660900" y="2362200"/>
            <a:ext cx="927100" cy="177800"/>
          </a:xfrm>
          <a:prstGeom prst="round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4" name="5-Point Star 313"/>
          <p:cNvSpPr/>
          <p:nvPr/>
        </p:nvSpPr>
        <p:spPr>
          <a:xfrm>
            <a:off x="47625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5" name="5-Point Star 314"/>
          <p:cNvSpPr/>
          <p:nvPr/>
        </p:nvSpPr>
        <p:spPr>
          <a:xfrm>
            <a:off x="48514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6" name="5-Point Star 315"/>
          <p:cNvSpPr/>
          <p:nvPr/>
        </p:nvSpPr>
        <p:spPr>
          <a:xfrm>
            <a:off x="49149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7" name="5-Point Star 316"/>
          <p:cNvSpPr/>
          <p:nvPr/>
        </p:nvSpPr>
        <p:spPr>
          <a:xfrm>
            <a:off x="50038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8" name="5-Point Star 317"/>
          <p:cNvSpPr/>
          <p:nvPr/>
        </p:nvSpPr>
        <p:spPr>
          <a:xfrm>
            <a:off x="50292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9" name="5-Point Star 318"/>
          <p:cNvSpPr/>
          <p:nvPr/>
        </p:nvSpPr>
        <p:spPr>
          <a:xfrm>
            <a:off x="51181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0" name="5-Point Star 319"/>
          <p:cNvSpPr/>
          <p:nvPr/>
        </p:nvSpPr>
        <p:spPr>
          <a:xfrm>
            <a:off x="51816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1" name="5-Point Star 320"/>
          <p:cNvSpPr/>
          <p:nvPr/>
        </p:nvSpPr>
        <p:spPr>
          <a:xfrm>
            <a:off x="52705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2" name="5-Point Star 321"/>
          <p:cNvSpPr/>
          <p:nvPr/>
        </p:nvSpPr>
        <p:spPr>
          <a:xfrm>
            <a:off x="49149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3" name="5-Point Star 322"/>
          <p:cNvSpPr/>
          <p:nvPr/>
        </p:nvSpPr>
        <p:spPr>
          <a:xfrm>
            <a:off x="50038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4" name="5-Point Star 323"/>
          <p:cNvSpPr/>
          <p:nvPr/>
        </p:nvSpPr>
        <p:spPr>
          <a:xfrm>
            <a:off x="50673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5" name="5-Point Star 324"/>
          <p:cNvSpPr/>
          <p:nvPr/>
        </p:nvSpPr>
        <p:spPr>
          <a:xfrm>
            <a:off x="51562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6" name="5-Point Star 325"/>
          <p:cNvSpPr/>
          <p:nvPr/>
        </p:nvSpPr>
        <p:spPr>
          <a:xfrm>
            <a:off x="51816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7" name="5-Point Star 326"/>
          <p:cNvSpPr/>
          <p:nvPr/>
        </p:nvSpPr>
        <p:spPr>
          <a:xfrm>
            <a:off x="52705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8" name="5-Point Star 327"/>
          <p:cNvSpPr/>
          <p:nvPr/>
        </p:nvSpPr>
        <p:spPr>
          <a:xfrm>
            <a:off x="53340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9" name="5-Point Star 328"/>
          <p:cNvSpPr/>
          <p:nvPr/>
        </p:nvSpPr>
        <p:spPr>
          <a:xfrm>
            <a:off x="5422900" y="243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0" name="Rounded Rectangle 329"/>
          <p:cNvSpPr/>
          <p:nvPr/>
        </p:nvSpPr>
        <p:spPr>
          <a:xfrm>
            <a:off x="4660900" y="2590800"/>
            <a:ext cx="927100" cy="177800"/>
          </a:xfrm>
          <a:prstGeom prst="round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1" name="5-Point Star 330"/>
          <p:cNvSpPr/>
          <p:nvPr/>
        </p:nvSpPr>
        <p:spPr>
          <a:xfrm>
            <a:off x="47625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2" name="5-Point Star 331"/>
          <p:cNvSpPr/>
          <p:nvPr/>
        </p:nvSpPr>
        <p:spPr>
          <a:xfrm>
            <a:off x="48514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3" name="5-Point Star 332"/>
          <p:cNvSpPr/>
          <p:nvPr/>
        </p:nvSpPr>
        <p:spPr>
          <a:xfrm>
            <a:off x="49149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4" name="5-Point Star 333"/>
          <p:cNvSpPr/>
          <p:nvPr/>
        </p:nvSpPr>
        <p:spPr>
          <a:xfrm>
            <a:off x="50038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5" name="5-Point Star 334"/>
          <p:cNvSpPr/>
          <p:nvPr/>
        </p:nvSpPr>
        <p:spPr>
          <a:xfrm>
            <a:off x="50292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6" name="5-Point Star 335"/>
          <p:cNvSpPr/>
          <p:nvPr/>
        </p:nvSpPr>
        <p:spPr>
          <a:xfrm>
            <a:off x="51181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7" name="5-Point Star 336"/>
          <p:cNvSpPr/>
          <p:nvPr/>
        </p:nvSpPr>
        <p:spPr>
          <a:xfrm>
            <a:off x="51816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8" name="5-Point Star 337"/>
          <p:cNvSpPr/>
          <p:nvPr/>
        </p:nvSpPr>
        <p:spPr>
          <a:xfrm>
            <a:off x="52705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9" name="5-Point Star 338"/>
          <p:cNvSpPr/>
          <p:nvPr/>
        </p:nvSpPr>
        <p:spPr>
          <a:xfrm>
            <a:off x="49149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0" name="5-Point Star 339"/>
          <p:cNvSpPr/>
          <p:nvPr/>
        </p:nvSpPr>
        <p:spPr>
          <a:xfrm>
            <a:off x="50038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1" name="5-Point Star 340"/>
          <p:cNvSpPr/>
          <p:nvPr/>
        </p:nvSpPr>
        <p:spPr>
          <a:xfrm>
            <a:off x="50673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2" name="5-Point Star 341"/>
          <p:cNvSpPr/>
          <p:nvPr/>
        </p:nvSpPr>
        <p:spPr>
          <a:xfrm>
            <a:off x="51562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3" name="5-Point Star 342"/>
          <p:cNvSpPr/>
          <p:nvPr/>
        </p:nvSpPr>
        <p:spPr>
          <a:xfrm>
            <a:off x="51816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4" name="5-Point Star 343"/>
          <p:cNvSpPr/>
          <p:nvPr/>
        </p:nvSpPr>
        <p:spPr>
          <a:xfrm>
            <a:off x="52705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5" name="5-Point Star 344"/>
          <p:cNvSpPr/>
          <p:nvPr/>
        </p:nvSpPr>
        <p:spPr>
          <a:xfrm>
            <a:off x="53340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6" name="5-Point Star 345"/>
          <p:cNvSpPr/>
          <p:nvPr/>
        </p:nvSpPr>
        <p:spPr>
          <a:xfrm>
            <a:off x="5422900" y="2659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7" name="Rounded Rectangle 346"/>
          <p:cNvSpPr/>
          <p:nvPr/>
        </p:nvSpPr>
        <p:spPr>
          <a:xfrm>
            <a:off x="4673600" y="2819400"/>
            <a:ext cx="927100" cy="177800"/>
          </a:xfrm>
          <a:prstGeom prst="round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8" name="5-Point Star 347"/>
          <p:cNvSpPr/>
          <p:nvPr/>
        </p:nvSpPr>
        <p:spPr>
          <a:xfrm>
            <a:off x="47752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9" name="5-Point Star 348"/>
          <p:cNvSpPr/>
          <p:nvPr/>
        </p:nvSpPr>
        <p:spPr>
          <a:xfrm>
            <a:off x="48641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0" name="5-Point Star 349"/>
          <p:cNvSpPr/>
          <p:nvPr/>
        </p:nvSpPr>
        <p:spPr>
          <a:xfrm>
            <a:off x="49276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1" name="5-Point Star 350"/>
          <p:cNvSpPr/>
          <p:nvPr/>
        </p:nvSpPr>
        <p:spPr>
          <a:xfrm>
            <a:off x="50165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2" name="5-Point Star 351"/>
          <p:cNvSpPr/>
          <p:nvPr/>
        </p:nvSpPr>
        <p:spPr>
          <a:xfrm>
            <a:off x="50419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3" name="5-Point Star 352"/>
          <p:cNvSpPr/>
          <p:nvPr/>
        </p:nvSpPr>
        <p:spPr>
          <a:xfrm>
            <a:off x="51308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4" name="5-Point Star 353"/>
          <p:cNvSpPr/>
          <p:nvPr/>
        </p:nvSpPr>
        <p:spPr>
          <a:xfrm>
            <a:off x="51943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5" name="5-Point Star 354"/>
          <p:cNvSpPr/>
          <p:nvPr/>
        </p:nvSpPr>
        <p:spPr>
          <a:xfrm>
            <a:off x="52832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6" name="5-Point Star 355"/>
          <p:cNvSpPr/>
          <p:nvPr/>
        </p:nvSpPr>
        <p:spPr>
          <a:xfrm>
            <a:off x="49276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7" name="5-Point Star 356"/>
          <p:cNvSpPr/>
          <p:nvPr/>
        </p:nvSpPr>
        <p:spPr>
          <a:xfrm>
            <a:off x="50165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8" name="5-Point Star 357"/>
          <p:cNvSpPr/>
          <p:nvPr/>
        </p:nvSpPr>
        <p:spPr>
          <a:xfrm>
            <a:off x="50800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9" name="5-Point Star 358"/>
          <p:cNvSpPr/>
          <p:nvPr/>
        </p:nvSpPr>
        <p:spPr>
          <a:xfrm>
            <a:off x="51689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0" name="5-Point Star 359"/>
          <p:cNvSpPr/>
          <p:nvPr/>
        </p:nvSpPr>
        <p:spPr>
          <a:xfrm>
            <a:off x="51943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1" name="5-Point Star 360"/>
          <p:cNvSpPr/>
          <p:nvPr/>
        </p:nvSpPr>
        <p:spPr>
          <a:xfrm>
            <a:off x="52832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2" name="5-Point Star 361"/>
          <p:cNvSpPr/>
          <p:nvPr/>
        </p:nvSpPr>
        <p:spPr>
          <a:xfrm>
            <a:off x="53467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3" name="5-Point Star 362"/>
          <p:cNvSpPr/>
          <p:nvPr/>
        </p:nvSpPr>
        <p:spPr>
          <a:xfrm>
            <a:off x="54356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4" name="Rounded Rectangle 363"/>
          <p:cNvSpPr/>
          <p:nvPr/>
        </p:nvSpPr>
        <p:spPr>
          <a:xfrm>
            <a:off x="4673600" y="3048000"/>
            <a:ext cx="927100" cy="177800"/>
          </a:xfrm>
          <a:prstGeom prst="round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5" name="5-Point Star 364"/>
          <p:cNvSpPr/>
          <p:nvPr/>
        </p:nvSpPr>
        <p:spPr>
          <a:xfrm>
            <a:off x="47752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6" name="5-Point Star 365"/>
          <p:cNvSpPr/>
          <p:nvPr/>
        </p:nvSpPr>
        <p:spPr>
          <a:xfrm>
            <a:off x="48641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7" name="5-Point Star 366"/>
          <p:cNvSpPr/>
          <p:nvPr/>
        </p:nvSpPr>
        <p:spPr>
          <a:xfrm>
            <a:off x="49276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8" name="5-Point Star 367"/>
          <p:cNvSpPr/>
          <p:nvPr/>
        </p:nvSpPr>
        <p:spPr>
          <a:xfrm>
            <a:off x="50165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9" name="5-Point Star 368"/>
          <p:cNvSpPr/>
          <p:nvPr/>
        </p:nvSpPr>
        <p:spPr>
          <a:xfrm>
            <a:off x="50419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0" name="5-Point Star 369"/>
          <p:cNvSpPr/>
          <p:nvPr/>
        </p:nvSpPr>
        <p:spPr>
          <a:xfrm>
            <a:off x="51308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1" name="5-Point Star 370"/>
          <p:cNvSpPr/>
          <p:nvPr/>
        </p:nvSpPr>
        <p:spPr>
          <a:xfrm>
            <a:off x="51943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2" name="5-Point Star 371"/>
          <p:cNvSpPr/>
          <p:nvPr/>
        </p:nvSpPr>
        <p:spPr>
          <a:xfrm>
            <a:off x="52832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3" name="5-Point Star 372"/>
          <p:cNvSpPr/>
          <p:nvPr/>
        </p:nvSpPr>
        <p:spPr>
          <a:xfrm>
            <a:off x="49276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4" name="5-Point Star 373"/>
          <p:cNvSpPr/>
          <p:nvPr/>
        </p:nvSpPr>
        <p:spPr>
          <a:xfrm>
            <a:off x="50165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5" name="5-Point Star 374"/>
          <p:cNvSpPr/>
          <p:nvPr/>
        </p:nvSpPr>
        <p:spPr>
          <a:xfrm>
            <a:off x="50800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6" name="5-Point Star 375"/>
          <p:cNvSpPr/>
          <p:nvPr/>
        </p:nvSpPr>
        <p:spPr>
          <a:xfrm>
            <a:off x="51689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7" name="5-Point Star 376"/>
          <p:cNvSpPr/>
          <p:nvPr/>
        </p:nvSpPr>
        <p:spPr>
          <a:xfrm>
            <a:off x="51943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8" name="5-Point Star 377"/>
          <p:cNvSpPr/>
          <p:nvPr/>
        </p:nvSpPr>
        <p:spPr>
          <a:xfrm>
            <a:off x="52832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9" name="5-Point Star 378"/>
          <p:cNvSpPr/>
          <p:nvPr/>
        </p:nvSpPr>
        <p:spPr>
          <a:xfrm>
            <a:off x="53467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0" name="5-Point Star 379"/>
          <p:cNvSpPr/>
          <p:nvPr/>
        </p:nvSpPr>
        <p:spPr>
          <a:xfrm>
            <a:off x="54356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2" name="Rounded Rectangle 381"/>
          <p:cNvSpPr/>
          <p:nvPr/>
        </p:nvSpPr>
        <p:spPr>
          <a:xfrm>
            <a:off x="5740400" y="3746500"/>
            <a:ext cx="927100" cy="177800"/>
          </a:xfrm>
          <a:prstGeom prst="round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3" name="5-Point Star 382"/>
          <p:cNvSpPr/>
          <p:nvPr/>
        </p:nvSpPr>
        <p:spPr>
          <a:xfrm>
            <a:off x="58420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4" name="5-Point Star 383"/>
          <p:cNvSpPr/>
          <p:nvPr/>
        </p:nvSpPr>
        <p:spPr>
          <a:xfrm>
            <a:off x="59309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5" name="5-Point Star 384"/>
          <p:cNvSpPr/>
          <p:nvPr/>
        </p:nvSpPr>
        <p:spPr>
          <a:xfrm>
            <a:off x="59944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6" name="5-Point Star 385"/>
          <p:cNvSpPr/>
          <p:nvPr/>
        </p:nvSpPr>
        <p:spPr>
          <a:xfrm>
            <a:off x="60833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7" name="5-Point Star 386"/>
          <p:cNvSpPr/>
          <p:nvPr/>
        </p:nvSpPr>
        <p:spPr>
          <a:xfrm>
            <a:off x="61087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8" name="5-Point Star 387"/>
          <p:cNvSpPr/>
          <p:nvPr/>
        </p:nvSpPr>
        <p:spPr>
          <a:xfrm>
            <a:off x="61976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9" name="5-Point Star 388"/>
          <p:cNvSpPr/>
          <p:nvPr/>
        </p:nvSpPr>
        <p:spPr>
          <a:xfrm>
            <a:off x="62611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0" name="5-Point Star 389"/>
          <p:cNvSpPr/>
          <p:nvPr/>
        </p:nvSpPr>
        <p:spPr>
          <a:xfrm>
            <a:off x="63500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1" name="5-Point Star 390"/>
          <p:cNvSpPr/>
          <p:nvPr/>
        </p:nvSpPr>
        <p:spPr>
          <a:xfrm>
            <a:off x="59944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2" name="5-Point Star 391"/>
          <p:cNvSpPr/>
          <p:nvPr/>
        </p:nvSpPr>
        <p:spPr>
          <a:xfrm>
            <a:off x="60833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3" name="5-Point Star 392"/>
          <p:cNvSpPr/>
          <p:nvPr/>
        </p:nvSpPr>
        <p:spPr>
          <a:xfrm>
            <a:off x="61468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4" name="5-Point Star 393"/>
          <p:cNvSpPr/>
          <p:nvPr/>
        </p:nvSpPr>
        <p:spPr>
          <a:xfrm>
            <a:off x="62357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5" name="5-Point Star 394"/>
          <p:cNvSpPr/>
          <p:nvPr/>
        </p:nvSpPr>
        <p:spPr>
          <a:xfrm>
            <a:off x="62611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6" name="5-Point Star 395"/>
          <p:cNvSpPr/>
          <p:nvPr/>
        </p:nvSpPr>
        <p:spPr>
          <a:xfrm>
            <a:off x="63500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7" name="5-Point Star 396"/>
          <p:cNvSpPr/>
          <p:nvPr/>
        </p:nvSpPr>
        <p:spPr>
          <a:xfrm>
            <a:off x="64135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8" name="5-Point Star 397"/>
          <p:cNvSpPr/>
          <p:nvPr/>
        </p:nvSpPr>
        <p:spPr>
          <a:xfrm>
            <a:off x="65024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9" name="Rounded Rectangle 398"/>
          <p:cNvSpPr/>
          <p:nvPr/>
        </p:nvSpPr>
        <p:spPr>
          <a:xfrm>
            <a:off x="5740400" y="3975100"/>
            <a:ext cx="927100" cy="177800"/>
          </a:xfrm>
          <a:prstGeom prst="round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0" name="5-Point Star 399"/>
          <p:cNvSpPr/>
          <p:nvPr/>
        </p:nvSpPr>
        <p:spPr>
          <a:xfrm>
            <a:off x="58420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1" name="5-Point Star 400"/>
          <p:cNvSpPr/>
          <p:nvPr/>
        </p:nvSpPr>
        <p:spPr>
          <a:xfrm>
            <a:off x="59309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2" name="5-Point Star 401"/>
          <p:cNvSpPr/>
          <p:nvPr/>
        </p:nvSpPr>
        <p:spPr>
          <a:xfrm>
            <a:off x="59944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3" name="5-Point Star 402"/>
          <p:cNvSpPr/>
          <p:nvPr/>
        </p:nvSpPr>
        <p:spPr>
          <a:xfrm>
            <a:off x="60833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4" name="5-Point Star 403"/>
          <p:cNvSpPr/>
          <p:nvPr/>
        </p:nvSpPr>
        <p:spPr>
          <a:xfrm>
            <a:off x="61087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5" name="5-Point Star 404"/>
          <p:cNvSpPr/>
          <p:nvPr/>
        </p:nvSpPr>
        <p:spPr>
          <a:xfrm>
            <a:off x="61976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6" name="5-Point Star 405"/>
          <p:cNvSpPr/>
          <p:nvPr/>
        </p:nvSpPr>
        <p:spPr>
          <a:xfrm>
            <a:off x="62611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7" name="5-Point Star 406"/>
          <p:cNvSpPr/>
          <p:nvPr/>
        </p:nvSpPr>
        <p:spPr>
          <a:xfrm>
            <a:off x="63500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8" name="5-Point Star 407"/>
          <p:cNvSpPr/>
          <p:nvPr/>
        </p:nvSpPr>
        <p:spPr>
          <a:xfrm>
            <a:off x="59944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9" name="5-Point Star 408"/>
          <p:cNvSpPr/>
          <p:nvPr/>
        </p:nvSpPr>
        <p:spPr>
          <a:xfrm>
            <a:off x="60833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0" name="5-Point Star 409"/>
          <p:cNvSpPr/>
          <p:nvPr/>
        </p:nvSpPr>
        <p:spPr>
          <a:xfrm>
            <a:off x="61468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1" name="5-Point Star 410"/>
          <p:cNvSpPr/>
          <p:nvPr/>
        </p:nvSpPr>
        <p:spPr>
          <a:xfrm>
            <a:off x="62357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2" name="5-Point Star 411"/>
          <p:cNvSpPr/>
          <p:nvPr/>
        </p:nvSpPr>
        <p:spPr>
          <a:xfrm>
            <a:off x="62611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3" name="5-Point Star 412"/>
          <p:cNvSpPr/>
          <p:nvPr/>
        </p:nvSpPr>
        <p:spPr>
          <a:xfrm>
            <a:off x="63500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4" name="5-Point Star 413"/>
          <p:cNvSpPr/>
          <p:nvPr/>
        </p:nvSpPr>
        <p:spPr>
          <a:xfrm>
            <a:off x="64135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5" name="5-Point Star 414"/>
          <p:cNvSpPr/>
          <p:nvPr/>
        </p:nvSpPr>
        <p:spPr>
          <a:xfrm>
            <a:off x="6502400" y="404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6" name="Rounded Rectangle 415"/>
          <p:cNvSpPr/>
          <p:nvPr/>
        </p:nvSpPr>
        <p:spPr>
          <a:xfrm>
            <a:off x="5740400" y="4203700"/>
            <a:ext cx="927100" cy="177800"/>
          </a:xfrm>
          <a:prstGeom prst="round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7" name="5-Point Star 416"/>
          <p:cNvSpPr/>
          <p:nvPr/>
        </p:nvSpPr>
        <p:spPr>
          <a:xfrm>
            <a:off x="58420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8" name="5-Point Star 417"/>
          <p:cNvSpPr/>
          <p:nvPr/>
        </p:nvSpPr>
        <p:spPr>
          <a:xfrm>
            <a:off x="59309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9" name="5-Point Star 418"/>
          <p:cNvSpPr/>
          <p:nvPr/>
        </p:nvSpPr>
        <p:spPr>
          <a:xfrm>
            <a:off x="59944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0" name="5-Point Star 419"/>
          <p:cNvSpPr/>
          <p:nvPr/>
        </p:nvSpPr>
        <p:spPr>
          <a:xfrm>
            <a:off x="60833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1" name="5-Point Star 420"/>
          <p:cNvSpPr/>
          <p:nvPr/>
        </p:nvSpPr>
        <p:spPr>
          <a:xfrm>
            <a:off x="61087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2" name="5-Point Star 421"/>
          <p:cNvSpPr/>
          <p:nvPr/>
        </p:nvSpPr>
        <p:spPr>
          <a:xfrm>
            <a:off x="61976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3" name="5-Point Star 422"/>
          <p:cNvSpPr/>
          <p:nvPr/>
        </p:nvSpPr>
        <p:spPr>
          <a:xfrm>
            <a:off x="62611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4" name="5-Point Star 423"/>
          <p:cNvSpPr/>
          <p:nvPr/>
        </p:nvSpPr>
        <p:spPr>
          <a:xfrm>
            <a:off x="63500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5" name="5-Point Star 424"/>
          <p:cNvSpPr/>
          <p:nvPr/>
        </p:nvSpPr>
        <p:spPr>
          <a:xfrm>
            <a:off x="59944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6" name="5-Point Star 425"/>
          <p:cNvSpPr/>
          <p:nvPr/>
        </p:nvSpPr>
        <p:spPr>
          <a:xfrm>
            <a:off x="60833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7" name="5-Point Star 426"/>
          <p:cNvSpPr/>
          <p:nvPr/>
        </p:nvSpPr>
        <p:spPr>
          <a:xfrm>
            <a:off x="61468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8" name="5-Point Star 427"/>
          <p:cNvSpPr/>
          <p:nvPr/>
        </p:nvSpPr>
        <p:spPr>
          <a:xfrm>
            <a:off x="62357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9" name="5-Point Star 428"/>
          <p:cNvSpPr/>
          <p:nvPr/>
        </p:nvSpPr>
        <p:spPr>
          <a:xfrm>
            <a:off x="62611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0" name="5-Point Star 429"/>
          <p:cNvSpPr/>
          <p:nvPr/>
        </p:nvSpPr>
        <p:spPr>
          <a:xfrm>
            <a:off x="63500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1" name="5-Point Star 430"/>
          <p:cNvSpPr/>
          <p:nvPr/>
        </p:nvSpPr>
        <p:spPr>
          <a:xfrm>
            <a:off x="64135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2" name="5-Point Star 431"/>
          <p:cNvSpPr/>
          <p:nvPr/>
        </p:nvSpPr>
        <p:spPr>
          <a:xfrm>
            <a:off x="65024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3" name="Rounded Rectangle 432"/>
          <p:cNvSpPr/>
          <p:nvPr/>
        </p:nvSpPr>
        <p:spPr>
          <a:xfrm>
            <a:off x="5740400" y="4432300"/>
            <a:ext cx="927100" cy="177800"/>
          </a:xfrm>
          <a:prstGeom prst="round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4" name="5-Point Star 433"/>
          <p:cNvSpPr/>
          <p:nvPr/>
        </p:nvSpPr>
        <p:spPr>
          <a:xfrm>
            <a:off x="58420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5" name="5-Point Star 434"/>
          <p:cNvSpPr/>
          <p:nvPr/>
        </p:nvSpPr>
        <p:spPr>
          <a:xfrm>
            <a:off x="59309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6" name="5-Point Star 435"/>
          <p:cNvSpPr/>
          <p:nvPr/>
        </p:nvSpPr>
        <p:spPr>
          <a:xfrm>
            <a:off x="59944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7" name="5-Point Star 436"/>
          <p:cNvSpPr/>
          <p:nvPr/>
        </p:nvSpPr>
        <p:spPr>
          <a:xfrm>
            <a:off x="60833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8" name="5-Point Star 437"/>
          <p:cNvSpPr/>
          <p:nvPr/>
        </p:nvSpPr>
        <p:spPr>
          <a:xfrm>
            <a:off x="61087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9" name="5-Point Star 438"/>
          <p:cNvSpPr/>
          <p:nvPr/>
        </p:nvSpPr>
        <p:spPr>
          <a:xfrm>
            <a:off x="61976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0" name="5-Point Star 439"/>
          <p:cNvSpPr/>
          <p:nvPr/>
        </p:nvSpPr>
        <p:spPr>
          <a:xfrm>
            <a:off x="62611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1" name="5-Point Star 440"/>
          <p:cNvSpPr/>
          <p:nvPr/>
        </p:nvSpPr>
        <p:spPr>
          <a:xfrm>
            <a:off x="63500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2" name="5-Point Star 441"/>
          <p:cNvSpPr/>
          <p:nvPr/>
        </p:nvSpPr>
        <p:spPr>
          <a:xfrm>
            <a:off x="59944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3" name="5-Point Star 442"/>
          <p:cNvSpPr/>
          <p:nvPr/>
        </p:nvSpPr>
        <p:spPr>
          <a:xfrm>
            <a:off x="60833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4" name="5-Point Star 443"/>
          <p:cNvSpPr/>
          <p:nvPr/>
        </p:nvSpPr>
        <p:spPr>
          <a:xfrm>
            <a:off x="61468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5" name="5-Point Star 444"/>
          <p:cNvSpPr/>
          <p:nvPr/>
        </p:nvSpPr>
        <p:spPr>
          <a:xfrm>
            <a:off x="62357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6" name="5-Point Star 445"/>
          <p:cNvSpPr/>
          <p:nvPr/>
        </p:nvSpPr>
        <p:spPr>
          <a:xfrm>
            <a:off x="62611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7" name="5-Point Star 446"/>
          <p:cNvSpPr/>
          <p:nvPr/>
        </p:nvSpPr>
        <p:spPr>
          <a:xfrm>
            <a:off x="63500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8" name="5-Point Star 447"/>
          <p:cNvSpPr/>
          <p:nvPr/>
        </p:nvSpPr>
        <p:spPr>
          <a:xfrm>
            <a:off x="64135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9" name="5-Point Star 448"/>
          <p:cNvSpPr/>
          <p:nvPr/>
        </p:nvSpPr>
        <p:spPr>
          <a:xfrm>
            <a:off x="6502400" y="450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0" name="Rounded Rectangle 449"/>
          <p:cNvSpPr/>
          <p:nvPr/>
        </p:nvSpPr>
        <p:spPr>
          <a:xfrm>
            <a:off x="5753100" y="4660900"/>
            <a:ext cx="927100" cy="177800"/>
          </a:xfrm>
          <a:prstGeom prst="round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1" name="5-Point Star 450"/>
          <p:cNvSpPr/>
          <p:nvPr/>
        </p:nvSpPr>
        <p:spPr>
          <a:xfrm>
            <a:off x="58547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2" name="5-Point Star 451"/>
          <p:cNvSpPr/>
          <p:nvPr/>
        </p:nvSpPr>
        <p:spPr>
          <a:xfrm>
            <a:off x="59436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3" name="5-Point Star 452"/>
          <p:cNvSpPr/>
          <p:nvPr/>
        </p:nvSpPr>
        <p:spPr>
          <a:xfrm>
            <a:off x="60071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4" name="5-Point Star 453"/>
          <p:cNvSpPr/>
          <p:nvPr/>
        </p:nvSpPr>
        <p:spPr>
          <a:xfrm>
            <a:off x="60960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5" name="5-Point Star 454"/>
          <p:cNvSpPr/>
          <p:nvPr/>
        </p:nvSpPr>
        <p:spPr>
          <a:xfrm>
            <a:off x="61214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6" name="5-Point Star 455"/>
          <p:cNvSpPr/>
          <p:nvPr/>
        </p:nvSpPr>
        <p:spPr>
          <a:xfrm>
            <a:off x="62103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7" name="5-Point Star 456"/>
          <p:cNvSpPr/>
          <p:nvPr/>
        </p:nvSpPr>
        <p:spPr>
          <a:xfrm>
            <a:off x="62738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8" name="5-Point Star 457"/>
          <p:cNvSpPr/>
          <p:nvPr/>
        </p:nvSpPr>
        <p:spPr>
          <a:xfrm>
            <a:off x="63627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9" name="5-Point Star 458"/>
          <p:cNvSpPr/>
          <p:nvPr/>
        </p:nvSpPr>
        <p:spPr>
          <a:xfrm>
            <a:off x="60071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0" name="5-Point Star 459"/>
          <p:cNvSpPr/>
          <p:nvPr/>
        </p:nvSpPr>
        <p:spPr>
          <a:xfrm>
            <a:off x="60960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1" name="5-Point Star 460"/>
          <p:cNvSpPr/>
          <p:nvPr/>
        </p:nvSpPr>
        <p:spPr>
          <a:xfrm>
            <a:off x="61595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2" name="5-Point Star 461"/>
          <p:cNvSpPr/>
          <p:nvPr/>
        </p:nvSpPr>
        <p:spPr>
          <a:xfrm>
            <a:off x="62484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3" name="5-Point Star 462"/>
          <p:cNvSpPr/>
          <p:nvPr/>
        </p:nvSpPr>
        <p:spPr>
          <a:xfrm>
            <a:off x="62738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4" name="5-Point Star 463"/>
          <p:cNvSpPr/>
          <p:nvPr/>
        </p:nvSpPr>
        <p:spPr>
          <a:xfrm>
            <a:off x="63627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5" name="5-Point Star 464"/>
          <p:cNvSpPr/>
          <p:nvPr/>
        </p:nvSpPr>
        <p:spPr>
          <a:xfrm>
            <a:off x="64262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6" name="5-Point Star 465"/>
          <p:cNvSpPr/>
          <p:nvPr/>
        </p:nvSpPr>
        <p:spPr>
          <a:xfrm>
            <a:off x="6515100" y="4729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7" name="Rounded Rectangle 466"/>
          <p:cNvSpPr/>
          <p:nvPr/>
        </p:nvSpPr>
        <p:spPr>
          <a:xfrm>
            <a:off x="5753100" y="4889500"/>
            <a:ext cx="927100" cy="177800"/>
          </a:xfrm>
          <a:prstGeom prst="round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8" name="5-Point Star 467"/>
          <p:cNvSpPr/>
          <p:nvPr/>
        </p:nvSpPr>
        <p:spPr>
          <a:xfrm>
            <a:off x="58547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9" name="5-Point Star 468"/>
          <p:cNvSpPr/>
          <p:nvPr/>
        </p:nvSpPr>
        <p:spPr>
          <a:xfrm>
            <a:off x="59436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0" name="5-Point Star 469"/>
          <p:cNvSpPr/>
          <p:nvPr/>
        </p:nvSpPr>
        <p:spPr>
          <a:xfrm>
            <a:off x="60071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1" name="5-Point Star 470"/>
          <p:cNvSpPr/>
          <p:nvPr/>
        </p:nvSpPr>
        <p:spPr>
          <a:xfrm>
            <a:off x="60960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2" name="5-Point Star 471"/>
          <p:cNvSpPr/>
          <p:nvPr/>
        </p:nvSpPr>
        <p:spPr>
          <a:xfrm>
            <a:off x="61214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3" name="5-Point Star 472"/>
          <p:cNvSpPr/>
          <p:nvPr/>
        </p:nvSpPr>
        <p:spPr>
          <a:xfrm>
            <a:off x="62103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4" name="5-Point Star 473"/>
          <p:cNvSpPr/>
          <p:nvPr/>
        </p:nvSpPr>
        <p:spPr>
          <a:xfrm>
            <a:off x="62738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5" name="5-Point Star 474"/>
          <p:cNvSpPr/>
          <p:nvPr/>
        </p:nvSpPr>
        <p:spPr>
          <a:xfrm>
            <a:off x="63627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6" name="5-Point Star 475"/>
          <p:cNvSpPr/>
          <p:nvPr/>
        </p:nvSpPr>
        <p:spPr>
          <a:xfrm>
            <a:off x="60071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7" name="5-Point Star 476"/>
          <p:cNvSpPr/>
          <p:nvPr/>
        </p:nvSpPr>
        <p:spPr>
          <a:xfrm>
            <a:off x="60960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8" name="5-Point Star 477"/>
          <p:cNvSpPr/>
          <p:nvPr/>
        </p:nvSpPr>
        <p:spPr>
          <a:xfrm>
            <a:off x="61595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9" name="5-Point Star 478"/>
          <p:cNvSpPr/>
          <p:nvPr/>
        </p:nvSpPr>
        <p:spPr>
          <a:xfrm>
            <a:off x="62484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0" name="5-Point Star 479"/>
          <p:cNvSpPr/>
          <p:nvPr/>
        </p:nvSpPr>
        <p:spPr>
          <a:xfrm>
            <a:off x="62738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1" name="5-Point Star 480"/>
          <p:cNvSpPr/>
          <p:nvPr/>
        </p:nvSpPr>
        <p:spPr>
          <a:xfrm>
            <a:off x="63627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2" name="5-Point Star 481"/>
          <p:cNvSpPr/>
          <p:nvPr/>
        </p:nvSpPr>
        <p:spPr>
          <a:xfrm>
            <a:off x="64262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3" name="5-Point Star 482"/>
          <p:cNvSpPr/>
          <p:nvPr/>
        </p:nvSpPr>
        <p:spPr>
          <a:xfrm>
            <a:off x="6515100" y="4957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4" name="Rounded Rectangle 483"/>
          <p:cNvSpPr/>
          <p:nvPr/>
        </p:nvSpPr>
        <p:spPr>
          <a:xfrm>
            <a:off x="7010400" y="2552700"/>
            <a:ext cx="927100" cy="177800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5" name="5-Point Star 484"/>
          <p:cNvSpPr/>
          <p:nvPr/>
        </p:nvSpPr>
        <p:spPr>
          <a:xfrm>
            <a:off x="71120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6" name="5-Point Star 485"/>
          <p:cNvSpPr/>
          <p:nvPr/>
        </p:nvSpPr>
        <p:spPr>
          <a:xfrm>
            <a:off x="72009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7" name="5-Point Star 486"/>
          <p:cNvSpPr/>
          <p:nvPr/>
        </p:nvSpPr>
        <p:spPr>
          <a:xfrm>
            <a:off x="72644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8" name="5-Point Star 487"/>
          <p:cNvSpPr/>
          <p:nvPr/>
        </p:nvSpPr>
        <p:spPr>
          <a:xfrm>
            <a:off x="73533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9" name="5-Point Star 488"/>
          <p:cNvSpPr/>
          <p:nvPr/>
        </p:nvSpPr>
        <p:spPr>
          <a:xfrm>
            <a:off x="73787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0" name="5-Point Star 489"/>
          <p:cNvSpPr/>
          <p:nvPr/>
        </p:nvSpPr>
        <p:spPr>
          <a:xfrm>
            <a:off x="74676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1" name="5-Point Star 490"/>
          <p:cNvSpPr/>
          <p:nvPr/>
        </p:nvSpPr>
        <p:spPr>
          <a:xfrm>
            <a:off x="75311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2" name="5-Point Star 491"/>
          <p:cNvSpPr/>
          <p:nvPr/>
        </p:nvSpPr>
        <p:spPr>
          <a:xfrm>
            <a:off x="76200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3" name="5-Point Star 492"/>
          <p:cNvSpPr/>
          <p:nvPr/>
        </p:nvSpPr>
        <p:spPr>
          <a:xfrm>
            <a:off x="72644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4" name="5-Point Star 493"/>
          <p:cNvSpPr/>
          <p:nvPr/>
        </p:nvSpPr>
        <p:spPr>
          <a:xfrm>
            <a:off x="73533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5" name="5-Point Star 494"/>
          <p:cNvSpPr/>
          <p:nvPr/>
        </p:nvSpPr>
        <p:spPr>
          <a:xfrm>
            <a:off x="74168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6" name="5-Point Star 495"/>
          <p:cNvSpPr/>
          <p:nvPr/>
        </p:nvSpPr>
        <p:spPr>
          <a:xfrm>
            <a:off x="75057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7" name="5-Point Star 496"/>
          <p:cNvSpPr/>
          <p:nvPr/>
        </p:nvSpPr>
        <p:spPr>
          <a:xfrm>
            <a:off x="75311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8" name="5-Point Star 497"/>
          <p:cNvSpPr/>
          <p:nvPr/>
        </p:nvSpPr>
        <p:spPr>
          <a:xfrm>
            <a:off x="76200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9" name="5-Point Star 498"/>
          <p:cNvSpPr/>
          <p:nvPr/>
        </p:nvSpPr>
        <p:spPr>
          <a:xfrm>
            <a:off x="76835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0" name="5-Point Star 499"/>
          <p:cNvSpPr/>
          <p:nvPr/>
        </p:nvSpPr>
        <p:spPr>
          <a:xfrm>
            <a:off x="7772400" y="2620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1" name="Rounded Rectangle 500"/>
          <p:cNvSpPr/>
          <p:nvPr/>
        </p:nvSpPr>
        <p:spPr>
          <a:xfrm>
            <a:off x="7010400" y="2781300"/>
            <a:ext cx="927100" cy="177800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2" name="5-Point Star 501"/>
          <p:cNvSpPr/>
          <p:nvPr/>
        </p:nvSpPr>
        <p:spPr>
          <a:xfrm>
            <a:off x="71120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3" name="5-Point Star 502"/>
          <p:cNvSpPr/>
          <p:nvPr/>
        </p:nvSpPr>
        <p:spPr>
          <a:xfrm>
            <a:off x="72009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4" name="5-Point Star 503"/>
          <p:cNvSpPr/>
          <p:nvPr/>
        </p:nvSpPr>
        <p:spPr>
          <a:xfrm>
            <a:off x="72644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5" name="5-Point Star 504"/>
          <p:cNvSpPr/>
          <p:nvPr/>
        </p:nvSpPr>
        <p:spPr>
          <a:xfrm>
            <a:off x="73533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6" name="5-Point Star 505"/>
          <p:cNvSpPr/>
          <p:nvPr/>
        </p:nvSpPr>
        <p:spPr>
          <a:xfrm>
            <a:off x="73787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7" name="5-Point Star 506"/>
          <p:cNvSpPr/>
          <p:nvPr/>
        </p:nvSpPr>
        <p:spPr>
          <a:xfrm>
            <a:off x="74676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8" name="5-Point Star 507"/>
          <p:cNvSpPr/>
          <p:nvPr/>
        </p:nvSpPr>
        <p:spPr>
          <a:xfrm>
            <a:off x="75311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9" name="5-Point Star 508"/>
          <p:cNvSpPr/>
          <p:nvPr/>
        </p:nvSpPr>
        <p:spPr>
          <a:xfrm>
            <a:off x="76200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0" name="5-Point Star 509"/>
          <p:cNvSpPr/>
          <p:nvPr/>
        </p:nvSpPr>
        <p:spPr>
          <a:xfrm>
            <a:off x="72644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1" name="5-Point Star 510"/>
          <p:cNvSpPr/>
          <p:nvPr/>
        </p:nvSpPr>
        <p:spPr>
          <a:xfrm>
            <a:off x="73533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2" name="5-Point Star 511"/>
          <p:cNvSpPr/>
          <p:nvPr/>
        </p:nvSpPr>
        <p:spPr>
          <a:xfrm>
            <a:off x="74168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3" name="5-Point Star 512"/>
          <p:cNvSpPr/>
          <p:nvPr/>
        </p:nvSpPr>
        <p:spPr>
          <a:xfrm>
            <a:off x="75057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4" name="5-Point Star 513"/>
          <p:cNvSpPr/>
          <p:nvPr/>
        </p:nvSpPr>
        <p:spPr>
          <a:xfrm>
            <a:off x="75311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5" name="5-Point Star 514"/>
          <p:cNvSpPr/>
          <p:nvPr/>
        </p:nvSpPr>
        <p:spPr>
          <a:xfrm>
            <a:off x="76200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6" name="5-Point Star 515"/>
          <p:cNvSpPr/>
          <p:nvPr/>
        </p:nvSpPr>
        <p:spPr>
          <a:xfrm>
            <a:off x="76835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7" name="5-Point Star 516"/>
          <p:cNvSpPr/>
          <p:nvPr/>
        </p:nvSpPr>
        <p:spPr>
          <a:xfrm>
            <a:off x="77724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8" name="Rounded Rectangle 517"/>
          <p:cNvSpPr/>
          <p:nvPr/>
        </p:nvSpPr>
        <p:spPr>
          <a:xfrm>
            <a:off x="7010400" y="3009900"/>
            <a:ext cx="927100" cy="177800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9" name="5-Point Star 518"/>
          <p:cNvSpPr/>
          <p:nvPr/>
        </p:nvSpPr>
        <p:spPr>
          <a:xfrm>
            <a:off x="71120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0" name="5-Point Star 519"/>
          <p:cNvSpPr/>
          <p:nvPr/>
        </p:nvSpPr>
        <p:spPr>
          <a:xfrm>
            <a:off x="72009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1" name="5-Point Star 520"/>
          <p:cNvSpPr/>
          <p:nvPr/>
        </p:nvSpPr>
        <p:spPr>
          <a:xfrm>
            <a:off x="72644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2" name="5-Point Star 521"/>
          <p:cNvSpPr/>
          <p:nvPr/>
        </p:nvSpPr>
        <p:spPr>
          <a:xfrm>
            <a:off x="73533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3" name="5-Point Star 522"/>
          <p:cNvSpPr/>
          <p:nvPr/>
        </p:nvSpPr>
        <p:spPr>
          <a:xfrm>
            <a:off x="73787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4" name="5-Point Star 523"/>
          <p:cNvSpPr/>
          <p:nvPr/>
        </p:nvSpPr>
        <p:spPr>
          <a:xfrm>
            <a:off x="74676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5" name="5-Point Star 524"/>
          <p:cNvSpPr/>
          <p:nvPr/>
        </p:nvSpPr>
        <p:spPr>
          <a:xfrm>
            <a:off x="75311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6" name="5-Point Star 525"/>
          <p:cNvSpPr/>
          <p:nvPr/>
        </p:nvSpPr>
        <p:spPr>
          <a:xfrm>
            <a:off x="76200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7" name="5-Point Star 526"/>
          <p:cNvSpPr/>
          <p:nvPr/>
        </p:nvSpPr>
        <p:spPr>
          <a:xfrm>
            <a:off x="72644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8" name="5-Point Star 527"/>
          <p:cNvSpPr/>
          <p:nvPr/>
        </p:nvSpPr>
        <p:spPr>
          <a:xfrm>
            <a:off x="73533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9" name="5-Point Star 528"/>
          <p:cNvSpPr/>
          <p:nvPr/>
        </p:nvSpPr>
        <p:spPr>
          <a:xfrm>
            <a:off x="74168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0" name="5-Point Star 529"/>
          <p:cNvSpPr/>
          <p:nvPr/>
        </p:nvSpPr>
        <p:spPr>
          <a:xfrm>
            <a:off x="75057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1" name="5-Point Star 530"/>
          <p:cNvSpPr/>
          <p:nvPr/>
        </p:nvSpPr>
        <p:spPr>
          <a:xfrm>
            <a:off x="75311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2" name="5-Point Star 531"/>
          <p:cNvSpPr/>
          <p:nvPr/>
        </p:nvSpPr>
        <p:spPr>
          <a:xfrm>
            <a:off x="76200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3" name="5-Point Star 532"/>
          <p:cNvSpPr/>
          <p:nvPr/>
        </p:nvSpPr>
        <p:spPr>
          <a:xfrm>
            <a:off x="76835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4" name="5-Point Star 533"/>
          <p:cNvSpPr/>
          <p:nvPr/>
        </p:nvSpPr>
        <p:spPr>
          <a:xfrm>
            <a:off x="7772400" y="307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5" name="Rounded Rectangle 534"/>
          <p:cNvSpPr/>
          <p:nvPr/>
        </p:nvSpPr>
        <p:spPr>
          <a:xfrm>
            <a:off x="7010400" y="3238500"/>
            <a:ext cx="927100" cy="177800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6" name="5-Point Star 535"/>
          <p:cNvSpPr/>
          <p:nvPr/>
        </p:nvSpPr>
        <p:spPr>
          <a:xfrm>
            <a:off x="71120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7" name="5-Point Star 536"/>
          <p:cNvSpPr/>
          <p:nvPr/>
        </p:nvSpPr>
        <p:spPr>
          <a:xfrm>
            <a:off x="72009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8" name="5-Point Star 537"/>
          <p:cNvSpPr/>
          <p:nvPr/>
        </p:nvSpPr>
        <p:spPr>
          <a:xfrm>
            <a:off x="72644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9" name="5-Point Star 538"/>
          <p:cNvSpPr/>
          <p:nvPr/>
        </p:nvSpPr>
        <p:spPr>
          <a:xfrm>
            <a:off x="73533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0" name="5-Point Star 539"/>
          <p:cNvSpPr/>
          <p:nvPr/>
        </p:nvSpPr>
        <p:spPr>
          <a:xfrm>
            <a:off x="73787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1" name="5-Point Star 540"/>
          <p:cNvSpPr/>
          <p:nvPr/>
        </p:nvSpPr>
        <p:spPr>
          <a:xfrm>
            <a:off x="74676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2" name="5-Point Star 541"/>
          <p:cNvSpPr/>
          <p:nvPr/>
        </p:nvSpPr>
        <p:spPr>
          <a:xfrm>
            <a:off x="75311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3" name="5-Point Star 542"/>
          <p:cNvSpPr/>
          <p:nvPr/>
        </p:nvSpPr>
        <p:spPr>
          <a:xfrm>
            <a:off x="76200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4" name="5-Point Star 543"/>
          <p:cNvSpPr/>
          <p:nvPr/>
        </p:nvSpPr>
        <p:spPr>
          <a:xfrm>
            <a:off x="72644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5" name="5-Point Star 544"/>
          <p:cNvSpPr/>
          <p:nvPr/>
        </p:nvSpPr>
        <p:spPr>
          <a:xfrm>
            <a:off x="73533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6" name="5-Point Star 545"/>
          <p:cNvSpPr/>
          <p:nvPr/>
        </p:nvSpPr>
        <p:spPr>
          <a:xfrm>
            <a:off x="74168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7" name="5-Point Star 546"/>
          <p:cNvSpPr/>
          <p:nvPr/>
        </p:nvSpPr>
        <p:spPr>
          <a:xfrm>
            <a:off x="75057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8" name="5-Point Star 547"/>
          <p:cNvSpPr/>
          <p:nvPr/>
        </p:nvSpPr>
        <p:spPr>
          <a:xfrm>
            <a:off x="75311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9" name="5-Point Star 548"/>
          <p:cNvSpPr/>
          <p:nvPr/>
        </p:nvSpPr>
        <p:spPr>
          <a:xfrm>
            <a:off x="76200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0" name="5-Point Star 549"/>
          <p:cNvSpPr/>
          <p:nvPr/>
        </p:nvSpPr>
        <p:spPr>
          <a:xfrm>
            <a:off x="76835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1" name="5-Point Star 550"/>
          <p:cNvSpPr/>
          <p:nvPr/>
        </p:nvSpPr>
        <p:spPr>
          <a:xfrm>
            <a:off x="77724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2" name="Rounded Rectangle 551"/>
          <p:cNvSpPr/>
          <p:nvPr/>
        </p:nvSpPr>
        <p:spPr>
          <a:xfrm>
            <a:off x="7023100" y="3467100"/>
            <a:ext cx="927100" cy="177800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3" name="5-Point Star 552"/>
          <p:cNvSpPr/>
          <p:nvPr/>
        </p:nvSpPr>
        <p:spPr>
          <a:xfrm>
            <a:off x="71247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4" name="5-Point Star 553"/>
          <p:cNvSpPr/>
          <p:nvPr/>
        </p:nvSpPr>
        <p:spPr>
          <a:xfrm>
            <a:off x="72136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5" name="5-Point Star 554"/>
          <p:cNvSpPr/>
          <p:nvPr/>
        </p:nvSpPr>
        <p:spPr>
          <a:xfrm>
            <a:off x="72771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6" name="5-Point Star 555"/>
          <p:cNvSpPr/>
          <p:nvPr/>
        </p:nvSpPr>
        <p:spPr>
          <a:xfrm>
            <a:off x="73660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7" name="5-Point Star 556"/>
          <p:cNvSpPr/>
          <p:nvPr/>
        </p:nvSpPr>
        <p:spPr>
          <a:xfrm>
            <a:off x="73914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8" name="5-Point Star 557"/>
          <p:cNvSpPr/>
          <p:nvPr/>
        </p:nvSpPr>
        <p:spPr>
          <a:xfrm>
            <a:off x="74803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9" name="5-Point Star 558"/>
          <p:cNvSpPr/>
          <p:nvPr/>
        </p:nvSpPr>
        <p:spPr>
          <a:xfrm>
            <a:off x="75438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0" name="5-Point Star 559"/>
          <p:cNvSpPr/>
          <p:nvPr/>
        </p:nvSpPr>
        <p:spPr>
          <a:xfrm>
            <a:off x="76327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1" name="5-Point Star 560"/>
          <p:cNvSpPr/>
          <p:nvPr/>
        </p:nvSpPr>
        <p:spPr>
          <a:xfrm>
            <a:off x="72771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2" name="5-Point Star 561"/>
          <p:cNvSpPr/>
          <p:nvPr/>
        </p:nvSpPr>
        <p:spPr>
          <a:xfrm>
            <a:off x="73660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3" name="5-Point Star 562"/>
          <p:cNvSpPr/>
          <p:nvPr/>
        </p:nvSpPr>
        <p:spPr>
          <a:xfrm>
            <a:off x="74295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4" name="5-Point Star 563"/>
          <p:cNvSpPr/>
          <p:nvPr/>
        </p:nvSpPr>
        <p:spPr>
          <a:xfrm>
            <a:off x="75184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5" name="5-Point Star 564"/>
          <p:cNvSpPr/>
          <p:nvPr/>
        </p:nvSpPr>
        <p:spPr>
          <a:xfrm>
            <a:off x="75438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6" name="5-Point Star 565"/>
          <p:cNvSpPr/>
          <p:nvPr/>
        </p:nvSpPr>
        <p:spPr>
          <a:xfrm>
            <a:off x="76327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7" name="5-Point Star 566"/>
          <p:cNvSpPr/>
          <p:nvPr/>
        </p:nvSpPr>
        <p:spPr>
          <a:xfrm>
            <a:off x="76962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8" name="5-Point Star 567"/>
          <p:cNvSpPr/>
          <p:nvPr/>
        </p:nvSpPr>
        <p:spPr>
          <a:xfrm>
            <a:off x="7785100" y="3535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9" name="Rounded Rectangle 568"/>
          <p:cNvSpPr/>
          <p:nvPr/>
        </p:nvSpPr>
        <p:spPr>
          <a:xfrm>
            <a:off x="7023100" y="3695700"/>
            <a:ext cx="927100" cy="177800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0" name="5-Point Star 569"/>
          <p:cNvSpPr/>
          <p:nvPr/>
        </p:nvSpPr>
        <p:spPr>
          <a:xfrm>
            <a:off x="71247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1" name="5-Point Star 570"/>
          <p:cNvSpPr/>
          <p:nvPr/>
        </p:nvSpPr>
        <p:spPr>
          <a:xfrm>
            <a:off x="72136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2" name="5-Point Star 571"/>
          <p:cNvSpPr/>
          <p:nvPr/>
        </p:nvSpPr>
        <p:spPr>
          <a:xfrm>
            <a:off x="72771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3" name="5-Point Star 572"/>
          <p:cNvSpPr/>
          <p:nvPr/>
        </p:nvSpPr>
        <p:spPr>
          <a:xfrm>
            <a:off x="73660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4" name="5-Point Star 573"/>
          <p:cNvSpPr/>
          <p:nvPr/>
        </p:nvSpPr>
        <p:spPr>
          <a:xfrm>
            <a:off x="73914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5" name="5-Point Star 574"/>
          <p:cNvSpPr/>
          <p:nvPr/>
        </p:nvSpPr>
        <p:spPr>
          <a:xfrm>
            <a:off x="74803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6" name="5-Point Star 575"/>
          <p:cNvSpPr/>
          <p:nvPr/>
        </p:nvSpPr>
        <p:spPr>
          <a:xfrm>
            <a:off x="75438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7" name="5-Point Star 576"/>
          <p:cNvSpPr/>
          <p:nvPr/>
        </p:nvSpPr>
        <p:spPr>
          <a:xfrm>
            <a:off x="76327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8" name="5-Point Star 577"/>
          <p:cNvSpPr/>
          <p:nvPr/>
        </p:nvSpPr>
        <p:spPr>
          <a:xfrm>
            <a:off x="72771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9" name="5-Point Star 578"/>
          <p:cNvSpPr/>
          <p:nvPr/>
        </p:nvSpPr>
        <p:spPr>
          <a:xfrm>
            <a:off x="73660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0" name="5-Point Star 579"/>
          <p:cNvSpPr/>
          <p:nvPr/>
        </p:nvSpPr>
        <p:spPr>
          <a:xfrm>
            <a:off x="74295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1" name="5-Point Star 580"/>
          <p:cNvSpPr/>
          <p:nvPr/>
        </p:nvSpPr>
        <p:spPr>
          <a:xfrm>
            <a:off x="75184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2" name="5-Point Star 581"/>
          <p:cNvSpPr/>
          <p:nvPr/>
        </p:nvSpPr>
        <p:spPr>
          <a:xfrm>
            <a:off x="75438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3" name="5-Point Star 582"/>
          <p:cNvSpPr/>
          <p:nvPr/>
        </p:nvSpPr>
        <p:spPr>
          <a:xfrm>
            <a:off x="76327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4" name="5-Point Star 583"/>
          <p:cNvSpPr/>
          <p:nvPr/>
        </p:nvSpPr>
        <p:spPr>
          <a:xfrm>
            <a:off x="76962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5" name="5-Point Star 584"/>
          <p:cNvSpPr/>
          <p:nvPr/>
        </p:nvSpPr>
        <p:spPr>
          <a:xfrm>
            <a:off x="77851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6" name="Oval 585"/>
          <p:cNvSpPr/>
          <p:nvPr/>
        </p:nvSpPr>
        <p:spPr>
          <a:xfrm>
            <a:off x="2095500" y="2501900"/>
            <a:ext cx="1524000" cy="1892300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587" name="Straight Arrow Connector 586"/>
          <p:cNvCxnSpPr/>
          <p:nvPr/>
        </p:nvCxnSpPr>
        <p:spPr>
          <a:xfrm rot="5400000" flipH="1" flipV="1">
            <a:off x="1193800" y="4851400"/>
            <a:ext cx="1765300" cy="825500"/>
          </a:xfrm>
          <a:prstGeom prst="straightConnector1">
            <a:avLst/>
          </a:prstGeom>
          <a:ln w="28575">
            <a:solidFill>
              <a:srgbClr val="8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68" name="TextBox 587"/>
          <p:cNvSpPr txBox="1">
            <a:spLocks noChangeArrowheads="1"/>
          </p:cNvSpPr>
          <p:nvPr/>
        </p:nvSpPr>
        <p:spPr bwMode="auto">
          <a:xfrm>
            <a:off x="255588" y="6211888"/>
            <a:ext cx="37195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solidFill>
                  <a:srgbClr val="800000"/>
                </a:solidFill>
                <a:latin typeface="Calibri" pitchFamily="34" charset="0"/>
              </a:rPr>
              <a:t>length – as class of magnitude of quantity</a:t>
            </a:r>
          </a:p>
        </p:txBody>
      </p:sp>
      <p:sp>
        <p:nvSpPr>
          <p:cNvPr id="597" name="Oval 596"/>
          <p:cNvSpPr/>
          <p:nvPr/>
        </p:nvSpPr>
        <p:spPr>
          <a:xfrm>
            <a:off x="3543300" y="3670300"/>
            <a:ext cx="1524000" cy="1892300"/>
          </a:xfrm>
          <a:prstGeom prst="ellipse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598" name="Straight Arrow Connector 597"/>
          <p:cNvCxnSpPr/>
          <p:nvPr/>
        </p:nvCxnSpPr>
        <p:spPr>
          <a:xfrm rot="16200000" flipV="1">
            <a:off x="4762500" y="5435600"/>
            <a:ext cx="1003300" cy="749300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71" name="TextBox 598"/>
          <p:cNvSpPr txBox="1">
            <a:spLocks noChangeArrowheads="1"/>
          </p:cNvSpPr>
          <p:nvPr/>
        </p:nvSpPr>
        <p:spPr bwMode="auto">
          <a:xfrm>
            <a:off x="4598988" y="6275388"/>
            <a:ext cx="37195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solidFill>
                  <a:srgbClr val="006600"/>
                </a:solidFill>
                <a:latin typeface="Calibri" pitchFamily="34" charset="0"/>
              </a:rPr>
              <a:t>mass – as class of magnitude of quantity</a:t>
            </a:r>
          </a:p>
        </p:txBody>
      </p:sp>
      <p:cxnSp>
        <p:nvCxnSpPr>
          <p:cNvPr id="602" name="Straight Arrow Connector 601"/>
          <p:cNvCxnSpPr/>
          <p:nvPr/>
        </p:nvCxnSpPr>
        <p:spPr>
          <a:xfrm rot="16200000" flipH="1">
            <a:off x="1111250" y="2038350"/>
            <a:ext cx="1257300" cy="1244600"/>
          </a:xfrm>
          <a:prstGeom prst="straightConnector1">
            <a:avLst/>
          </a:prstGeom>
          <a:ln w="9525">
            <a:solidFill>
              <a:srgbClr val="8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73" name="TextBox 602"/>
          <p:cNvSpPr txBox="1">
            <a:spLocks noChangeArrowheads="1"/>
          </p:cNvSpPr>
          <p:nvPr/>
        </p:nvSpPr>
        <p:spPr bwMode="auto">
          <a:xfrm>
            <a:off x="495300" y="1763713"/>
            <a:ext cx="8302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solidFill>
                  <a:srgbClr val="800000"/>
                </a:solidFill>
                <a:latin typeface="Calibri" pitchFamily="34" charset="0"/>
              </a:rPr>
              <a:t>the metre</a:t>
            </a:r>
          </a:p>
        </p:txBody>
      </p:sp>
      <p:cxnSp>
        <p:nvCxnSpPr>
          <p:cNvPr id="605" name="Straight Arrow Connector 604"/>
          <p:cNvCxnSpPr/>
          <p:nvPr/>
        </p:nvCxnSpPr>
        <p:spPr>
          <a:xfrm rot="10800000">
            <a:off x="4813300" y="4762500"/>
            <a:ext cx="1130300" cy="990600"/>
          </a:xfrm>
          <a:prstGeom prst="straightConnector1">
            <a:avLst/>
          </a:prstGeom>
          <a:ln w="952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75" name="TextBox 605"/>
          <p:cNvSpPr txBox="1">
            <a:spLocks noChangeArrowheads="1"/>
          </p:cNvSpPr>
          <p:nvPr/>
        </p:nvSpPr>
        <p:spPr bwMode="auto">
          <a:xfrm>
            <a:off x="5791200" y="5734050"/>
            <a:ext cx="993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solidFill>
                  <a:srgbClr val="006600"/>
                </a:solidFill>
                <a:latin typeface="Calibri" pitchFamily="34" charset="0"/>
              </a:rPr>
              <a:t>the kilogram</a:t>
            </a:r>
          </a:p>
        </p:txBody>
      </p:sp>
      <p:sp>
        <p:nvSpPr>
          <p:cNvPr id="588" name="Oval 587"/>
          <p:cNvSpPr/>
          <p:nvPr/>
        </p:nvSpPr>
        <p:spPr>
          <a:xfrm>
            <a:off x="4356100" y="1625600"/>
            <a:ext cx="1524000" cy="1892300"/>
          </a:xfrm>
          <a:prstGeom prst="ellipse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9" name="Oval 588"/>
          <p:cNvSpPr/>
          <p:nvPr/>
        </p:nvSpPr>
        <p:spPr>
          <a:xfrm>
            <a:off x="5435600" y="3467100"/>
            <a:ext cx="1524000" cy="1892300"/>
          </a:xfrm>
          <a:prstGeom prst="ellipse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90" name="Oval 589"/>
          <p:cNvSpPr/>
          <p:nvPr/>
        </p:nvSpPr>
        <p:spPr>
          <a:xfrm>
            <a:off x="6731000" y="2298700"/>
            <a:ext cx="1524000" cy="1892300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91" name="Slide Number Placeholder 59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F92FB-A5B1-4F86-AB55-65EC0BBD35F3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126"/>
          <p:cNvSpPr/>
          <p:nvPr/>
        </p:nvSpPr>
        <p:spPr>
          <a:xfrm>
            <a:off x="0" y="0"/>
            <a:ext cx="9144000" cy="1231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ectangle 117"/>
          <p:cNvSpPr/>
          <p:nvPr/>
        </p:nvSpPr>
        <p:spPr>
          <a:xfrm>
            <a:off x="0" y="1193800"/>
            <a:ext cx="9144000" cy="2628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ectangle 116"/>
          <p:cNvSpPr/>
          <p:nvPr/>
        </p:nvSpPr>
        <p:spPr>
          <a:xfrm>
            <a:off x="0" y="3797300"/>
            <a:ext cx="9144000" cy="18415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Rectangle 115"/>
          <p:cNvSpPr/>
          <p:nvPr/>
        </p:nvSpPr>
        <p:spPr>
          <a:xfrm>
            <a:off x="0" y="5626100"/>
            <a:ext cx="9144000" cy="12319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830239" y="5632466"/>
            <a:ext cx="1002506" cy="76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00302" y="4531281"/>
            <a:ext cx="317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ym typeface="Symbol"/>
              </a:rPr>
              <a:t></a:t>
            </a: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050424" y="5715000"/>
            <a:ext cx="317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ym typeface="Symbol"/>
              </a:rPr>
              <a:t></a:t>
            </a:r>
            <a:endParaRPr lang="en-GB" sz="16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538575" y="5029994"/>
            <a:ext cx="2075403" cy="132000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4" idx="3"/>
          </p:cNvCxnSpPr>
          <p:nvPr/>
        </p:nvCxnSpPr>
        <p:spPr>
          <a:xfrm flipV="1">
            <a:off x="1721631" y="4909219"/>
            <a:ext cx="4983121" cy="158048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58242" y="5715000"/>
            <a:ext cx="317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ym typeface="Symbol"/>
              </a:rPr>
              <a:t></a:t>
            </a:r>
            <a:endParaRPr lang="en-GB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978619" y="5715000"/>
            <a:ext cx="317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ym typeface="Symbol"/>
              </a:rPr>
              <a:t></a:t>
            </a:r>
            <a:endParaRPr lang="en-GB" sz="1600" dirty="0"/>
          </a:p>
        </p:txBody>
      </p:sp>
      <p:cxnSp>
        <p:nvCxnSpPr>
          <p:cNvPr id="21" name="Straight Arrow Connector 20"/>
          <p:cNvCxnSpPr/>
          <p:nvPr/>
        </p:nvCxnSpPr>
        <p:spPr>
          <a:xfrm rot="10800000">
            <a:off x="1966469" y="4824414"/>
            <a:ext cx="2110488" cy="15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5359345" y="4698999"/>
            <a:ext cx="1440044" cy="12700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846503" y="4449247"/>
            <a:ext cx="317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ym typeface="Symbol"/>
              </a:rPr>
              <a:t></a:t>
            </a:r>
            <a:endParaRPr lang="en-GB" sz="1600" dirty="0"/>
          </a:p>
        </p:txBody>
      </p:sp>
      <p:cxnSp>
        <p:nvCxnSpPr>
          <p:cNvPr id="26" name="Straight Arrow Connector 25"/>
          <p:cNvCxnSpPr/>
          <p:nvPr/>
        </p:nvCxnSpPr>
        <p:spPr>
          <a:xfrm rot="16200000" flipV="1">
            <a:off x="2928408" y="3638853"/>
            <a:ext cx="1320800" cy="95189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49826" y="3960813"/>
            <a:ext cx="317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ym typeface="Symbol"/>
              </a:rPr>
              <a:t></a:t>
            </a:r>
            <a:endParaRPr lang="en-GB" sz="1600" dirty="0"/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6897113" y="3605018"/>
            <a:ext cx="1193801" cy="53696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042472" y="3948113"/>
            <a:ext cx="317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ym typeface="Symbol"/>
              </a:rPr>
              <a:t></a:t>
            </a:r>
            <a:endParaRPr lang="en-GB" sz="1600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-83779" y="3638184"/>
            <a:ext cx="2831306" cy="152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356043" y="4025900"/>
            <a:ext cx="11216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err="1" smtClean="0"/>
              <a:t>hasPowerClass</a:t>
            </a:r>
            <a:endParaRPr lang="en-GB" sz="1050" dirty="0"/>
          </a:p>
        </p:txBody>
      </p:sp>
      <p:sp>
        <p:nvSpPr>
          <p:cNvPr id="36" name="TextBox 35"/>
          <p:cNvSpPr txBox="1"/>
          <p:nvPr/>
        </p:nvSpPr>
        <p:spPr>
          <a:xfrm>
            <a:off x="2051133" y="2284968"/>
            <a:ext cx="317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ym typeface="Symbol"/>
              </a:rPr>
              <a:t></a:t>
            </a:r>
            <a:endParaRPr lang="en-GB" sz="1600" dirty="0"/>
          </a:p>
        </p:txBody>
      </p:sp>
      <p:cxnSp>
        <p:nvCxnSpPr>
          <p:cNvPr id="37" name="Straight Arrow Connector 36"/>
          <p:cNvCxnSpPr>
            <a:endCxn id="32" idx="5"/>
          </p:cNvCxnSpPr>
          <p:nvPr/>
        </p:nvCxnSpPr>
        <p:spPr>
          <a:xfrm rot="10800000">
            <a:off x="1660814" y="2146014"/>
            <a:ext cx="1012711" cy="10289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6700766" y="2120901"/>
            <a:ext cx="1147154" cy="92551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298751" y="2315646"/>
            <a:ext cx="336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ym typeface="Symbol"/>
              </a:rPr>
              <a:t></a:t>
            </a:r>
            <a:endParaRPr lang="en-GB" sz="1600" dirty="0"/>
          </a:p>
        </p:txBody>
      </p:sp>
      <p:cxnSp>
        <p:nvCxnSpPr>
          <p:cNvPr id="43" name="Straight Arrow Connector 42"/>
          <p:cNvCxnSpPr/>
          <p:nvPr/>
        </p:nvCxnSpPr>
        <p:spPr>
          <a:xfrm rot="16200000" flipV="1">
            <a:off x="5422781" y="3027020"/>
            <a:ext cx="2324100" cy="84206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517710" y="3955653"/>
            <a:ext cx="336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ym typeface="Symbol"/>
              </a:rPr>
              <a:t></a:t>
            </a:r>
            <a:endParaRPr lang="en-GB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198286" y="1637268"/>
            <a:ext cx="336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ym typeface="Symbol"/>
              </a:rPr>
              <a:t></a:t>
            </a:r>
            <a:endParaRPr lang="en-GB" sz="1600" dirty="0"/>
          </a:p>
        </p:txBody>
      </p:sp>
      <p:cxnSp>
        <p:nvCxnSpPr>
          <p:cNvPr id="49" name="Straight Arrow Connector 48"/>
          <p:cNvCxnSpPr/>
          <p:nvPr/>
        </p:nvCxnSpPr>
        <p:spPr>
          <a:xfrm rot="10800000">
            <a:off x="1746039" y="1981200"/>
            <a:ext cx="3331627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>
            <a:off x="5810655" y="3046414"/>
            <a:ext cx="1719968" cy="15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033742" y="2722046"/>
            <a:ext cx="317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ym typeface="Symbol"/>
              </a:rPr>
              <a:t></a:t>
            </a:r>
            <a:endParaRPr lang="en-GB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4895134" y="4038600"/>
            <a:ext cx="11216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err="1" smtClean="0"/>
              <a:t>hasPowerClass</a:t>
            </a:r>
            <a:endParaRPr lang="en-GB" sz="1050" dirty="0"/>
          </a:p>
        </p:txBody>
      </p:sp>
      <p:cxnSp>
        <p:nvCxnSpPr>
          <p:cNvPr id="57" name="Straight Arrow Connector 56"/>
          <p:cNvCxnSpPr/>
          <p:nvPr/>
        </p:nvCxnSpPr>
        <p:spPr>
          <a:xfrm rot="5400000" flipH="1" flipV="1">
            <a:off x="4126259" y="3715945"/>
            <a:ext cx="1536700" cy="68341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686437" y="2283378"/>
            <a:ext cx="317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ym typeface="Symbol"/>
              </a:rPr>
              <a:t></a:t>
            </a:r>
            <a:endParaRPr lang="en-GB" sz="1600" dirty="0"/>
          </a:p>
        </p:txBody>
      </p:sp>
      <p:cxnSp>
        <p:nvCxnSpPr>
          <p:cNvPr id="63" name="Straight Arrow Connector 62"/>
          <p:cNvCxnSpPr/>
          <p:nvPr/>
        </p:nvCxnSpPr>
        <p:spPr>
          <a:xfrm rot="10800000">
            <a:off x="1746242" y="2080924"/>
            <a:ext cx="3587703" cy="95437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932454" y="1295400"/>
            <a:ext cx="11216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err="1" smtClean="0"/>
              <a:t>hasPowerClass</a:t>
            </a:r>
            <a:endParaRPr lang="en-GB" sz="1050" dirty="0"/>
          </a:p>
        </p:txBody>
      </p:sp>
      <p:cxnSp>
        <p:nvCxnSpPr>
          <p:cNvPr id="71" name="Straight Arrow Connector 70"/>
          <p:cNvCxnSpPr>
            <a:endCxn id="69" idx="4"/>
          </p:cNvCxnSpPr>
          <p:nvPr/>
        </p:nvCxnSpPr>
        <p:spPr>
          <a:xfrm rot="5400000" flipH="1" flipV="1">
            <a:off x="5340362" y="1409427"/>
            <a:ext cx="1213644" cy="610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31" idx="0"/>
            <a:endCxn id="68" idx="4"/>
          </p:cNvCxnSpPr>
          <p:nvPr/>
        </p:nvCxnSpPr>
        <p:spPr>
          <a:xfrm rot="5400000" flipH="1" flipV="1">
            <a:off x="7405399" y="1847088"/>
            <a:ext cx="1763712" cy="152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8287255" y="1268413"/>
            <a:ext cx="317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ym typeface="Symbol"/>
              </a:rPr>
              <a:t></a:t>
            </a:r>
            <a:endParaRPr lang="en-GB" sz="1600" dirty="0"/>
          </a:p>
        </p:txBody>
      </p:sp>
      <p:sp>
        <p:nvSpPr>
          <p:cNvPr id="2" name="Oval 1"/>
          <p:cNvSpPr/>
          <p:nvPr/>
        </p:nvSpPr>
        <p:spPr>
          <a:xfrm>
            <a:off x="647700" y="6096000"/>
            <a:ext cx="1379025" cy="6350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length of my table at my instant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684311" y="4495800"/>
            <a:ext cx="1281395" cy="6350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Q1 (particular quantity)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542117" y="4367213"/>
            <a:ext cx="1110542" cy="6350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1.3 metres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442362" y="4521200"/>
            <a:ext cx="1903787" cy="6350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length – as class of particular quantity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65706" y="2728912"/>
            <a:ext cx="1806157" cy="725487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Q2 (kind of quantity – as class of particular quantity)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5016647" y="1651000"/>
            <a:ext cx="1793953" cy="6350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Q3 (magnitude of quantity)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7494011" y="2728913"/>
            <a:ext cx="1586489" cy="6350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length – as class of magnitude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879571" y="1700213"/>
            <a:ext cx="915282" cy="522287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Q1*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4894609" y="2785269"/>
            <a:ext cx="915282" cy="522287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L*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5492594" y="283369"/>
            <a:ext cx="915282" cy="522287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Q3*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 rot="10800000">
            <a:off x="5248519" y="4991100"/>
            <a:ext cx="2526179" cy="2032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993657" y="5071547"/>
            <a:ext cx="317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ym typeface="Symbol"/>
              </a:rPr>
              <a:t></a:t>
            </a:r>
            <a:endParaRPr lang="en-GB" sz="1600" dirty="0"/>
          </a:p>
        </p:txBody>
      </p:sp>
      <p:cxnSp>
        <p:nvCxnSpPr>
          <p:cNvPr id="93" name="Straight Arrow Connector 92"/>
          <p:cNvCxnSpPr/>
          <p:nvPr/>
        </p:nvCxnSpPr>
        <p:spPr>
          <a:xfrm rot="16200000" flipV="1">
            <a:off x="5886454" y="2800353"/>
            <a:ext cx="2870199" cy="171449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5400000" flipH="1" flipV="1">
            <a:off x="7456152" y="4172198"/>
            <a:ext cx="1625598" cy="1220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7750290" y="4837113"/>
            <a:ext cx="1110542" cy="6350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the metre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52660" y="3948113"/>
            <a:ext cx="317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ym typeface="Symbol"/>
              </a:rPr>
              <a:t></a:t>
            </a:r>
            <a:endParaRPr lang="en-GB" sz="1600" dirty="0"/>
          </a:p>
        </p:txBody>
      </p:sp>
      <p:sp>
        <p:nvSpPr>
          <p:cNvPr id="99" name="TextBox 98"/>
          <p:cNvSpPr txBox="1"/>
          <p:nvPr/>
        </p:nvSpPr>
        <p:spPr>
          <a:xfrm>
            <a:off x="8238440" y="3948113"/>
            <a:ext cx="317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ym typeface="Symbol"/>
              </a:rPr>
              <a:t></a:t>
            </a:r>
            <a:endParaRPr lang="en-GB" sz="1600" dirty="0"/>
          </a:p>
        </p:txBody>
      </p:sp>
      <p:cxnSp>
        <p:nvCxnSpPr>
          <p:cNvPr id="112" name="Straight Arrow Connector 111"/>
          <p:cNvCxnSpPr/>
          <p:nvPr/>
        </p:nvCxnSpPr>
        <p:spPr>
          <a:xfrm rot="10800000">
            <a:off x="6408639" y="531813"/>
            <a:ext cx="1719968" cy="15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6837985" y="232845"/>
            <a:ext cx="317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ym typeface="Symbol"/>
              </a:rPr>
              <a:t></a:t>
            </a:r>
            <a:endParaRPr lang="en-GB" sz="1600" dirty="0"/>
          </a:p>
        </p:txBody>
      </p:sp>
      <p:sp>
        <p:nvSpPr>
          <p:cNvPr id="68" name="Oval 67"/>
          <p:cNvSpPr/>
          <p:nvPr/>
        </p:nvSpPr>
        <p:spPr>
          <a:xfrm>
            <a:off x="7494011" y="101601"/>
            <a:ext cx="1586489" cy="8636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Q4 (kind of quantity – as class of magnitude)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8654" y="593090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endParaRPr lang="en-GB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14300" y="441960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endParaRPr lang="en-GB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39700" y="220980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en-GB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65100" y="29210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chemeClr val="bg1">
                    <a:lumMod val="65000"/>
                  </a:schemeClr>
                </a:solidFill>
              </a:rPr>
              <a:t>3</a:t>
            </a:r>
            <a:endParaRPr lang="en-GB" sz="3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F92FB-A5B1-4F86-AB55-65EC0BBD35F3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4" name="Straight Connector 173"/>
          <p:cNvCxnSpPr/>
          <p:nvPr/>
        </p:nvCxnSpPr>
        <p:spPr>
          <a:xfrm flipV="1">
            <a:off x="1879600" y="863600"/>
            <a:ext cx="2019300" cy="132080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rot="5400000" flipH="1" flipV="1">
            <a:off x="834232" y="1507331"/>
            <a:ext cx="863600" cy="312737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640263" y="758825"/>
            <a:ext cx="1747837" cy="3175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33" idx="2"/>
          </p:cNvCxnSpPr>
          <p:nvPr/>
        </p:nvCxnSpPr>
        <p:spPr>
          <a:xfrm rot="5400000">
            <a:off x="1624806" y="3261519"/>
            <a:ext cx="2936875" cy="1589088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727200" y="6057900"/>
            <a:ext cx="1193800" cy="43180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1828800" y="2540000"/>
            <a:ext cx="1600200" cy="107950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 flipH="1" flipV="1">
            <a:off x="87313" y="2908300"/>
            <a:ext cx="1398588" cy="1587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4367213" y="2578100"/>
            <a:ext cx="1162050" cy="1138238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21" name="Group 8"/>
          <p:cNvGrpSpPr>
            <a:grpSpLocks/>
          </p:cNvGrpSpPr>
          <p:nvPr/>
        </p:nvGrpSpPr>
        <p:grpSpPr bwMode="auto">
          <a:xfrm>
            <a:off x="3517900" y="511175"/>
            <a:ext cx="1516063" cy="501650"/>
            <a:chOff x="2500298" y="2071678"/>
            <a:chExt cx="1785950" cy="500066"/>
          </a:xfrm>
        </p:grpSpPr>
        <p:sp>
          <p:nvSpPr>
            <p:cNvPr id="4" name="Rectangle 3"/>
            <p:cNvSpPr/>
            <p:nvPr/>
          </p:nvSpPr>
          <p:spPr>
            <a:xfrm>
              <a:off x="2500298" y="2071678"/>
              <a:ext cx="1785950" cy="50006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 flipH="1">
              <a:off x="2500298" y="2427738"/>
              <a:ext cx="1785950" cy="1582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 flipH="1">
              <a:off x="2500298" y="2498950"/>
              <a:ext cx="1785950" cy="158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31" name="TextBox 7"/>
            <p:cNvSpPr txBox="1">
              <a:spLocks noChangeArrowheads="1"/>
            </p:cNvSpPr>
            <p:nvPr/>
          </p:nvSpPr>
          <p:spPr bwMode="auto">
            <a:xfrm>
              <a:off x="2786050" y="2113769"/>
              <a:ext cx="11982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generic quantity</a:t>
              </a:r>
            </a:p>
          </p:txBody>
        </p:sp>
      </p:grpSp>
      <p:grpSp>
        <p:nvGrpSpPr>
          <p:cNvPr id="13322" name="Group 26"/>
          <p:cNvGrpSpPr>
            <a:grpSpLocks/>
          </p:cNvGrpSpPr>
          <p:nvPr/>
        </p:nvGrpSpPr>
        <p:grpSpPr bwMode="auto">
          <a:xfrm>
            <a:off x="5613400" y="85725"/>
            <a:ext cx="3479800" cy="1301750"/>
            <a:chOff x="4216400" y="2012157"/>
            <a:chExt cx="3479800" cy="1302543"/>
          </a:xfrm>
        </p:grpSpPr>
        <p:sp>
          <p:nvSpPr>
            <p:cNvPr id="18" name="Snip Single Corner Rectangle 17"/>
            <p:cNvSpPr/>
            <p:nvPr/>
          </p:nvSpPr>
          <p:spPr>
            <a:xfrm>
              <a:off x="4216400" y="2056634"/>
              <a:ext cx="3314700" cy="1258066"/>
            </a:xfrm>
            <a:prstGeom prst="snip1Rect">
              <a:avLst>
                <a:gd name="adj" fmla="val 0"/>
              </a:avLst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13422" name="Group 22"/>
            <p:cNvGrpSpPr>
              <a:grpSpLocks/>
            </p:cNvGrpSpPr>
            <p:nvPr/>
          </p:nvGrpSpPr>
          <p:grpSpPr bwMode="auto">
            <a:xfrm>
              <a:off x="7381870" y="2012157"/>
              <a:ext cx="180979" cy="178596"/>
              <a:chOff x="7381870" y="2012157"/>
              <a:chExt cx="180979" cy="178596"/>
            </a:xfrm>
          </p:grpSpPr>
          <p:sp>
            <p:nvSpPr>
              <p:cNvPr id="22" name="Right Triangle 21"/>
              <p:cNvSpPr/>
              <p:nvPr/>
            </p:nvSpPr>
            <p:spPr>
              <a:xfrm flipH="1" flipV="1">
                <a:off x="7381875" y="2012157"/>
                <a:ext cx="180975" cy="177909"/>
              </a:xfrm>
              <a:prstGeom prst="rtTriangl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" name="Right Triangle 18"/>
              <p:cNvSpPr/>
              <p:nvPr/>
            </p:nvSpPr>
            <p:spPr>
              <a:xfrm>
                <a:off x="7429500" y="2056634"/>
                <a:ext cx="103188" cy="103251"/>
              </a:xfrm>
              <a:prstGeom prst="rtTriangle">
                <a:avLst/>
              </a:prstGeom>
              <a:solidFill>
                <a:srgbClr val="EFEFED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3423" name="TextBox 16"/>
            <p:cNvSpPr txBox="1">
              <a:spLocks noChangeArrowheads="1"/>
            </p:cNvSpPr>
            <p:nvPr/>
          </p:nvSpPr>
          <p:spPr bwMode="auto">
            <a:xfrm>
              <a:off x="4269577" y="2070100"/>
              <a:ext cx="317262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b="1">
                  <a:latin typeface="Calibri" pitchFamily="34" charset="0"/>
                </a:rPr>
                <a:t>VIM</a:t>
              </a:r>
            </a:p>
            <a:p>
              <a:r>
                <a:rPr lang="en-GB" sz="1000" b="1">
                  <a:latin typeface="Calibri" pitchFamily="34" charset="0"/>
                </a:rPr>
                <a:t>quantity</a:t>
              </a:r>
              <a:r>
                <a:rPr lang="en-GB" sz="1000">
                  <a:latin typeface="Calibri" pitchFamily="34" charset="0"/>
                </a:rPr>
                <a:t>: property of a phenomenon, body, or substance, where the property has a magnitude that can be expressed as a number and a reference</a:t>
              </a:r>
            </a:p>
          </p:txBody>
        </p:sp>
        <p:sp>
          <p:nvSpPr>
            <p:cNvPr id="13424" name="TextBox 24"/>
            <p:cNvSpPr txBox="1">
              <a:spLocks noChangeArrowheads="1"/>
            </p:cNvSpPr>
            <p:nvPr/>
          </p:nvSpPr>
          <p:spPr bwMode="auto">
            <a:xfrm>
              <a:off x="4216400" y="2743200"/>
              <a:ext cx="34798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i="1">
                  <a:latin typeface="Calibri" pitchFamily="34" charset="0"/>
                </a:rPr>
                <a:t>with a generic meaning – middle/left column of table in note 1</a:t>
              </a:r>
            </a:p>
          </p:txBody>
        </p:sp>
        <p:sp>
          <p:nvSpPr>
            <p:cNvPr id="13425" name="TextBox 25"/>
            <p:cNvSpPr txBox="1">
              <a:spLocks noChangeArrowheads="1"/>
            </p:cNvSpPr>
            <p:nvPr/>
          </p:nvSpPr>
          <p:spPr bwMode="auto">
            <a:xfrm>
              <a:off x="4267200" y="3009900"/>
              <a:ext cx="269176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000">
                  <a:latin typeface="Calibri" pitchFamily="34" charset="0"/>
                </a:rPr>
                <a:t>EXAMPLES: radius, Rockwell C hardness (150 kg)</a:t>
              </a:r>
            </a:p>
          </p:txBody>
        </p:sp>
      </p:grpSp>
      <p:grpSp>
        <p:nvGrpSpPr>
          <p:cNvPr id="13323" name="Group 45"/>
          <p:cNvGrpSpPr>
            <a:grpSpLocks/>
          </p:cNvGrpSpPr>
          <p:nvPr/>
        </p:nvGrpSpPr>
        <p:grpSpPr bwMode="auto">
          <a:xfrm>
            <a:off x="5613400" y="1597025"/>
            <a:ext cx="3346450" cy="1450975"/>
            <a:chOff x="4635500" y="1964928"/>
            <a:chExt cx="3346449" cy="1451373"/>
          </a:xfrm>
        </p:grpSpPr>
        <p:sp>
          <p:nvSpPr>
            <p:cNvPr id="38" name="Snip Single Corner Rectangle 37"/>
            <p:cNvSpPr/>
            <p:nvPr/>
          </p:nvSpPr>
          <p:spPr>
            <a:xfrm>
              <a:off x="4635500" y="2009390"/>
              <a:ext cx="3314699" cy="1406911"/>
            </a:xfrm>
            <a:prstGeom prst="snip1Rect">
              <a:avLst>
                <a:gd name="adj" fmla="val 0"/>
              </a:avLst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13415" name="Group 22"/>
            <p:cNvGrpSpPr>
              <a:grpSpLocks/>
            </p:cNvGrpSpPr>
            <p:nvPr/>
          </p:nvGrpSpPr>
          <p:grpSpPr bwMode="auto">
            <a:xfrm>
              <a:off x="7800970" y="1964928"/>
              <a:ext cx="180979" cy="178596"/>
              <a:chOff x="7381870" y="2012157"/>
              <a:chExt cx="180979" cy="178596"/>
            </a:xfrm>
          </p:grpSpPr>
          <p:sp>
            <p:nvSpPr>
              <p:cNvPr id="43" name="Right Triangle 42"/>
              <p:cNvSpPr/>
              <p:nvPr/>
            </p:nvSpPr>
            <p:spPr>
              <a:xfrm flipH="1" flipV="1">
                <a:off x="7381874" y="2012157"/>
                <a:ext cx="180975" cy="177849"/>
              </a:xfrm>
              <a:prstGeom prst="rtTriangl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4" name="Right Triangle 43"/>
              <p:cNvSpPr/>
              <p:nvPr/>
            </p:nvSpPr>
            <p:spPr>
              <a:xfrm>
                <a:off x="7429499" y="2056619"/>
                <a:ext cx="103188" cy="103216"/>
              </a:xfrm>
              <a:prstGeom prst="rtTriangle">
                <a:avLst/>
              </a:prstGeom>
              <a:solidFill>
                <a:srgbClr val="EFEFED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3416" name="TextBox 39"/>
            <p:cNvSpPr txBox="1">
              <a:spLocks noChangeArrowheads="1"/>
            </p:cNvSpPr>
            <p:nvPr/>
          </p:nvSpPr>
          <p:spPr bwMode="auto">
            <a:xfrm>
              <a:off x="4688677" y="1997471"/>
              <a:ext cx="317262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b="1">
                  <a:latin typeface="Calibri" pitchFamily="34" charset="0"/>
                </a:rPr>
                <a:t>VIM</a:t>
              </a:r>
            </a:p>
            <a:p>
              <a:r>
                <a:rPr lang="en-GB" sz="1000" b="1">
                  <a:latin typeface="Calibri" pitchFamily="34" charset="0"/>
                </a:rPr>
                <a:t>quantity</a:t>
              </a:r>
              <a:r>
                <a:rPr lang="en-GB" sz="1000">
                  <a:latin typeface="Calibri" pitchFamily="34" charset="0"/>
                </a:rPr>
                <a:t>: property of a phenomenon, body, or substance, where the property has a magnitude that can be expressed as a number and a reference</a:t>
              </a:r>
            </a:p>
          </p:txBody>
        </p:sp>
        <p:sp>
          <p:nvSpPr>
            <p:cNvPr id="13417" name="TextBox 40"/>
            <p:cNvSpPr txBox="1">
              <a:spLocks noChangeArrowheads="1"/>
            </p:cNvSpPr>
            <p:nvPr/>
          </p:nvSpPr>
          <p:spPr bwMode="auto">
            <a:xfrm>
              <a:off x="4711700" y="2645171"/>
              <a:ext cx="3225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i="1">
                  <a:latin typeface="Calibri" pitchFamily="34" charset="0"/>
                </a:rPr>
                <a:t>meaning a particular “trope” – right hand column of table in note 1</a:t>
              </a:r>
            </a:p>
          </p:txBody>
        </p:sp>
        <p:sp>
          <p:nvSpPr>
            <p:cNvPr id="13418" name="TextBox 41"/>
            <p:cNvSpPr txBox="1">
              <a:spLocks noChangeArrowheads="1"/>
            </p:cNvSpPr>
            <p:nvPr/>
          </p:nvSpPr>
          <p:spPr bwMode="auto">
            <a:xfrm>
              <a:off x="4699000" y="3000771"/>
              <a:ext cx="320039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>
                  <a:latin typeface="Calibri" pitchFamily="34" charset="0"/>
                </a:rPr>
                <a:t>EXAMPLES: radius of circle A, energy of particle i , Rockwell C hardness (150 kg) of steel sample i</a:t>
              </a:r>
            </a:p>
          </p:txBody>
        </p:sp>
      </p:grpSp>
      <p:cxnSp>
        <p:nvCxnSpPr>
          <p:cNvPr id="45" name="Straight Connector 44"/>
          <p:cNvCxnSpPr/>
          <p:nvPr/>
        </p:nvCxnSpPr>
        <p:spPr>
          <a:xfrm flipV="1">
            <a:off x="4640263" y="2333625"/>
            <a:ext cx="973137" cy="3175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3399" idx="0"/>
            <a:endCxn id="4" idx="2"/>
          </p:cNvCxnSpPr>
          <p:nvPr/>
        </p:nvCxnSpPr>
        <p:spPr>
          <a:xfrm rot="5400000" flipH="1" flipV="1">
            <a:off x="3529012" y="1382713"/>
            <a:ext cx="1116013" cy="376238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6" name="TextBox 49"/>
          <p:cNvSpPr txBox="1">
            <a:spLocks noChangeArrowheads="1"/>
          </p:cNvSpPr>
          <p:nvPr/>
        </p:nvSpPr>
        <p:spPr bwMode="auto">
          <a:xfrm>
            <a:off x="4075113" y="1524000"/>
            <a:ext cx="1246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particular quantity has type</a:t>
            </a:r>
          </a:p>
        </p:txBody>
      </p:sp>
      <p:grpSp>
        <p:nvGrpSpPr>
          <p:cNvPr id="13327" name="Group 50"/>
          <p:cNvGrpSpPr>
            <a:grpSpLocks/>
          </p:cNvGrpSpPr>
          <p:nvPr/>
        </p:nvGrpSpPr>
        <p:grpSpPr bwMode="auto">
          <a:xfrm>
            <a:off x="5341938" y="3683000"/>
            <a:ext cx="1787525" cy="682625"/>
            <a:chOff x="2500298" y="1889911"/>
            <a:chExt cx="1785950" cy="681833"/>
          </a:xfrm>
        </p:grpSpPr>
        <p:sp>
          <p:nvSpPr>
            <p:cNvPr id="52" name="Rectangle 51"/>
            <p:cNvSpPr/>
            <p:nvPr/>
          </p:nvSpPr>
          <p:spPr>
            <a:xfrm>
              <a:off x="2500298" y="1889911"/>
              <a:ext cx="1785950" cy="681833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10800000" flipH="1">
              <a:off x="2500298" y="2427450"/>
              <a:ext cx="1785950" cy="1585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 flipH="1">
              <a:off x="2500298" y="2498804"/>
              <a:ext cx="1785950" cy="1586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13" name="TextBox 54"/>
            <p:cNvSpPr txBox="1">
              <a:spLocks noChangeArrowheads="1"/>
            </p:cNvSpPr>
            <p:nvPr/>
          </p:nvSpPr>
          <p:spPr bwMode="auto">
            <a:xfrm>
              <a:off x="2567773" y="1935970"/>
              <a:ext cx="165099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particular phenomenon body or substance</a:t>
              </a:r>
            </a:p>
          </p:txBody>
        </p:sp>
      </p:grpSp>
      <p:sp>
        <p:nvSpPr>
          <p:cNvPr id="57" name="Isosceles Triangle 56"/>
          <p:cNvSpPr/>
          <p:nvPr/>
        </p:nvSpPr>
        <p:spPr>
          <a:xfrm rot="1076843" flipH="1">
            <a:off x="4202113" y="1306513"/>
            <a:ext cx="127000" cy="215900"/>
          </a:xfrm>
          <a:prstGeom prst="triangl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329" name="TextBox 57"/>
          <p:cNvSpPr txBox="1">
            <a:spLocks noChangeArrowheads="1"/>
          </p:cNvSpPr>
          <p:nvPr/>
        </p:nvSpPr>
        <p:spPr bwMode="auto">
          <a:xfrm>
            <a:off x="4060825" y="2911475"/>
            <a:ext cx="990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particular quantity is possessed by</a:t>
            </a:r>
          </a:p>
        </p:txBody>
      </p:sp>
      <p:sp>
        <p:nvSpPr>
          <p:cNvPr id="59" name="Isosceles Triangle 58"/>
          <p:cNvSpPr/>
          <p:nvPr/>
        </p:nvSpPr>
        <p:spPr>
          <a:xfrm rot="18821462" flipV="1">
            <a:off x="4918075" y="3375025"/>
            <a:ext cx="127000" cy="215900"/>
          </a:xfrm>
          <a:prstGeom prst="triangl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331" name="TextBox 61"/>
          <p:cNvSpPr txBox="1">
            <a:spLocks noChangeArrowheads="1"/>
          </p:cNvSpPr>
          <p:nvPr/>
        </p:nvSpPr>
        <p:spPr bwMode="auto">
          <a:xfrm>
            <a:off x="5422900" y="3459163"/>
            <a:ext cx="2730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1</a:t>
            </a:r>
          </a:p>
        </p:txBody>
      </p:sp>
      <p:sp>
        <p:nvSpPr>
          <p:cNvPr id="13332" name="TextBox 62"/>
          <p:cNvSpPr txBox="1">
            <a:spLocks noChangeArrowheads="1"/>
          </p:cNvSpPr>
          <p:nvPr/>
        </p:nvSpPr>
        <p:spPr bwMode="auto">
          <a:xfrm>
            <a:off x="4449763" y="2587625"/>
            <a:ext cx="2730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sp>
        <p:nvSpPr>
          <p:cNvPr id="13333" name="TextBox 63"/>
          <p:cNvSpPr txBox="1">
            <a:spLocks noChangeArrowheads="1"/>
          </p:cNvSpPr>
          <p:nvPr/>
        </p:nvSpPr>
        <p:spPr bwMode="auto">
          <a:xfrm>
            <a:off x="3927475" y="1914525"/>
            <a:ext cx="2301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sp>
        <p:nvSpPr>
          <p:cNvPr id="13334" name="TextBox 64"/>
          <p:cNvSpPr txBox="1">
            <a:spLocks noChangeArrowheads="1"/>
          </p:cNvSpPr>
          <p:nvPr/>
        </p:nvSpPr>
        <p:spPr bwMode="auto">
          <a:xfrm>
            <a:off x="4216400" y="1009650"/>
            <a:ext cx="2730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1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7129463" y="4022725"/>
            <a:ext cx="757237" cy="1588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36" name="Group 85"/>
          <p:cNvGrpSpPr>
            <a:grpSpLocks/>
          </p:cNvGrpSpPr>
          <p:nvPr/>
        </p:nvGrpSpPr>
        <p:grpSpPr bwMode="auto">
          <a:xfrm>
            <a:off x="7442200" y="3540125"/>
            <a:ext cx="1530350" cy="942975"/>
            <a:chOff x="7442200" y="4035028"/>
            <a:chExt cx="1530349" cy="943372"/>
          </a:xfrm>
        </p:grpSpPr>
        <p:sp>
          <p:nvSpPr>
            <p:cNvPr id="67" name="Snip Single Corner Rectangle 66"/>
            <p:cNvSpPr/>
            <p:nvPr/>
          </p:nvSpPr>
          <p:spPr>
            <a:xfrm>
              <a:off x="7442200" y="4079497"/>
              <a:ext cx="1498599" cy="898903"/>
            </a:xfrm>
            <a:prstGeom prst="snip1Rect">
              <a:avLst>
                <a:gd name="adj" fmla="val 0"/>
              </a:avLst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13405" name="Group 22"/>
            <p:cNvGrpSpPr>
              <a:grpSpLocks/>
            </p:cNvGrpSpPr>
            <p:nvPr/>
          </p:nvGrpSpPr>
          <p:grpSpPr bwMode="auto">
            <a:xfrm>
              <a:off x="8791570" y="4035028"/>
              <a:ext cx="180979" cy="178596"/>
              <a:chOff x="7381870" y="2012157"/>
              <a:chExt cx="180979" cy="178596"/>
            </a:xfrm>
          </p:grpSpPr>
          <p:sp>
            <p:nvSpPr>
              <p:cNvPr id="72" name="Right Triangle 71"/>
              <p:cNvSpPr/>
              <p:nvPr/>
            </p:nvSpPr>
            <p:spPr>
              <a:xfrm flipH="1" flipV="1">
                <a:off x="7381874" y="2012157"/>
                <a:ext cx="180975" cy="177875"/>
              </a:xfrm>
              <a:prstGeom prst="rtTriangl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3" name="Right Triangle 72"/>
              <p:cNvSpPr/>
              <p:nvPr/>
            </p:nvSpPr>
            <p:spPr>
              <a:xfrm>
                <a:off x="7429499" y="2056626"/>
                <a:ext cx="103188" cy="103231"/>
              </a:xfrm>
              <a:prstGeom prst="rtTriangle">
                <a:avLst/>
              </a:prstGeom>
              <a:solidFill>
                <a:srgbClr val="EFEFED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3406" name="TextBox 68"/>
            <p:cNvSpPr txBox="1">
              <a:spLocks noChangeArrowheads="1"/>
            </p:cNvSpPr>
            <p:nvPr/>
          </p:nvSpPr>
          <p:spPr bwMode="auto">
            <a:xfrm>
              <a:off x="7457277" y="4131071"/>
              <a:ext cx="143272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>
                  <a:latin typeface="Calibri" pitchFamily="34" charset="0"/>
                </a:rPr>
                <a:t>individual physical object</a:t>
              </a:r>
            </a:p>
          </p:txBody>
        </p:sp>
        <p:sp>
          <p:nvSpPr>
            <p:cNvPr id="13407" name="TextBox 84"/>
            <p:cNvSpPr txBox="1">
              <a:spLocks noChangeArrowheads="1"/>
            </p:cNvSpPr>
            <p:nvPr/>
          </p:nvSpPr>
          <p:spPr bwMode="auto">
            <a:xfrm>
              <a:off x="7442200" y="4537471"/>
              <a:ext cx="14605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>
                  <a:latin typeface="Calibri" pitchFamily="34" charset="0"/>
                </a:rPr>
                <a:t>EXAMPLES: circle A, particle i , steel sample i</a:t>
              </a:r>
            </a:p>
          </p:txBody>
        </p:sp>
      </p:grpSp>
      <p:grpSp>
        <p:nvGrpSpPr>
          <p:cNvPr id="13337" name="Group 86"/>
          <p:cNvGrpSpPr>
            <a:grpSpLocks/>
          </p:cNvGrpSpPr>
          <p:nvPr/>
        </p:nvGrpSpPr>
        <p:grpSpPr bwMode="auto">
          <a:xfrm>
            <a:off x="350838" y="3597275"/>
            <a:ext cx="1787525" cy="501650"/>
            <a:chOff x="2500298" y="2071678"/>
            <a:chExt cx="1785950" cy="500066"/>
          </a:xfrm>
        </p:grpSpPr>
        <p:sp>
          <p:nvSpPr>
            <p:cNvPr id="88" name="Rectangle 87"/>
            <p:cNvSpPr/>
            <p:nvPr/>
          </p:nvSpPr>
          <p:spPr>
            <a:xfrm>
              <a:off x="2500298" y="2071678"/>
              <a:ext cx="1785950" cy="50006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89" name="Straight Connector 88"/>
            <p:cNvCxnSpPr/>
            <p:nvPr/>
          </p:nvCxnSpPr>
          <p:spPr>
            <a:xfrm rot="10800000" flipH="1">
              <a:off x="2500298" y="2427738"/>
              <a:ext cx="1785950" cy="1582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0800000" flipH="1">
              <a:off x="2500298" y="2498950"/>
              <a:ext cx="1785950" cy="158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03" name="TextBox 90"/>
            <p:cNvSpPr txBox="1">
              <a:spLocks noChangeArrowheads="1"/>
            </p:cNvSpPr>
            <p:nvPr/>
          </p:nvSpPr>
          <p:spPr bwMode="auto">
            <a:xfrm>
              <a:off x="2582850" y="2113769"/>
              <a:ext cx="161153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magnitude of quantity</a:t>
              </a:r>
            </a:p>
          </p:txBody>
        </p:sp>
      </p:grpSp>
      <p:cxnSp>
        <p:nvCxnSpPr>
          <p:cNvPr id="100" name="Straight Connector 99"/>
          <p:cNvCxnSpPr/>
          <p:nvPr/>
        </p:nvCxnSpPr>
        <p:spPr>
          <a:xfrm flipV="1">
            <a:off x="2362200" y="5241925"/>
            <a:ext cx="1206500" cy="549275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39" name="Group 31"/>
          <p:cNvGrpSpPr>
            <a:grpSpLocks/>
          </p:cNvGrpSpPr>
          <p:nvPr/>
        </p:nvGrpSpPr>
        <p:grpSpPr bwMode="auto">
          <a:xfrm>
            <a:off x="3136900" y="2085975"/>
            <a:ext cx="1503363" cy="501650"/>
            <a:chOff x="2500298" y="2071678"/>
            <a:chExt cx="1785950" cy="500066"/>
          </a:xfrm>
        </p:grpSpPr>
        <p:sp>
          <p:nvSpPr>
            <p:cNvPr id="33" name="Rectangle 32"/>
            <p:cNvSpPr/>
            <p:nvPr/>
          </p:nvSpPr>
          <p:spPr>
            <a:xfrm>
              <a:off x="2500298" y="2071678"/>
              <a:ext cx="1785950" cy="50006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10800000" flipH="1">
              <a:off x="2500298" y="2427738"/>
              <a:ext cx="1785950" cy="1582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 flipH="1">
              <a:off x="2500298" y="2498950"/>
              <a:ext cx="1785950" cy="158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99" name="TextBox 35"/>
            <p:cNvSpPr txBox="1">
              <a:spLocks noChangeArrowheads="1"/>
            </p:cNvSpPr>
            <p:nvPr/>
          </p:nvSpPr>
          <p:spPr bwMode="auto">
            <a:xfrm>
              <a:off x="2735250" y="2113769"/>
              <a:ext cx="134062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particular quantity</a:t>
              </a:r>
            </a:p>
          </p:txBody>
        </p:sp>
      </p:grpSp>
      <p:sp>
        <p:nvSpPr>
          <p:cNvPr id="13340" name="TextBox 107"/>
          <p:cNvSpPr txBox="1">
            <a:spLocks noChangeArrowheads="1"/>
          </p:cNvSpPr>
          <p:nvPr/>
        </p:nvSpPr>
        <p:spPr bwMode="auto">
          <a:xfrm>
            <a:off x="774700" y="3397250"/>
            <a:ext cx="2730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sp>
        <p:nvSpPr>
          <p:cNvPr id="13341" name="TextBox 108"/>
          <p:cNvSpPr txBox="1">
            <a:spLocks noChangeArrowheads="1"/>
          </p:cNvSpPr>
          <p:nvPr/>
        </p:nvSpPr>
        <p:spPr bwMode="auto">
          <a:xfrm>
            <a:off x="787400" y="2430463"/>
            <a:ext cx="2730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1</a:t>
            </a:r>
          </a:p>
        </p:txBody>
      </p:sp>
      <p:sp>
        <p:nvSpPr>
          <p:cNvPr id="13342" name="TextBox 109"/>
          <p:cNvSpPr txBox="1">
            <a:spLocks noChangeArrowheads="1"/>
          </p:cNvSpPr>
          <p:nvPr/>
        </p:nvSpPr>
        <p:spPr bwMode="auto">
          <a:xfrm>
            <a:off x="774700" y="2971800"/>
            <a:ext cx="800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magnitude is within</a:t>
            </a:r>
          </a:p>
        </p:txBody>
      </p:sp>
      <p:sp>
        <p:nvSpPr>
          <p:cNvPr id="111" name="Isosceles Triangle 110"/>
          <p:cNvSpPr/>
          <p:nvPr/>
        </p:nvSpPr>
        <p:spPr>
          <a:xfrm flipH="1">
            <a:off x="890588" y="2752725"/>
            <a:ext cx="103187" cy="215900"/>
          </a:xfrm>
          <a:prstGeom prst="triangl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344" name="TextBox 116"/>
          <p:cNvSpPr txBox="1">
            <a:spLocks noChangeArrowheads="1"/>
          </p:cNvSpPr>
          <p:nvPr/>
        </p:nvSpPr>
        <p:spPr bwMode="auto">
          <a:xfrm>
            <a:off x="1295400" y="4095750"/>
            <a:ext cx="2730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1</a:t>
            </a:r>
          </a:p>
        </p:txBody>
      </p:sp>
      <p:cxnSp>
        <p:nvCxnSpPr>
          <p:cNvPr id="118" name="Straight Connector 117"/>
          <p:cNvCxnSpPr/>
          <p:nvPr/>
        </p:nvCxnSpPr>
        <p:spPr>
          <a:xfrm rot="16200000" flipV="1">
            <a:off x="771525" y="4572000"/>
            <a:ext cx="1327150" cy="38100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6" name="TextBox 124"/>
          <p:cNvSpPr txBox="1">
            <a:spLocks noChangeArrowheads="1"/>
          </p:cNvSpPr>
          <p:nvPr/>
        </p:nvSpPr>
        <p:spPr bwMode="auto">
          <a:xfrm>
            <a:off x="1600200" y="5232400"/>
            <a:ext cx="241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grpSp>
        <p:nvGrpSpPr>
          <p:cNvPr id="13347" name="Group 111"/>
          <p:cNvGrpSpPr>
            <a:grpSpLocks/>
          </p:cNvGrpSpPr>
          <p:nvPr/>
        </p:nvGrpSpPr>
        <p:grpSpPr bwMode="auto">
          <a:xfrm>
            <a:off x="731838" y="5426075"/>
            <a:ext cx="1787525" cy="695325"/>
            <a:chOff x="2500298" y="2071677"/>
            <a:chExt cx="1785950" cy="694533"/>
          </a:xfrm>
        </p:grpSpPr>
        <p:sp>
          <p:nvSpPr>
            <p:cNvPr id="113" name="Rectangle 112"/>
            <p:cNvSpPr/>
            <p:nvPr/>
          </p:nvSpPr>
          <p:spPr>
            <a:xfrm>
              <a:off x="2500298" y="2071677"/>
              <a:ext cx="1785950" cy="694533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14" name="Straight Connector 113"/>
            <p:cNvCxnSpPr/>
            <p:nvPr/>
          </p:nvCxnSpPr>
          <p:spPr>
            <a:xfrm rot="10800000" flipH="1">
              <a:off x="2500298" y="2426872"/>
              <a:ext cx="1785950" cy="1586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10800000" flipH="1">
              <a:off x="2500298" y="2675826"/>
              <a:ext cx="1785950" cy="1585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95" name="TextBox 115"/>
            <p:cNvSpPr txBox="1">
              <a:spLocks noChangeArrowheads="1"/>
            </p:cNvSpPr>
            <p:nvPr/>
          </p:nvSpPr>
          <p:spPr bwMode="auto">
            <a:xfrm>
              <a:off x="2887650" y="2126469"/>
              <a:ext cx="107228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quantity value</a:t>
              </a:r>
            </a:p>
          </p:txBody>
        </p:sp>
      </p:grpSp>
      <p:sp>
        <p:nvSpPr>
          <p:cNvPr id="13348" name="TextBox 125"/>
          <p:cNvSpPr txBox="1">
            <a:spLocks noChangeArrowheads="1"/>
          </p:cNvSpPr>
          <p:nvPr/>
        </p:nvSpPr>
        <p:spPr bwMode="auto">
          <a:xfrm>
            <a:off x="304800" y="4346575"/>
            <a:ext cx="10636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000">
                <a:latin typeface="Calibri" pitchFamily="34" charset="0"/>
              </a:rPr>
              <a:t>magnitude of quantity is expressed  by</a:t>
            </a:r>
          </a:p>
        </p:txBody>
      </p:sp>
      <p:sp>
        <p:nvSpPr>
          <p:cNvPr id="127" name="Isosceles Triangle 126"/>
          <p:cNvSpPr/>
          <p:nvPr/>
        </p:nvSpPr>
        <p:spPr>
          <a:xfrm rot="20519960" flipV="1">
            <a:off x="1209675" y="4886325"/>
            <a:ext cx="127000" cy="215900"/>
          </a:xfrm>
          <a:prstGeom prst="triangl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350" name="TextBox 129"/>
          <p:cNvSpPr txBox="1">
            <a:spLocks noChangeArrowheads="1"/>
          </p:cNvSpPr>
          <p:nvPr/>
        </p:nvSpPr>
        <p:spPr bwMode="auto">
          <a:xfrm>
            <a:off x="2359025" y="2924175"/>
            <a:ext cx="990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000">
                <a:latin typeface="Calibri" pitchFamily="34" charset="0"/>
              </a:rPr>
              <a:t>particular quantity is of magnitude</a:t>
            </a:r>
          </a:p>
        </p:txBody>
      </p:sp>
      <p:sp>
        <p:nvSpPr>
          <p:cNvPr id="131" name="Isosceles Triangle 130"/>
          <p:cNvSpPr/>
          <p:nvPr/>
        </p:nvSpPr>
        <p:spPr>
          <a:xfrm rot="3308284" flipV="1">
            <a:off x="2408238" y="3300413"/>
            <a:ext cx="127000" cy="215900"/>
          </a:xfrm>
          <a:prstGeom prst="triangl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352" name="TextBox 131"/>
          <p:cNvSpPr txBox="1">
            <a:spLocks noChangeArrowheads="1"/>
          </p:cNvSpPr>
          <p:nvPr/>
        </p:nvSpPr>
        <p:spPr bwMode="auto">
          <a:xfrm>
            <a:off x="2914650" y="2587625"/>
            <a:ext cx="2730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sp>
        <p:nvSpPr>
          <p:cNvPr id="13353" name="TextBox 132"/>
          <p:cNvSpPr txBox="1">
            <a:spLocks noChangeArrowheads="1"/>
          </p:cNvSpPr>
          <p:nvPr/>
        </p:nvSpPr>
        <p:spPr bwMode="auto">
          <a:xfrm>
            <a:off x="1638300" y="3382963"/>
            <a:ext cx="2730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1</a:t>
            </a:r>
          </a:p>
        </p:txBody>
      </p:sp>
      <p:sp>
        <p:nvSpPr>
          <p:cNvPr id="13354" name="TextBox 133"/>
          <p:cNvSpPr txBox="1">
            <a:spLocks noChangeArrowheads="1"/>
          </p:cNvSpPr>
          <p:nvPr/>
        </p:nvSpPr>
        <p:spPr bwMode="auto">
          <a:xfrm>
            <a:off x="1284288" y="5773738"/>
            <a:ext cx="6794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200">
                <a:latin typeface="Calibri" pitchFamily="34" charset="0"/>
              </a:rPr>
              <a:t>number</a:t>
            </a:r>
          </a:p>
        </p:txBody>
      </p:sp>
      <p:grpSp>
        <p:nvGrpSpPr>
          <p:cNvPr id="13355" name="Group 91"/>
          <p:cNvGrpSpPr>
            <a:grpSpLocks/>
          </p:cNvGrpSpPr>
          <p:nvPr/>
        </p:nvGrpSpPr>
        <p:grpSpPr bwMode="auto">
          <a:xfrm>
            <a:off x="3467100" y="4683125"/>
            <a:ext cx="3327400" cy="1057275"/>
            <a:chOff x="4635500" y="1964928"/>
            <a:chExt cx="3327399" cy="1057672"/>
          </a:xfrm>
        </p:grpSpPr>
        <p:sp>
          <p:nvSpPr>
            <p:cNvPr id="93" name="Snip Single Corner Rectangle 92"/>
            <p:cNvSpPr/>
            <p:nvPr/>
          </p:nvSpPr>
          <p:spPr>
            <a:xfrm>
              <a:off x="4635500" y="2009395"/>
              <a:ext cx="2882899" cy="1013205"/>
            </a:xfrm>
            <a:prstGeom prst="snip1Rect">
              <a:avLst>
                <a:gd name="adj" fmla="val 0"/>
              </a:avLst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13387" name="Group 22"/>
            <p:cNvGrpSpPr>
              <a:grpSpLocks/>
            </p:cNvGrpSpPr>
            <p:nvPr/>
          </p:nvGrpSpPr>
          <p:grpSpPr bwMode="auto">
            <a:xfrm>
              <a:off x="7381870" y="1964928"/>
              <a:ext cx="180979" cy="178596"/>
              <a:chOff x="6962770" y="2012157"/>
              <a:chExt cx="180979" cy="178596"/>
            </a:xfrm>
          </p:grpSpPr>
          <p:sp>
            <p:nvSpPr>
              <p:cNvPr id="98" name="Right Triangle 97"/>
              <p:cNvSpPr/>
              <p:nvPr/>
            </p:nvSpPr>
            <p:spPr>
              <a:xfrm flipH="1" flipV="1">
                <a:off x="6962774" y="2012157"/>
                <a:ext cx="180975" cy="177867"/>
              </a:xfrm>
              <a:prstGeom prst="rtTriangl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9" name="Right Triangle 98"/>
              <p:cNvSpPr/>
              <p:nvPr/>
            </p:nvSpPr>
            <p:spPr>
              <a:xfrm>
                <a:off x="6997699" y="2056624"/>
                <a:ext cx="103188" cy="103227"/>
              </a:xfrm>
              <a:prstGeom prst="rtTriangle">
                <a:avLst/>
              </a:prstGeom>
              <a:solidFill>
                <a:srgbClr val="EFEFED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3388" name="TextBox 94"/>
            <p:cNvSpPr txBox="1">
              <a:spLocks noChangeArrowheads="1"/>
            </p:cNvSpPr>
            <p:nvPr/>
          </p:nvSpPr>
          <p:spPr bwMode="auto">
            <a:xfrm>
              <a:off x="4764877" y="2099071"/>
              <a:ext cx="284242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b="1">
                  <a:latin typeface="Calibri" pitchFamily="34" charset="0"/>
                </a:rPr>
                <a:t>VIM</a:t>
              </a:r>
            </a:p>
            <a:p>
              <a:r>
                <a:rPr lang="en-GB" sz="1000" b="1">
                  <a:latin typeface="Calibri" pitchFamily="34" charset="0"/>
                </a:rPr>
                <a:t>quantity value</a:t>
              </a:r>
              <a:r>
                <a:rPr lang="en-GB" sz="1000">
                  <a:latin typeface="Calibri" pitchFamily="34" charset="0"/>
                </a:rPr>
                <a:t>: number and reference together expressing magnitude of a </a:t>
              </a:r>
              <a:r>
                <a:rPr lang="en-GB" sz="1000" b="1">
                  <a:latin typeface="Calibri" pitchFamily="34" charset="0"/>
                </a:rPr>
                <a:t>quantity</a:t>
              </a:r>
              <a:endParaRPr lang="en-GB" sz="1000">
                <a:latin typeface="Calibri" pitchFamily="34" charset="0"/>
              </a:endParaRPr>
            </a:p>
          </p:txBody>
        </p:sp>
        <p:sp>
          <p:nvSpPr>
            <p:cNvPr id="13389" name="TextBox 96"/>
            <p:cNvSpPr txBox="1">
              <a:spLocks noChangeArrowheads="1"/>
            </p:cNvSpPr>
            <p:nvPr/>
          </p:nvSpPr>
          <p:spPr bwMode="auto">
            <a:xfrm>
              <a:off x="4762500" y="2695971"/>
              <a:ext cx="320039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>
                  <a:latin typeface="Calibri" pitchFamily="34" charset="0"/>
                </a:rPr>
                <a:t>EXAMPLES: 5.34 m, 43.5 HRC(150 kg)</a:t>
              </a:r>
            </a:p>
          </p:txBody>
        </p:sp>
      </p:grpSp>
      <p:grpSp>
        <p:nvGrpSpPr>
          <p:cNvPr id="13356" name="Group 135"/>
          <p:cNvGrpSpPr>
            <a:grpSpLocks/>
          </p:cNvGrpSpPr>
          <p:nvPr/>
        </p:nvGrpSpPr>
        <p:grpSpPr bwMode="auto">
          <a:xfrm>
            <a:off x="2860675" y="6188075"/>
            <a:ext cx="1785938" cy="501650"/>
            <a:chOff x="2500298" y="2071678"/>
            <a:chExt cx="1785950" cy="500066"/>
          </a:xfrm>
        </p:grpSpPr>
        <p:sp>
          <p:nvSpPr>
            <p:cNvPr id="137" name="Rectangle 136"/>
            <p:cNvSpPr/>
            <p:nvPr/>
          </p:nvSpPr>
          <p:spPr>
            <a:xfrm>
              <a:off x="2500298" y="2071678"/>
              <a:ext cx="1785950" cy="50006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38" name="Straight Connector 137"/>
            <p:cNvCxnSpPr/>
            <p:nvPr/>
          </p:nvCxnSpPr>
          <p:spPr>
            <a:xfrm rot="10800000" flipH="1">
              <a:off x="2500298" y="2427738"/>
              <a:ext cx="1785950" cy="1582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10800000" flipH="1">
              <a:off x="2500298" y="2498950"/>
              <a:ext cx="1785950" cy="158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85" name="TextBox 139"/>
            <p:cNvSpPr txBox="1">
              <a:spLocks noChangeArrowheads="1"/>
            </p:cNvSpPr>
            <p:nvPr/>
          </p:nvSpPr>
          <p:spPr bwMode="auto">
            <a:xfrm>
              <a:off x="3103550" y="2113769"/>
              <a:ext cx="6078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??????</a:t>
              </a:r>
            </a:p>
          </p:txBody>
        </p:sp>
      </p:grpSp>
      <p:sp>
        <p:nvSpPr>
          <p:cNvPr id="13357" name="TextBox 142"/>
          <p:cNvSpPr txBox="1">
            <a:spLocks noChangeArrowheads="1"/>
          </p:cNvSpPr>
          <p:nvPr/>
        </p:nvSpPr>
        <p:spPr bwMode="auto">
          <a:xfrm>
            <a:off x="1701800" y="6140450"/>
            <a:ext cx="2730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sp>
        <p:nvSpPr>
          <p:cNvPr id="13358" name="TextBox 143"/>
          <p:cNvSpPr txBox="1">
            <a:spLocks noChangeArrowheads="1"/>
          </p:cNvSpPr>
          <p:nvPr/>
        </p:nvSpPr>
        <p:spPr bwMode="auto">
          <a:xfrm>
            <a:off x="2616200" y="6432550"/>
            <a:ext cx="2730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1</a:t>
            </a:r>
          </a:p>
        </p:txBody>
      </p:sp>
      <p:sp>
        <p:nvSpPr>
          <p:cNvPr id="13359" name="TextBox 144"/>
          <p:cNvSpPr txBox="1">
            <a:spLocks noChangeArrowheads="1"/>
          </p:cNvSpPr>
          <p:nvPr/>
        </p:nvSpPr>
        <p:spPr bwMode="auto">
          <a:xfrm>
            <a:off x="1219200" y="6291263"/>
            <a:ext cx="1063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>
                <a:latin typeface="Calibri" pitchFamily="34" charset="0"/>
              </a:rPr>
              <a:t>reference for quantity value</a:t>
            </a:r>
          </a:p>
        </p:txBody>
      </p:sp>
      <p:sp>
        <p:nvSpPr>
          <p:cNvPr id="146" name="Isosceles Triangle 145"/>
          <p:cNvSpPr/>
          <p:nvPr/>
        </p:nvSpPr>
        <p:spPr>
          <a:xfrm rot="17409117" flipV="1">
            <a:off x="2263775" y="6384925"/>
            <a:ext cx="127000" cy="215900"/>
          </a:xfrm>
          <a:prstGeom prst="triangl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361" name="TextBox 148"/>
          <p:cNvSpPr txBox="1">
            <a:spLocks noChangeArrowheads="1"/>
          </p:cNvSpPr>
          <p:nvPr/>
        </p:nvSpPr>
        <p:spPr bwMode="auto">
          <a:xfrm>
            <a:off x="3146425" y="3559175"/>
            <a:ext cx="99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>
                <a:latin typeface="Calibri" pitchFamily="34" charset="0"/>
              </a:rPr>
              <a:t>particular quantity has magnitude value</a:t>
            </a:r>
          </a:p>
        </p:txBody>
      </p:sp>
      <p:sp>
        <p:nvSpPr>
          <p:cNvPr id="150" name="Isosceles Triangle 149"/>
          <p:cNvSpPr/>
          <p:nvPr/>
        </p:nvSpPr>
        <p:spPr>
          <a:xfrm rot="1613343" flipV="1">
            <a:off x="3160713" y="4124325"/>
            <a:ext cx="127000" cy="215900"/>
          </a:xfrm>
          <a:prstGeom prst="triangl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363" name="TextBox 150"/>
          <p:cNvSpPr txBox="1">
            <a:spLocks noChangeArrowheads="1"/>
          </p:cNvSpPr>
          <p:nvPr/>
        </p:nvSpPr>
        <p:spPr bwMode="auto">
          <a:xfrm>
            <a:off x="2438400" y="5232400"/>
            <a:ext cx="241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sp>
        <p:nvSpPr>
          <p:cNvPr id="13364" name="TextBox 151"/>
          <p:cNvSpPr txBox="1">
            <a:spLocks noChangeArrowheads="1"/>
          </p:cNvSpPr>
          <p:nvPr/>
        </p:nvSpPr>
        <p:spPr bwMode="auto">
          <a:xfrm>
            <a:off x="3892550" y="2600325"/>
            <a:ext cx="2730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grpSp>
        <p:nvGrpSpPr>
          <p:cNvPr id="13365" name="Group 152"/>
          <p:cNvGrpSpPr>
            <a:grpSpLocks/>
          </p:cNvGrpSpPr>
          <p:nvPr/>
        </p:nvGrpSpPr>
        <p:grpSpPr bwMode="auto">
          <a:xfrm>
            <a:off x="338138" y="1920875"/>
            <a:ext cx="1787525" cy="501650"/>
            <a:chOff x="2500298" y="2071678"/>
            <a:chExt cx="1785950" cy="500066"/>
          </a:xfrm>
        </p:grpSpPr>
        <p:sp>
          <p:nvSpPr>
            <p:cNvPr id="154" name="Rectangle 153"/>
            <p:cNvSpPr/>
            <p:nvPr/>
          </p:nvSpPr>
          <p:spPr>
            <a:xfrm>
              <a:off x="2500298" y="2071678"/>
              <a:ext cx="1785950" cy="50006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55" name="Straight Connector 154"/>
            <p:cNvCxnSpPr/>
            <p:nvPr/>
          </p:nvCxnSpPr>
          <p:spPr>
            <a:xfrm rot="10800000" flipH="1">
              <a:off x="2500298" y="2427738"/>
              <a:ext cx="1785950" cy="1582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10800000" flipH="1">
              <a:off x="2500298" y="2498950"/>
              <a:ext cx="1785950" cy="158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81" name="TextBox 156"/>
            <p:cNvSpPr txBox="1">
              <a:spLocks noChangeArrowheads="1"/>
            </p:cNvSpPr>
            <p:nvPr/>
          </p:nvSpPr>
          <p:spPr bwMode="auto">
            <a:xfrm>
              <a:off x="2824150" y="2126469"/>
              <a:ext cx="116910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kind of quantity</a:t>
              </a:r>
            </a:p>
          </p:txBody>
        </p:sp>
      </p:grpSp>
      <p:grpSp>
        <p:nvGrpSpPr>
          <p:cNvPr id="13366" name="Group 160"/>
          <p:cNvGrpSpPr>
            <a:grpSpLocks/>
          </p:cNvGrpSpPr>
          <p:nvPr/>
        </p:nvGrpSpPr>
        <p:grpSpPr bwMode="auto">
          <a:xfrm>
            <a:off x="241300" y="0"/>
            <a:ext cx="2647950" cy="1398588"/>
            <a:chOff x="4914900" y="2012157"/>
            <a:chExt cx="2647949" cy="1397853"/>
          </a:xfrm>
        </p:grpSpPr>
        <p:sp>
          <p:nvSpPr>
            <p:cNvPr id="162" name="Snip Single Corner Rectangle 161"/>
            <p:cNvSpPr/>
            <p:nvPr/>
          </p:nvSpPr>
          <p:spPr>
            <a:xfrm>
              <a:off x="4914900" y="2058171"/>
              <a:ext cx="2616199" cy="1350252"/>
            </a:xfrm>
            <a:prstGeom prst="snip1Rect">
              <a:avLst>
                <a:gd name="adj" fmla="val 0"/>
              </a:avLst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13372" name="Group 22"/>
            <p:cNvGrpSpPr>
              <a:grpSpLocks/>
            </p:cNvGrpSpPr>
            <p:nvPr/>
          </p:nvGrpSpPr>
          <p:grpSpPr bwMode="auto">
            <a:xfrm>
              <a:off x="7381870" y="2012157"/>
              <a:ext cx="180979" cy="178596"/>
              <a:chOff x="7381870" y="2012157"/>
              <a:chExt cx="180979" cy="178596"/>
            </a:xfrm>
          </p:grpSpPr>
          <p:sp>
            <p:nvSpPr>
              <p:cNvPr id="167" name="Right Triangle 166"/>
              <p:cNvSpPr/>
              <p:nvPr/>
            </p:nvSpPr>
            <p:spPr>
              <a:xfrm flipH="1" flipV="1">
                <a:off x="7381874" y="2012157"/>
                <a:ext cx="180975" cy="179294"/>
              </a:xfrm>
              <a:prstGeom prst="rtTriangl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8" name="Right Triangle 167"/>
              <p:cNvSpPr/>
              <p:nvPr/>
            </p:nvSpPr>
            <p:spPr>
              <a:xfrm>
                <a:off x="7429499" y="2058171"/>
                <a:ext cx="103188" cy="101547"/>
              </a:xfrm>
              <a:prstGeom prst="rtTriangle">
                <a:avLst/>
              </a:prstGeom>
              <a:solidFill>
                <a:srgbClr val="EFEFED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3373" name="TextBox 163"/>
            <p:cNvSpPr txBox="1">
              <a:spLocks noChangeArrowheads="1"/>
            </p:cNvSpPr>
            <p:nvPr/>
          </p:nvSpPr>
          <p:spPr bwMode="auto">
            <a:xfrm>
              <a:off x="5016500" y="2070100"/>
              <a:ext cx="242570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b="1">
                  <a:latin typeface="Calibri" pitchFamily="34" charset="0"/>
                </a:rPr>
                <a:t>VIM</a:t>
              </a:r>
            </a:p>
            <a:p>
              <a:r>
                <a:rPr lang="en-GB" sz="1000" b="1">
                  <a:latin typeface="Calibri" pitchFamily="34" charset="0"/>
                </a:rPr>
                <a:t>kind of quantity</a:t>
              </a:r>
              <a:r>
                <a:rPr lang="en-GB" sz="1000">
                  <a:latin typeface="Calibri" pitchFamily="34" charset="0"/>
                </a:rPr>
                <a:t>: aspect common to mutually comparable </a:t>
              </a:r>
              <a:r>
                <a:rPr lang="en-GB" sz="1000" b="1">
                  <a:latin typeface="Calibri" pitchFamily="34" charset="0"/>
                </a:rPr>
                <a:t>quantities</a:t>
              </a:r>
              <a:endParaRPr lang="en-GB" sz="1000">
                <a:latin typeface="Calibri" pitchFamily="34" charset="0"/>
              </a:endParaRPr>
            </a:p>
          </p:txBody>
        </p:sp>
        <p:sp>
          <p:nvSpPr>
            <p:cNvPr id="13374" name="TextBox 164"/>
            <p:cNvSpPr txBox="1">
              <a:spLocks noChangeArrowheads="1"/>
            </p:cNvSpPr>
            <p:nvPr/>
          </p:nvSpPr>
          <p:spPr bwMode="auto">
            <a:xfrm>
              <a:off x="5016500" y="2628900"/>
              <a:ext cx="24511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i="1">
                  <a:latin typeface="Calibri" pitchFamily="34" charset="0"/>
                </a:rPr>
                <a:t>also </a:t>
              </a:r>
              <a:r>
                <a:rPr lang="en-GB" sz="1000" b="1">
                  <a:latin typeface="Calibri" pitchFamily="34" charset="0"/>
                </a:rPr>
                <a:t>quantity</a:t>
              </a:r>
              <a:r>
                <a:rPr lang="en-GB" sz="1000" i="1">
                  <a:latin typeface="Calibri" pitchFamily="34" charset="0"/>
                </a:rPr>
                <a:t> with a generic meaning – left column of table in note 1</a:t>
              </a:r>
            </a:p>
          </p:txBody>
        </p:sp>
        <p:sp>
          <p:nvSpPr>
            <p:cNvPr id="13375" name="TextBox 165"/>
            <p:cNvSpPr txBox="1">
              <a:spLocks noChangeArrowheads="1"/>
            </p:cNvSpPr>
            <p:nvPr/>
          </p:nvSpPr>
          <p:spPr bwMode="auto">
            <a:xfrm>
              <a:off x="5029200" y="3009900"/>
              <a:ext cx="243877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>
                  <a:latin typeface="Calibri" pitchFamily="34" charset="0"/>
                </a:rPr>
                <a:t>EXAMPLES: length, energy, Rockwell C hardness (150 kg)</a:t>
              </a:r>
            </a:p>
          </p:txBody>
        </p:sp>
      </p:grpSp>
      <p:sp>
        <p:nvSpPr>
          <p:cNvPr id="13367" name="TextBox 176"/>
          <p:cNvSpPr txBox="1">
            <a:spLocks noChangeArrowheads="1"/>
          </p:cNvSpPr>
          <p:nvPr/>
        </p:nvSpPr>
        <p:spPr bwMode="auto">
          <a:xfrm>
            <a:off x="2146300" y="1947863"/>
            <a:ext cx="2730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1</a:t>
            </a:r>
          </a:p>
        </p:txBody>
      </p:sp>
      <p:sp>
        <p:nvSpPr>
          <p:cNvPr id="13368" name="TextBox 177"/>
          <p:cNvSpPr txBox="1">
            <a:spLocks noChangeArrowheads="1"/>
          </p:cNvSpPr>
          <p:nvPr/>
        </p:nvSpPr>
        <p:spPr bwMode="auto">
          <a:xfrm>
            <a:off x="3606800" y="1022350"/>
            <a:ext cx="2730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sp>
        <p:nvSpPr>
          <p:cNvPr id="13369" name="TextBox 178"/>
          <p:cNvSpPr txBox="1">
            <a:spLocks noChangeArrowheads="1"/>
          </p:cNvSpPr>
          <p:nvPr/>
        </p:nvSpPr>
        <p:spPr bwMode="auto">
          <a:xfrm>
            <a:off x="2844800" y="1362075"/>
            <a:ext cx="736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000">
                <a:latin typeface="Calibri" pitchFamily="34" charset="0"/>
              </a:rPr>
              <a:t>generic quantity has kind</a:t>
            </a:r>
          </a:p>
        </p:txBody>
      </p:sp>
      <p:sp>
        <p:nvSpPr>
          <p:cNvPr id="180" name="Isosceles Triangle 179"/>
          <p:cNvSpPr/>
          <p:nvPr/>
        </p:nvSpPr>
        <p:spPr>
          <a:xfrm rot="3457458" flipV="1">
            <a:off x="2771775" y="1625600"/>
            <a:ext cx="127000" cy="215900"/>
          </a:xfrm>
          <a:prstGeom prst="triangl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1" name="Slide Number Placeholder 1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F92FB-A5B1-4F86-AB55-65EC0BBD35F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Freeform 242"/>
          <p:cNvSpPr/>
          <p:nvPr/>
        </p:nvSpPr>
        <p:spPr>
          <a:xfrm>
            <a:off x="4406900" y="1473200"/>
            <a:ext cx="1778000" cy="1028700"/>
          </a:xfrm>
          <a:custGeom>
            <a:avLst/>
            <a:gdLst>
              <a:gd name="connsiteX0" fmla="*/ 0 w 1778000"/>
              <a:gd name="connsiteY0" fmla="*/ 203200 h 1143000"/>
              <a:gd name="connsiteX1" fmla="*/ 584200 w 1778000"/>
              <a:gd name="connsiteY1" fmla="*/ 127000 h 1143000"/>
              <a:gd name="connsiteX2" fmla="*/ 1282700 w 1778000"/>
              <a:gd name="connsiteY2" fmla="*/ 965200 h 1143000"/>
              <a:gd name="connsiteX3" fmla="*/ 1778000 w 1778000"/>
              <a:gd name="connsiteY3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8000" h="1143000">
                <a:moveTo>
                  <a:pt x="0" y="203200"/>
                </a:moveTo>
                <a:cubicBezTo>
                  <a:pt x="185208" y="101600"/>
                  <a:pt x="370417" y="0"/>
                  <a:pt x="584200" y="127000"/>
                </a:cubicBezTo>
                <a:cubicBezTo>
                  <a:pt x="797983" y="254000"/>
                  <a:pt x="1083733" y="795867"/>
                  <a:pt x="1282700" y="965200"/>
                </a:cubicBezTo>
                <a:cubicBezTo>
                  <a:pt x="1481667" y="1134533"/>
                  <a:pt x="1629833" y="1138766"/>
                  <a:pt x="1778000" y="1143000"/>
                </a:cubicBez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5" name="Freeform 234"/>
          <p:cNvSpPr/>
          <p:nvPr/>
        </p:nvSpPr>
        <p:spPr>
          <a:xfrm>
            <a:off x="2565400" y="995363"/>
            <a:ext cx="3708400" cy="655637"/>
          </a:xfrm>
          <a:custGeom>
            <a:avLst/>
            <a:gdLst>
              <a:gd name="connsiteX0" fmla="*/ 0 w 3568700"/>
              <a:gd name="connsiteY0" fmla="*/ 262467 h 618067"/>
              <a:gd name="connsiteX1" fmla="*/ 1574800 w 3568700"/>
              <a:gd name="connsiteY1" fmla="*/ 59267 h 618067"/>
              <a:gd name="connsiteX2" fmla="*/ 3568700 w 3568700"/>
              <a:gd name="connsiteY2" fmla="*/ 618067 h 61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68700" h="618067">
                <a:moveTo>
                  <a:pt x="0" y="262467"/>
                </a:moveTo>
                <a:cubicBezTo>
                  <a:pt x="490008" y="131233"/>
                  <a:pt x="980017" y="0"/>
                  <a:pt x="1574800" y="59267"/>
                </a:cubicBezTo>
                <a:cubicBezTo>
                  <a:pt x="2169583" y="118534"/>
                  <a:pt x="2869141" y="368300"/>
                  <a:pt x="3568700" y="618067"/>
                </a:cubicBez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215" name="Straight Connector 214"/>
          <p:cNvCxnSpPr/>
          <p:nvPr/>
        </p:nvCxnSpPr>
        <p:spPr>
          <a:xfrm rot="10800000">
            <a:off x="1855788" y="763588"/>
            <a:ext cx="2246312" cy="2017712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Arc 217"/>
          <p:cNvSpPr/>
          <p:nvPr/>
        </p:nvSpPr>
        <p:spPr>
          <a:xfrm>
            <a:off x="-1104900" y="698500"/>
            <a:ext cx="5880100" cy="4432300"/>
          </a:xfrm>
          <a:prstGeom prst="arc">
            <a:avLst>
              <a:gd name="adj1" fmla="val 16210035"/>
              <a:gd name="adj2" fmla="val 0"/>
            </a:avLst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21" name="Straight Connector 120"/>
          <p:cNvCxnSpPr/>
          <p:nvPr/>
        </p:nvCxnSpPr>
        <p:spPr>
          <a:xfrm>
            <a:off x="1651000" y="558800"/>
            <a:ext cx="4648200" cy="1588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rot="5400000">
            <a:off x="565150" y="5810250"/>
            <a:ext cx="15113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rot="5400000" flipH="1" flipV="1">
            <a:off x="1314450" y="3689350"/>
            <a:ext cx="3378200" cy="189230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rot="5400000">
            <a:off x="-970756" y="2761456"/>
            <a:ext cx="4584700" cy="1588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1955800" y="5092700"/>
            <a:ext cx="4203700" cy="1588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 flipH="1" flipV="1">
            <a:off x="1898650" y="3028950"/>
            <a:ext cx="1943100" cy="182880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314950" y="3821113"/>
            <a:ext cx="1890713" cy="1587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48" name="Group 31"/>
          <p:cNvGrpSpPr>
            <a:grpSpLocks/>
          </p:cNvGrpSpPr>
          <p:nvPr/>
        </p:nvGrpSpPr>
        <p:grpSpPr bwMode="auto">
          <a:xfrm>
            <a:off x="3632200" y="2530475"/>
            <a:ext cx="1503363" cy="501650"/>
            <a:chOff x="2500298" y="2071678"/>
            <a:chExt cx="1785950" cy="500066"/>
          </a:xfrm>
        </p:grpSpPr>
        <p:sp>
          <p:nvSpPr>
            <p:cNvPr id="33" name="Rectangle 32"/>
            <p:cNvSpPr/>
            <p:nvPr/>
          </p:nvSpPr>
          <p:spPr>
            <a:xfrm>
              <a:off x="2500298" y="2071678"/>
              <a:ext cx="1785950" cy="50006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10800000" flipH="1">
              <a:off x="2500298" y="2427738"/>
              <a:ext cx="1785950" cy="1582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 flipH="1">
              <a:off x="2500298" y="2498950"/>
              <a:ext cx="1785950" cy="158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32" name="TextBox 35"/>
            <p:cNvSpPr txBox="1">
              <a:spLocks noChangeArrowheads="1"/>
            </p:cNvSpPr>
            <p:nvPr/>
          </p:nvSpPr>
          <p:spPr bwMode="auto">
            <a:xfrm>
              <a:off x="2682400" y="2113769"/>
              <a:ext cx="138958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kind of quantity</a:t>
              </a:r>
            </a:p>
          </p:txBody>
        </p:sp>
      </p:grpSp>
      <p:sp>
        <p:nvSpPr>
          <p:cNvPr id="14349" name="TextBox 124"/>
          <p:cNvSpPr txBox="1">
            <a:spLocks noChangeArrowheads="1"/>
          </p:cNvSpPr>
          <p:nvPr/>
        </p:nvSpPr>
        <p:spPr bwMode="auto">
          <a:xfrm>
            <a:off x="3875088" y="3009900"/>
            <a:ext cx="241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1</a:t>
            </a:r>
          </a:p>
        </p:txBody>
      </p:sp>
      <p:grpSp>
        <p:nvGrpSpPr>
          <p:cNvPr id="14350" name="Group 111"/>
          <p:cNvGrpSpPr>
            <a:grpSpLocks/>
          </p:cNvGrpSpPr>
          <p:nvPr/>
        </p:nvGrpSpPr>
        <p:grpSpPr bwMode="auto">
          <a:xfrm>
            <a:off x="446088" y="6099175"/>
            <a:ext cx="1797050" cy="695325"/>
            <a:chOff x="2493950" y="2071677"/>
            <a:chExt cx="1796197" cy="694533"/>
          </a:xfrm>
        </p:grpSpPr>
        <p:sp>
          <p:nvSpPr>
            <p:cNvPr id="113" name="Rectangle 112"/>
            <p:cNvSpPr/>
            <p:nvPr/>
          </p:nvSpPr>
          <p:spPr>
            <a:xfrm>
              <a:off x="2500297" y="2071677"/>
              <a:ext cx="1786677" cy="694533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14" name="Straight Connector 113"/>
            <p:cNvCxnSpPr/>
            <p:nvPr/>
          </p:nvCxnSpPr>
          <p:spPr>
            <a:xfrm rot="10800000" flipH="1">
              <a:off x="2500297" y="2426872"/>
              <a:ext cx="1786677" cy="1586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10800000" flipH="1">
              <a:off x="2500297" y="2675826"/>
              <a:ext cx="1786677" cy="1585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28" name="TextBox 115"/>
            <p:cNvSpPr txBox="1">
              <a:spLocks noChangeArrowheads="1"/>
            </p:cNvSpPr>
            <p:nvPr/>
          </p:nvSpPr>
          <p:spPr bwMode="auto">
            <a:xfrm>
              <a:off x="2493950" y="2126469"/>
              <a:ext cx="179619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quantity dimension factor</a:t>
              </a:r>
            </a:p>
          </p:txBody>
        </p:sp>
      </p:grpSp>
      <p:sp>
        <p:nvSpPr>
          <p:cNvPr id="14351" name="TextBox 125"/>
          <p:cNvSpPr txBox="1">
            <a:spLocks noChangeArrowheads="1"/>
          </p:cNvSpPr>
          <p:nvPr/>
        </p:nvSpPr>
        <p:spPr bwMode="auto">
          <a:xfrm>
            <a:off x="1930400" y="3648075"/>
            <a:ext cx="10636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000">
                <a:latin typeface="Calibri" pitchFamily="34" charset="0"/>
              </a:rPr>
              <a:t>has dimension</a:t>
            </a:r>
          </a:p>
        </p:txBody>
      </p:sp>
      <p:sp>
        <p:nvSpPr>
          <p:cNvPr id="127" name="Isosceles Triangle 126"/>
          <p:cNvSpPr/>
          <p:nvPr/>
        </p:nvSpPr>
        <p:spPr>
          <a:xfrm rot="1768506" flipV="1">
            <a:off x="2505075" y="3895725"/>
            <a:ext cx="127000" cy="215900"/>
          </a:xfrm>
          <a:prstGeom prst="triangl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353" name="TextBox 133"/>
          <p:cNvSpPr txBox="1">
            <a:spLocks noChangeArrowheads="1"/>
          </p:cNvSpPr>
          <p:nvPr/>
        </p:nvSpPr>
        <p:spPr bwMode="auto">
          <a:xfrm>
            <a:off x="788988" y="6446838"/>
            <a:ext cx="11572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200">
                <a:latin typeface="Calibri" pitchFamily="34" charset="0"/>
              </a:rPr>
              <a:t>power: number</a:t>
            </a:r>
          </a:p>
        </p:txBody>
      </p:sp>
      <p:grpSp>
        <p:nvGrpSpPr>
          <p:cNvPr id="14354" name="Group 91"/>
          <p:cNvGrpSpPr>
            <a:grpSpLocks/>
          </p:cNvGrpSpPr>
          <p:nvPr/>
        </p:nvGrpSpPr>
        <p:grpSpPr bwMode="auto">
          <a:xfrm>
            <a:off x="5994400" y="4594225"/>
            <a:ext cx="3052763" cy="1489075"/>
            <a:chOff x="4510086" y="1964928"/>
            <a:chExt cx="3052763" cy="1489472"/>
          </a:xfrm>
        </p:grpSpPr>
        <p:sp>
          <p:nvSpPr>
            <p:cNvPr id="93" name="Snip Single Corner Rectangle 92"/>
            <p:cNvSpPr/>
            <p:nvPr/>
          </p:nvSpPr>
          <p:spPr>
            <a:xfrm>
              <a:off x="4510086" y="2009390"/>
              <a:ext cx="3022600" cy="1445010"/>
            </a:xfrm>
            <a:prstGeom prst="snip1Rect">
              <a:avLst>
                <a:gd name="adj" fmla="val 0"/>
              </a:avLst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14420" name="Group 22"/>
            <p:cNvGrpSpPr>
              <a:grpSpLocks/>
            </p:cNvGrpSpPr>
            <p:nvPr/>
          </p:nvGrpSpPr>
          <p:grpSpPr bwMode="auto">
            <a:xfrm>
              <a:off x="7381870" y="1964928"/>
              <a:ext cx="180979" cy="178596"/>
              <a:chOff x="6962770" y="2012157"/>
              <a:chExt cx="180979" cy="178596"/>
            </a:xfrm>
          </p:grpSpPr>
          <p:sp>
            <p:nvSpPr>
              <p:cNvPr id="98" name="Right Triangle 97"/>
              <p:cNvSpPr/>
              <p:nvPr/>
            </p:nvSpPr>
            <p:spPr>
              <a:xfrm flipH="1" flipV="1">
                <a:off x="6962774" y="2012157"/>
                <a:ext cx="180975" cy="177848"/>
              </a:xfrm>
              <a:prstGeom prst="rtTriangl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9" name="Right Triangle 98"/>
              <p:cNvSpPr/>
              <p:nvPr/>
            </p:nvSpPr>
            <p:spPr>
              <a:xfrm>
                <a:off x="6997699" y="2056619"/>
                <a:ext cx="103187" cy="103216"/>
              </a:xfrm>
              <a:prstGeom prst="rtTriangle">
                <a:avLst/>
              </a:prstGeom>
              <a:solidFill>
                <a:srgbClr val="EFEFED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4421" name="TextBox 94"/>
            <p:cNvSpPr txBox="1">
              <a:spLocks noChangeArrowheads="1"/>
            </p:cNvSpPr>
            <p:nvPr/>
          </p:nvSpPr>
          <p:spPr bwMode="auto">
            <a:xfrm>
              <a:off x="4548977" y="2035571"/>
              <a:ext cx="2907509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b="1">
                  <a:latin typeface="Calibri" pitchFamily="34" charset="0"/>
                </a:rPr>
                <a:t>VIM</a:t>
              </a:r>
            </a:p>
            <a:p>
              <a:r>
                <a:rPr lang="en-GB" sz="1000" b="1">
                  <a:latin typeface="Calibri" pitchFamily="34" charset="0"/>
                </a:rPr>
                <a:t>quantity dimension</a:t>
              </a:r>
              <a:r>
                <a:rPr lang="en-GB" sz="1000">
                  <a:latin typeface="Calibri" pitchFamily="34" charset="0"/>
                </a:rPr>
                <a:t>: expression of the dependence of a </a:t>
              </a:r>
              <a:r>
                <a:rPr lang="en-GB" sz="1000" b="1">
                  <a:latin typeface="Calibri" pitchFamily="34" charset="0"/>
                </a:rPr>
                <a:t>quantity</a:t>
              </a:r>
              <a:r>
                <a:rPr lang="en-GB" sz="1000">
                  <a:latin typeface="Calibri" pitchFamily="34" charset="0"/>
                </a:rPr>
                <a:t> on the </a:t>
              </a:r>
              <a:r>
                <a:rPr lang="en-GB" sz="1000" b="1">
                  <a:latin typeface="Calibri" pitchFamily="34" charset="0"/>
                </a:rPr>
                <a:t>base quantities</a:t>
              </a:r>
              <a:r>
                <a:rPr lang="en-GB" sz="1000">
                  <a:latin typeface="Calibri" pitchFamily="34" charset="0"/>
                </a:rPr>
                <a:t> of a </a:t>
              </a:r>
              <a:r>
                <a:rPr lang="en-GB" sz="1000" b="1">
                  <a:latin typeface="Calibri" pitchFamily="34" charset="0"/>
                </a:rPr>
                <a:t>system of quantities</a:t>
              </a:r>
              <a:r>
                <a:rPr lang="en-GB" sz="1000">
                  <a:latin typeface="Calibri" pitchFamily="34" charset="0"/>
                </a:rPr>
                <a:t> as a product of powers of factors corresponding to the </a:t>
              </a:r>
              <a:r>
                <a:rPr lang="en-GB" sz="1000" b="1">
                  <a:latin typeface="Calibri" pitchFamily="34" charset="0"/>
                </a:rPr>
                <a:t>base quantities</a:t>
              </a:r>
              <a:r>
                <a:rPr lang="en-GB" sz="1000">
                  <a:latin typeface="Calibri" pitchFamily="34" charset="0"/>
                </a:rPr>
                <a:t>, omitting any numerical factor</a:t>
              </a:r>
            </a:p>
          </p:txBody>
        </p:sp>
        <p:sp>
          <p:nvSpPr>
            <p:cNvPr id="14422" name="TextBox 96"/>
            <p:cNvSpPr txBox="1">
              <a:spLocks noChangeArrowheads="1"/>
            </p:cNvSpPr>
            <p:nvPr/>
          </p:nvSpPr>
          <p:spPr bwMode="auto">
            <a:xfrm>
              <a:off x="4546600" y="3013471"/>
              <a:ext cx="294798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>
                  <a:latin typeface="Calibri" pitchFamily="34" charset="0"/>
                </a:rPr>
                <a:t>EXAMPLE: In the </a:t>
              </a:r>
              <a:r>
                <a:rPr lang="en-GB" sz="1000" b="1">
                  <a:latin typeface="Calibri" pitchFamily="34" charset="0"/>
                </a:rPr>
                <a:t>ISQ</a:t>
              </a:r>
              <a:r>
                <a:rPr lang="en-GB" sz="1000">
                  <a:latin typeface="Calibri" pitchFamily="34" charset="0"/>
                </a:rPr>
                <a:t>, the quantity dimension of force</a:t>
              </a:r>
            </a:p>
            <a:p>
              <a:r>
                <a:rPr lang="en-GB" sz="1000">
                  <a:latin typeface="Calibri" pitchFamily="34" charset="0"/>
                </a:rPr>
                <a:t>is denoted by dim </a:t>
              </a:r>
              <a:r>
                <a:rPr lang="en-GB" sz="1000" i="1">
                  <a:latin typeface="Calibri" pitchFamily="34" charset="0"/>
                </a:rPr>
                <a:t>F </a:t>
              </a:r>
              <a:r>
                <a:rPr lang="en-GB" sz="1000">
                  <a:latin typeface="Calibri" pitchFamily="34" charset="0"/>
                </a:rPr>
                <a:t>= LMT</a:t>
              </a:r>
              <a:r>
                <a:rPr lang="en-GB" sz="1000" baseline="30000">
                  <a:latin typeface="Calibri" pitchFamily="34" charset="0"/>
                </a:rPr>
                <a:t>–2</a:t>
              </a:r>
              <a:r>
                <a:rPr lang="en-GB" sz="1000">
                  <a:latin typeface="Calibri" pitchFamily="34" charset="0"/>
                </a:rPr>
                <a:t>.</a:t>
              </a:r>
            </a:p>
          </p:txBody>
        </p:sp>
      </p:grpSp>
      <p:sp>
        <p:nvSpPr>
          <p:cNvPr id="14355" name="TextBox 150"/>
          <p:cNvSpPr txBox="1">
            <a:spLocks noChangeArrowheads="1"/>
          </p:cNvSpPr>
          <p:nvPr/>
        </p:nvSpPr>
        <p:spPr bwMode="auto">
          <a:xfrm>
            <a:off x="1790700" y="4660900"/>
            <a:ext cx="241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grpSp>
        <p:nvGrpSpPr>
          <p:cNvPr id="14356" name="Group 152"/>
          <p:cNvGrpSpPr>
            <a:grpSpLocks/>
          </p:cNvGrpSpPr>
          <p:nvPr/>
        </p:nvGrpSpPr>
        <p:grpSpPr bwMode="auto">
          <a:xfrm>
            <a:off x="401638" y="320675"/>
            <a:ext cx="1787525" cy="501650"/>
            <a:chOff x="2500298" y="2071678"/>
            <a:chExt cx="1785950" cy="500066"/>
          </a:xfrm>
        </p:grpSpPr>
        <p:sp>
          <p:nvSpPr>
            <p:cNvPr id="154" name="Rectangle 153"/>
            <p:cNvSpPr/>
            <p:nvPr/>
          </p:nvSpPr>
          <p:spPr>
            <a:xfrm>
              <a:off x="2500298" y="2071678"/>
              <a:ext cx="1785950" cy="50006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55" name="Straight Connector 154"/>
            <p:cNvCxnSpPr/>
            <p:nvPr/>
          </p:nvCxnSpPr>
          <p:spPr>
            <a:xfrm rot="10800000" flipH="1">
              <a:off x="2500298" y="2427738"/>
              <a:ext cx="1785950" cy="1582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10800000" flipH="1">
              <a:off x="2500298" y="2498950"/>
              <a:ext cx="1785950" cy="158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18" name="TextBox 156"/>
            <p:cNvSpPr txBox="1">
              <a:spLocks noChangeArrowheads="1"/>
            </p:cNvSpPr>
            <p:nvPr/>
          </p:nvSpPr>
          <p:spPr bwMode="auto">
            <a:xfrm>
              <a:off x="2671750" y="2126469"/>
              <a:ext cx="144206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system of quantities</a:t>
              </a:r>
            </a:p>
          </p:txBody>
        </p:sp>
      </p:grpSp>
      <p:grpSp>
        <p:nvGrpSpPr>
          <p:cNvPr id="14357" name="Group 160"/>
          <p:cNvGrpSpPr>
            <a:grpSpLocks/>
          </p:cNvGrpSpPr>
          <p:nvPr/>
        </p:nvGrpSpPr>
        <p:grpSpPr bwMode="auto">
          <a:xfrm>
            <a:off x="6005513" y="0"/>
            <a:ext cx="3087687" cy="1041400"/>
            <a:chOff x="4519613" y="2012157"/>
            <a:chExt cx="3088061" cy="1041400"/>
          </a:xfrm>
        </p:grpSpPr>
        <p:sp>
          <p:nvSpPr>
            <p:cNvPr id="162" name="Snip Single Corner Rectangle 161"/>
            <p:cNvSpPr/>
            <p:nvPr/>
          </p:nvSpPr>
          <p:spPr>
            <a:xfrm>
              <a:off x="4519613" y="2056607"/>
              <a:ext cx="3011852" cy="996950"/>
            </a:xfrm>
            <a:prstGeom prst="snip1Rect">
              <a:avLst>
                <a:gd name="adj" fmla="val 0"/>
              </a:avLst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14410" name="Group 22"/>
            <p:cNvGrpSpPr>
              <a:grpSpLocks/>
            </p:cNvGrpSpPr>
            <p:nvPr/>
          </p:nvGrpSpPr>
          <p:grpSpPr bwMode="auto">
            <a:xfrm>
              <a:off x="7381870" y="2012157"/>
              <a:ext cx="180979" cy="178596"/>
              <a:chOff x="7381870" y="2012157"/>
              <a:chExt cx="180979" cy="178596"/>
            </a:xfrm>
          </p:grpSpPr>
          <p:sp>
            <p:nvSpPr>
              <p:cNvPr id="167" name="Right Triangle 166"/>
              <p:cNvSpPr/>
              <p:nvPr/>
            </p:nvSpPr>
            <p:spPr>
              <a:xfrm flipH="1" flipV="1">
                <a:off x="7382222" y="2012157"/>
                <a:ext cx="180997" cy="179388"/>
              </a:xfrm>
              <a:prstGeom prst="rtTriangl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8" name="Right Triangle 167"/>
              <p:cNvSpPr/>
              <p:nvPr/>
            </p:nvSpPr>
            <p:spPr>
              <a:xfrm>
                <a:off x="7429853" y="2058195"/>
                <a:ext cx="103201" cy="101600"/>
              </a:xfrm>
              <a:prstGeom prst="rtTriangle">
                <a:avLst/>
              </a:prstGeom>
              <a:solidFill>
                <a:srgbClr val="EFEFED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4411" name="TextBox 163"/>
            <p:cNvSpPr txBox="1">
              <a:spLocks noChangeArrowheads="1"/>
            </p:cNvSpPr>
            <p:nvPr/>
          </p:nvSpPr>
          <p:spPr bwMode="auto">
            <a:xfrm>
              <a:off x="4584701" y="2070100"/>
              <a:ext cx="28575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b="1">
                  <a:latin typeface="Calibri" pitchFamily="34" charset="0"/>
                </a:rPr>
                <a:t>VIM</a:t>
              </a:r>
            </a:p>
            <a:p>
              <a:r>
                <a:rPr lang="en-GB" sz="1000" b="1">
                  <a:latin typeface="Calibri" pitchFamily="34" charset="0"/>
                </a:rPr>
                <a:t>system of quantities</a:t>
              </a:r>
              <a:r>
                <a:rPr lang="en-GB" sz="1000">
                  <a:latin typeface="Calibri" pitchFamily="34" charset="0"/>
                </a:rPr>
                <a:t>: set of </a:t>
              </a:r>
              <a:r>
                <a:rPr lang="en-GB" sz="1000" b="1">
                  <a:latin typeface="Calibri" pitchFamily="34" charset="0"/>
                </a:rPr>
                <a:t>quantities </a:t>
              </a:r>
              <a:r>
                <a:rPr lang="en-GB" sz="1000">
                  <a:latin typeface="Calibri" pitchFamily="34" charset="0"/>
                </a:rPr>
                <a:t>together with a set of non-contradictory equations relating those quantities</a:t>
              </a:r>
            </a:p>
          </p:txBody>
        </p:sp>
        <p:sp>
          <p:nvSpPr>
            <p:cNvPr id="14412" name="TextBox 165"/>
            <p:cNvSpPr txBox="1">
              <a:spLocks noChangeArrowheads="1"/>
            </p:cNvSpPr>
            <p:nvPr/>
          </p:nvSpPr>
          <p:spPr bwMode="auto">
            <a:xfrm>
              <a:off x="4572000" y="2755900"/>
              <a:ext cx="3035674" cy="246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>
                  <a:latin typeface="Calibri" pitchFamily="34" charset="0"/>
                </a:rPr>
                <a:t>EXAMPLE: International System of Quantities (ISQ)</a:t>
              </a:r>
            </a:p>
          </p:txBody>
        </p:sp>
      </p:grpSp>
      <p:cxnSp>
        <p:nvCxnSpPr>
          <p:cNvPr id="158" name="Straight Arrow Connector 157"/>
          <p:cNvCxnSpPr/>
          <p:nvPr/>
        </p:nvCxnSpPr>
        <p:spPr>
          <a:xfrm rot="5400000" flipH="1" flipV="1">
            <a:off x="4347369" y="3423444"/>
            <a:ext cx="596900" cy="1588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Isosceles Triangle 158"/>
          <p:cNvSpPr/>
          <p:nvPr/>
        </p:nvSpPr>
        <p:spPr>
          <a:xfrm>
            <a:off x="4557713" y="3048000"/>
            <a:ext cx="166687" cy="152400"/>
          </a:xfrm>
          <a:prstGeom prst="triangle">
            <a:avLst/>
          </a:prstGeom>
          <a:solidFill>
            <a:schemeClr val="bg1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14360" name="Group 50"/>
          <p:cNvGrpSpPr>
            <a:grpSpLocks/>
          </p:cNvGrpSpPr>
          <p:nvPr/>
        </p:nvGrpSpPr>
        <p:grpSpPr bwMode="auto">
          <a:xfrm>
            <a:off x="3898900" y="3479800"/>
            <a:ext cx="1495425" cy="682625"/>
            <a:chOff x="2500298" y="1889911"/>
            <a:chExt cx="1785950" cy="681833"/>
          </a:xfrm>
        </p:grpSpPr>
        <p:sp>
          <p:nvSpPr>
            <p:cNvPr id="52" name="Rectangle 51"/>
            <p:cNvSpPr/>
            <p:nvPr/>
          </p:nvSpPr>
          <p:spPr>
            <a:xfrm>
              <a:off x="2500298" y="1889911"/>
              <a:ext cx="1785950" cy="681833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10800000" flipH="1">
              <a:off x="2500298" y="2427450"/>
              <a:ext cx="1785950" cy="1585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 flipH="1">
              <a:off x="2500298" y="2498804"/>
              <a:ext cx="1785950" cy="1586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08" name="TextBox 54"/>
            <p:cNvSpPr txBox="1">
              <a:spLocks noChangeArrowheads="1"/>
            </p:cNvSpPr>
            <p:nvPr/>
          </p:nvSpPr>
          <p:spPr bwMode="auto">
            <a:xfrm>
              <a:off x="2567773" y="1935970"/>
              <a:ext cx="165099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quantity of dimension one</a:t>
              </a:r>
            </a:p>
          </p:txBody>
        </p:sp>
      </p:grpSp>
      <p:grpSp>
        <p:nvGrpSpPr>
          <p:cNvPr id="14361" name="Group 45"/>
          <p:cNvGrpSpPr>
            <a:grpSpLocks/>
          </p:cNvGrpSpPr>
          <p:nvPr/>
        </p:nvGrpSpPr>
        <p:grpSpPr bwMode="auto">
          <a:xfrm>
            <a:off x="5994400" y="3184525"/>
            <a:ext cx="3238500" cy="1298575"/>
            <a:chOff x="4927600" y="1964928"/>
            <a:chExt cx="3238500" cy="1298972"/>
          </a:xfrm>
        </p:grpSpPr>
        <p:sp>
          <p:nvSpPr>
            <p:cNvPr id="38" name="Snip Single Corner Rectangle 37"/>
            <p:cNvSpPr/>
            <p:nvPr/>
          </p:nvSpPr>
          <p:spPr>
            <a:xfrm>
              <a:off x="4927600" y="2009392"/>
              <a:ext cx="3022600" cy="1254508"/>
            </a:xfrm>
            <a:prstGeom prst="snip1Rect">
              <a:avLst>
                <a:gd name="adj" fmla="val 0"/>
              </a:avLst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14400" name="Group 22"/>
            <p:cNvGrpSpPr>
              <a:grpSpLocks/>
            </p:cNvGrpSpPr>
            <p:nvPr/>
          </p:nvGrpSpPr>
          <p:grpSpPr bwMode="auto">
            <a:xfrm>
              <a:off x="7800970" y="1964928"/>
              <a:ext cx="180979" cy="178596"/>
              <a:chOff x="7381870" y="2012157"/>
              <a:chExt cx="180979" cy="178596"/>
            </a:xfrm>
          </p:grpSpPr>
          <p:sp>
            <p:nvSpPr>
              <p:cNvPr id="43" name="Right Triangle 42"/>
              <p:cNvSpPr/>
              <p:nvPr/>
            </p:nvSpPr>
            <p:spPr>
              <a:xfrm flipH="1" flipV="1">
                <a:off x="7381875" y="2012157"/>
                <a:ext cx="180975" cy="177855"/>
              </a:xfrm>
              <a:prstGeom prst="rtTriangl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4" name="Right Triangle 43"/>
              <p:cNvSpPr/>
              <p:nvPr/>
            </p:nvSpPr>
            <p:spPr>
              <a:xfrm>
                <a:off x="7429500" y="2056621"/>
                <a:ext cx="103188" cy="103220"/>
              </a:xfrm>
              <a:prstGeom prst="rtTriangle">
                <a:avLst/>
              </a:prstGeom>
              <a:solidFill>
                <a:srgbClr val="EFEFED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4401" name="TextBox 39"/>
            <p:cNvSpPr txBox="1">
              <a:spLocks noChangeArrowheads="1"/>
            </p:cNvSpPr>
            <p:nvPr/>
          </p:nvSpPr>
          <p:spPr bwMode="auto">
            <a:xfrm>
              <a:off x="4993477" y="1997471"/>
              <a:ext cx="3172623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b="1">
                  <a:latin typeface="Calibri" pitchFamily="34" charset="0"/>
                </a:rPr>
                <a:t>VIM</a:t>
              </a:r>
            </a:p>
            <a:p>
              <a:r>
                <a:rPr lang="en-GB" sz="1000" b="1">
                  <a:latin typeface="Calibri" pitchFamily="34" charset="0"/>
                </a:rPr>
                <a:t>quantity of dimension one</a:t>
              </a:r>
              <a:r>
                <a:rPr lang="en-GB" sz="1000">
                  <a:latin typeface="Calibri" pitchFamily="34" charset="0"/>
                </a:rPr>
                <a:t>: dimensionless quantity</a:t>
              </a:r>
            </a:p>
            <a:p>
              <a:r>
                <a:rPr lang="en-GB" sz="1000">
                  <a:latin typeface="Calibri" pitchFamily="34" charset="0"/>
                </a:rPr>
                <a:t>quantity for which all the exponents of the factors</a:t>
              </a:r>
            </a:p>
            <a:p>
              <a:r>
                <a:rPr lang="en-GB" sz="1000">
                  <a:latin typeface="Calibri" pitchFamily="34" charset="0"/>
                </a:rPr>
                <a:t>corresponding to the </a:t>
              </a:r>
              <a:r>
                <a:rPr lang="en-GB" sz="1000" b="1">
                  <a:latin typeface="Calibri" pitchFamily="34" charset="0"/>
                </a:rPr>
                <a:t>base quantities </a:t>
              </a:r>
              <a:r>
                <a:rPr lang="en-GB" sz="1000">
                  <a:latin typeface="Calibri" pitchFamily="34" charset="0"/>
                </a:rPr>
                <a:t>in its </a:t>
              </a:r>
              <a:r>
                <a:rPr lang="en-GB" sz="1000" b="1">
                  <a:latin typeface="Calibri" pitchFamily="34" charset="0"/>
                </a:rPr>
                <a:t>quantity</a:t>
              </a:r>
            </a:p>
            <a:p>
              <a:r>
                <a:rPr lang="en-GB" sz="1000" b="1">
                  <a:latin typeface="Calibri" pitchFamily="34" charset="0"/>
                </a:rPr>
                <a:t>dimensio</a:t>
              </a:r>
              <a:r>
                <a:rPr lang="en-GB" sz="1000">
                  <a:latin typeface="Calibri" pitchFamily="34" charset="0"/>
                </a:rPr>
                <a:t>n are zero</a:t>
              </a:r>
            </a:p>
          </p:txBody>
        </p:sp>
        <p:sp>
          <p:nvSpPr>
            <p:cNvPr id="14402" name="TextBox 41"/>
            <p:cNvSpPr txBox="1">
              <a:spLocks noChangeArrowheads="1"/>
            </p:cNvSpPr>
            <p:nvPr/>
          </p:nvSpPr>
          <p:spPr bwMode="auto">
            <a:xfrm>
              <a:off x="4991101" y="2797571"/>
              <a:ext cx="2743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>
                  <a:latin typeface="Calibri" pitchFamily="34" charset="0"/>
                </a:rPr>
                <a:t>EXAMPLES: plane angle, solid angle, refractive index, mass permeability</a:t>
              </a:r>
            </a:p>
          </p:txBody>
        </p:sp>
      </p:grpSp>
      <p:grpSp>
        <p:nvGrpSpPr>
          <p:cNvPr id="14362" name="Group 152"/>
          <p:cNvGrpSpPr>
            <a:grpSpLocks/>
          </p:cNvGrpSpPr>
          <p:nvPr/>
        </p:nvGrpSpPr>
        <p:grpSpPr bwMode="auto">
          <a:xfrm>
            <a:off x="455613" y="4854575"/>
            <a:ext cx="1785937" cy="501650"/>
            <a:chOff x="2500298" y="2071678"/>
            <a:chExt cx="1785950" cy="500066"/>
          </a:xfrm>
        </p:grpSpPr>
        <p:sp>
          <p:nvSpPr>
            <p:cNvPr id="170" name="Rectangle 169"/>
            <p:cNvSpPr/>
            <p:nvPr/>
          </p:nvSpPr>
          <p:spPr>
            <a:xfrm>
              <a:off x="2500298" y="2071678"/>
              <a:ext cx="1785950" cy="50006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72" name="Straight Connector 171"/>
            <p:cNvCxnSpPr/>
            <p:nvPr/>
          </p:nvCxnSpPr>
          <p:spPr>
            <a:xfrm rot="10800000" flipH="1">
              <a:off x="2500298" y="2427738"/>
              <a:ext cx="1785950" cy="1582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10800000" flipH="1">
              <a:off x="2500298" y="2498950"/>
              <a:ext cx="1785950" cy="158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98" name="TextBox 174"/>
            <p:cNvSpPr txBox="1">
              <a:spLocks noChangeArrowheads="1"/>
            </p:cNvSpPr>
            <p:nvPr/>
          </p:nvSpPr>
          <p:spPr bwMode="auto">
            <a:xfrm>
              <a:off x="2735250" y="2126469"/>
              <a:ext cx="139352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quantity dimension</a:t>
              </a:r>
            </a:p>
          </p:txBody>
        </p:sp>
      </p:grpSp>
      <p:sp>
        <p:nvSpPr>
          <p:cNvPr id="14363" name="TextBox 180"/>
          <p:cNvSpPr txBox="1">
            <a:spLocks noChangeArrowheads="1"/>
          </p:cNvSpPr>
          <p:nvPr/>
        </p:nvSpPr>
        <p:spPr bwMode="auto">
          <a:xfrm>
            <a:off x="3352800" y="3014663"/>
            <a:ext cx="2730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1</a:t>
            </a:r>
          </a:p>
        </p:txBody>
      </p:sp>
      <p:sp>
        <p:nvSpPr>
          <p:cNvPr id="14364" name="TextBox 185"/>
          <p:cNvSpPr txBox="1">
            <a:spLocks noChangeArrowheads="1"/>
          </p:cNvSpPr>
          <p:nvPr/>
        </p:nvSpPr>
        <p:spPr bwMode="auto">
          <a:xfrm>
            <a:off x="1104900" y="4660900"/>
            <a:ext cx="241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sp>
        <p:nvSpPr>
          <p:cNvPr id="14365" name="TextBox 187"/>
          <p:cNvSpPr txBox="1">
            <a:spLocks noChangeArrowheads="1"/>
          </p:cNvSpPr>
          <p:nvPr/>
        </p:nvSpPr>
        <p:spPr bwMode="auto">
          <a:xfrm>
            <a:off x="-12700" y="2797175"/>
            <a:ext cx="13335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000">
                <a:latin typeface="Calibri" pitchFamily="34" charset="0"/>
              </a:rPr>
              <a:t>system of quantities for quantity dimension</a:t>
            </a:r>
          </a:p>
        </p:txBody>
      </p:sp>
      <p:sp>
        <p:nvSpPr>
          <p:cNvPr id="191" name="Isosceles Triangle 190"/>
          <p:cNvSpPr/>
          <p:nvPr/>
        </p:nvSpPr>
        <p:spPr>
          <a:xfrm flipH="1">
            <a:off x="1106488" y="2549525"/>
            <a:ext cx="103187" cy="215900"/>
          </a:xfrm>
          <a:prstGeom prst="triangl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367" name="TextBox 197"/>
          <p:cNvSpPr txBox="1">
            <a:spLocks noChangeArrowheads="1"/>
          </p:cNvSpPr>
          <p:nvPr/>
        </p:nvSpPr>
        <p:spPr bwMode="auto">
          <a:xfrm>
            <a:off x="1968500" y="5905500"/>
            <a:ext cx="241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sp>
        <p:nvSpPr>
          <p:cNvPr id="14368" name="TextBox 198"/>
          <p:cNvSpPr txBox="1">
            <a:spLocks noChangeArrowheads="1"/>
          </p:cNvSpPr>
          <p:nvPr/>
        </p:nvSpPr>
        <p:spPr bwMode="auto">
          <a:xfrm>
            <a:off x="2943225" y="4640263"/>
            <a:ext cx="1063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base quantity in factor</a:t>
            </a:r>
          </a:p>
        </p:txBody>
      </p:sp>
      <p:sp>
        <p:nvSpPr>
          <p:cNvPr id="200" name="Isosceles Triangle 199"/>
          <p:cNvSpPr/>
          <p:nvPr/>
        </p:nvSpPr>
        <p:spPr>
          <a:xfrm rot="12483460" flipV="1">
            <a:off x="3203575" y="4398963"/>
            <a:ext cx="127000" cy="215900"/>
          </a:xfrm>
          <a:prstGeom prst="triangl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370" name="TextBox 204"/>
          <p:cNvSpPr txBox="1">
            <a:spLocks noChangeArrowheads="1"/>
          </p:cNvSpPr>
          <p:nvPr/>
        </p:nvSpPr>
        <p:spPr bwMode="auto">
          <a:xfrm>
            <a:off x="977900" y="5872163"/>
            <a:ext cx="5524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1,*</a:t>
            </a:r>
          </a:p>
        </p:txBody>
      </p:sp>
      <p:sp>
        <p:nvSpPr>
          <p:cNvPr id="14371" name="TextBox 205"/>
          <p:cNvSpPr txBox="1">
            <a:spLocks noChangeArrowheads="1"/>
          </p:cNvSpPr>
          <p:nvPr/>
        </p:nvSpPr>
        <p:spPr bwMode="auto">
          <a:xfrm>
            <a:off x="1092200" y="5359400"/>
            <a:ext cx="241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sp>
        <p:nvSpPr>
          <p:cNvPr id="14372" name="TextBox 206"/>
          <p:cNvSpPr txBox="1">
            <a:spLocks noChangeArrowheads="1"/>
          </p:cNvSpPr>
          <p:nvPr/>
        </p:nvSpPr>
        <p:spPr bwMode="auto">
          <a:xfrm>
            <a:off x="-165100" y="5540375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000">
                <a:latin typeface="Calibri" pitchFamily="34" charset="0"/>
              </a:rPr>
              <a:t>quantity dimension has factor</a:t>
            </a:r>
          </a:p>
        </p:txBody>
      </p:sp>
      <p:sp>
        <p:nvSpPr>
          <p:cNvPr id="208" name="Isosceles Triangle 207"/>
          <p:cNvSpPr/>
          <p:nvPr/>
        </p:nvSpPr>
        <p:spPr>
          <a:xfrm flipH="1" flipV="1">
            <a:off x="1119188" y="5622925"/>
            <a:ext cx="103187" cy="215900"/>
          </a:xfrm>
          <a:prstGeom prst="triangl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374" name="TextBox 218"/>
          <p:cNvSpPr txBox="1">
            <a:spLocks noChangeArrowheads="1"/>
          </p:cNvSpPr>
          <p:nvPr/>
        </p:nvSpPr>
        <p:spPr bwMode="auto">
          <a:xfrm>
            <a:off x="1739900" y="1219200"/>
            <a:ext cx="927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>
                <a:latin typeface="Calibri" pitchFamily="34" charset="0"/>
              </a:rPr>
              <a:t>has base quantity </a:t>
            </a:r>
          </a:p>
        </p:txBody>
      </p:sp>
      <p:sp>
        <p:nvSpPr>
          <p:cNvPr id="14375" name="TextBox 219"/>
          <p:cNvSpPr txBox="1">
            <a:spLocks noChangeArrowheads="1"/>
          </p:cNvSpPr>
          <p:nvPr/>
        </p:nvSpPr>
        <p:spPr bwMode="auto">
          <a:xfrm>
            <a:off x="3298825" y="1565275"/>
            <a:ext cx="927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000">
                <a:latin typeface="Calibri" pitchFamily="34" charset="0"/>
              </a:rPr>
              <a:t>has derived quantity</a:t>
            </a:r>
          </a:p>
        </p:txBody>
      </p:sp>
      <p:sp>
        <p:nvSpPr>
          <p:cNvPr id="221" name="Isosceles Triangle 220"/>
          <p:cNvSpPr/>
          <p:nvPr/>
        </p:nvSpPr>
        <p:spPr>
          <a:xfrm rot="8179029" flipH="1">
            <a:off x="2506663" y="1516063"/>
            <a:ext cx="127000" cy="215900"/>
          </a:xfrm>
          <a:prstGeom prst="triangl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2" name="Isosceles Triangle 221"/>
          <p:cNvSpPr/>
          <p:nvPr/>
        </p:nvSpPr>
        <p:spPr>
          <a:xfrm rot="19381219" flipV="1">
            <a:off x="4244975" y="1893888"/>
            <a:ext cx="127000" cy="215900"/>
          </a:xfrm>
          <a:prstGeom prst="triangl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378" name="TextBox 222"/>
          <p:cNvSpPr txBox="1">
            <a:spLocks noChangeArrowheads="1"/>
          </p:cNvSpPr>
          <p:nvPr/>
        </p:nvSpPr>
        <p:spPr bwMode="auto">
          <a:xfrm>
            <a:off x="2222500" y="755650"/>
            <a:ext cx="2730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sp>
        <p:nvSpPr>
          <p:cNvPr id="14379" name="TextBox 223"/>
          <p:cNvSpPr txBox="1">
            <a:spLocks noChangeArrowheads="1"/>
          </p:cNvSpPr>
          <p:nvPr/>
        </p:nvSpPr>
        <p:spPr bwMode="auto">
          <a:xfrm>
            <a:off x="1739900" y="831850"/>
            <a:ext cx="2730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sp>
        <p:nvSpPr>
          <p:cNvPr id="14380" name="TextBox 224"/>
          <p:cNvSpPr txBox="1">
            <a:spLocks noChangeArrowheads="1"/>
          </p:cNvSpPr>
          <p:nvPr/>
        </p:nvSpPr>
        <p:spPr bwMode="auto">
          <a:xfrm>
            <a:off x="3784600" y="233045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1,*</a:t>
            </a:r>
          </a:p>
        </p:txBody>
      </p:sp>
      <p:sp>
        <p:nvSpPr>
          <p:cNvPr id="14381" name="TextBox 225"/>
          <p:cNvSpPr txBox="1">
            <a:spLocks noChangeArrowheads="1"/>
          </p:cNvSpPr>
          <p:nvPr/>
        </p:nvSpPr>
        <p:spPr bwMode="auto">
          <a:xfrm>
            <a:off x="4724400" y="2330450"/>
            <a:ext cx="2730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grpSp>
        <p:nvGrpSpPr>
          <p:cNvPr id="14382" name="Group 160"/>
          <p:cNvGrpSpPr>
            <a:grpSpLocks/>
          </p:cNvGrpSpPr>
          <p:nvPr/>
        </p:nvGrpSpPr>
        <p:grpSpPr bwMode="auto">
          <a:xfrm>
            <a:off x="6005513" y="1117600"/>
            <a:ext cx="3043237" cy="965200"/>
            <a:chOff x="4519613" y="2012157"/>
            <a:chExt cx="3043236" cy="965200"/>
          </a:xfrm>
        </p:grpSpPr>
        <p:sp>
          <p:nvSpPr>
            <p:cNvPr id="228" name="Snip Single Corner Rectangle 227"/>
            <p:cNvSpPr/>
            <p:nvPr/>
          </p:nvSpPr>
          <p:spPr>
            <a:xfrm>
              <a:off x="4519613" y="2056607"/>
              <a:ext cx="3011486" cy="920750"/>
            </a:xfrm>
            <a:prstGeom prst="snip1Rect">
              <a:avLst>
                <a:gd name="adj" fmla="val 0"/>
              </a:avLst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14391" name="Group 22"/>
            <p:cNvGrpSpPr>
              <a:grpSpLocks/>
            </p:cNvGrpSpPr>
            <p:nvPr/>
          </p:nvGrpSpPr>
          <p:grpSpPr bwMode="auto">
            <a:xfrm>
              <a:off x="7381870" y="2012157"/>
              <a:ext cx="180979" cy="178596"/>
              <a:chOff x="7381870" y="2012157"/>
              <a:chExt cx="180979" cy="178596"/>
            </a:xfrm>
          </p:grpSpPr>
          <p:sp>
            <p:nvSpPr>
              <p:cNvPr id="232" name="Right Triangle 231"/>
              <p:cNvSpPr/>
              <p:nvPr/>
            </p:nvSpPr>
            <p:spPr>
              <a:xfrm flipH="1" flipV="1">
                <a:off x="7381874" y="2012157"/>
                <a:ext cx="180975" cy="179388"/>
              </a:xfrm>
              <a:prstGeom prst="rtTriangl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3" name="Right Triangle 232"/>
              <p:cNvSpPr/>
              <p:nvPr/>
            </p:nvSpPr>
            <p:spPr>
              <a:xfrm>
                <a:off x="7429499" y="2058195"/>
                <a:ext cx="103188" cy="101600"/>
              </a:xfrm>
              <a:prstGeom prst="rtTriangle">
                <a:avLst/>
              </a:prstGeom>
              <a:solidFill>
                <a:srgbClr val="EFEFED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4392" name="TextBox 229"/>
            <p:cNvSpPr txBox="1">
              <a:spLocks noChangeArrowheads="1"/>
            </p:cNvSpPr>
            <p:nvPr/>
          </p:nvSpPr>
          <p:spPr bwMode="auto">
            <a:xfrm>
              <a:off x="4584701" y="2070100"/>
              <a:ext cx="2857500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b="1">
                  <a:latin typeface="Calibri" pitchFamily="34" charset="0"/>
                </a:rPr>
                <a:t>VIM</a:t>
              </a:r>
            </a:p>
            <a:p>
              <a:r>
                <a:rPr lang="en-GB" sz="1000" b="1">
                  <a:latin typeface="Calibri" pitchFamily="34" charset="0"/>
                </a:rPr>
                <a:t>base quantity</a:t>
              </a:r>
              <a:r>
                <a:rPr lang="en-GB" sz="1000">
                  <a:latin typeface="Calibri" pitchFamily="34" charset="0"/>
                </a:rPr>
                <a:t>: </a:t>
              </a:r>
              <a:r>
                <a:rPr lang="en-GB" sz="1000" b="1">
                  <a:latin typeface="Calibri" pitchFamily="34" charset="0"/>
                </a:rPr>
                <a:t>quantity</a:t>
              </a:r>
              <a:r>
                <a:rPr lang="en-GB" sz="1000">
                  <a:latin typeface="Calibri" pitchFamily="34" charset="0"/>
                </a:rPr>
                <a:t> in a conventionally chosen subset of a given </a:t>
              </a:r>
              <a:r>
                <a:rPr lang="en-GB" sz="1000" b="1">
                  <a:latin typeface="Calibri" pitchFamily="34" charset="0"/>
                </a:rPr>
                <a:t>system of quantities</a:t>
              </a:r>
              <a:r>
                <a:rPr lang="en-GB" sz="1000">
                  <a:latin typeface="Calibri" pitchFamily="34" charset="0"/>
                </a:rPr>
                <a:t>, where no subset </a:t>
              </a:r>
              <a:r>
                <a:rPr lang="en-GB" sz="1000" b="1">
                  <a:latin typeface="Calibri" pitchFamily="34" charset="0"/>
                </a:rPr>
                <a:t>quantity</a:t>
              </a:r>
              <a:r>
                <a:rPr lang="en-GB" sz="1000">
                  <a:latin typeface="Calibri" pitchFamily="34" charset="0"/>
                </a:rPr>
                <a:t> can be expressed in terms of the others</a:t>
              </a:r>
            </a:p>
          </p:txBody>
        </p:sp>
      </p:grpSp>
      <p:grpSp>
        <p:nvGrpSpPr>
          <p:cNvPr id="14383" name="Group 160"/>
          <p:cNvGrpSpPr>
            <a:grpSpLocks/>
          </p:cNvGrpSpPr>
          <p:nvPr/>
        </p:nvGrpSpPr>
        <p:grpSpPr bwMode="auto">
          <a:xfrm>
            <a:off x="6011863" y="2209800"/>
            <a:ext cx="3043237" cy="812800"/>
            <a:chOff x="4519613" y="2012157"/>
            <a:chExt cx="3043236" cy="812800"/>
          </a:xfrm>
        </p:grpSpPr>
        <p:sp>
          <p:nvSpPr>
            <p:cNvPr id="237" name="Snip Single Corner Rectangle 236"/>
            <p:cNvSpPr/>
            <p:nvPr/>
          </p:nvSpPr>
          <p:spPr>
            <a:xfrm>
              <a:off x="4519613" y="2056607"/>
              <a:ext cx="3011486" cy="768350"/>
            </a:xfrm>
            <a:prstGeom prst="snip1Rect">
              <a:avLst>
                <a:gd name="adj" fmla="val 0"/>
              </a:avLst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14386" name="Group 22"/>
            <p:cNvGrpSpPr>
              <a:grpSpLocks/>
            </p:cNvGrpSpPr>
            <p:nvPr/>
          </p:nvGrpSpPr>
          <p:grpSpPr bwMode="auto">
            <a:xfrm>
              <a:off x="7381870" y="2012157"/>
              <a:ext cx="180979" cy="178596"/>
              <a:chOff x="7381870" y="2012157"/>
              <a:chExt cx="180979" cy="178596"/>
            </a:xfrm>
          </p:grpSpPr>
          <p:sp>
            <p:nvSpPr>
              <p:cNvPr id="240" name="Right Triangle 239"/>
              <p:cNvSpPr/>
              <p:nvPr/>
            </p:nvSpPr>
            <p:spPr>
              <a:xfrm flipH="1" flipV="1">
                <a:off x="7381874" y="2012157"/>
                <a:ext cx="180975" cy="179388"/>
              </a:xfrm>
              <a:prstGeom prst="rtTriangl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1" name="Right Triangle 240"/>
              <p:cNvSpPr/>
              <p:nvPr/>
            </p:nvSpPr>
            <p:spPr>
              <a:xfrm>
                <a:off x="7429499" y="2058195"/>
                <a:ext cx="103188" cy="101600"/>
              </a:xfrm>
              <a:prstGeom prst="rtTriangle">
                <a:avLst/>
              </a:prstGeom>
              <a:solidFill>
                <a:srgbClr val="EFEFED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4387" name="TextBox 238"/>
            <p:cNvSpPr txBox="1">
              <a:spLocks noChangeArrowheads="1"/>
            </p:cNvSpPr>
            <p:nvPr/>
          </p:nvSpPr>
          <p:spPr bwMode="auto">
            <a:xfrm>
              <a:off x="4584701" y="2070100"/>
              <a:ext cx="28575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b="1">
                  <a:latin typeface="Calibri" pitchFamily="34" charset="0"/>
                </a:rPr>
                <a:t>VIM</a:t>
              </a:r>
            </a:p>
            <a:p>
              <a:r>
                <a:rPr lang="en-GB" sz="1000" b="1">
                  <a:latin typeface="Calibri" pitchFamily="34" charset="0"/>
                </a:rPr>
                <a:t>derived quantity</a:t>
              </a:r>
              <a:r>
                <a:rPr lang="en-GB" sz="1000">
                  <a:latin typeface="Calibri" pitchFamily="34" charset="0"/>
                </a:rPr>
                <a:t>: </a:t>
              </a:r>
              <a:r>
                <a:rPr lang="en-GB" sz="1000" b="1">
                  <a:latin typeface="Calibri" pitchFamily="34" charset="0"/>
                </a:rPr>
                <a:t>quantity</a:t>
              </a:r>
              <a:r>
                <a:rPr lang="en-GB" sz="1000">
                  <a:latin typeface="Calibri" pitchFamily="34" charset="0"/>
                </a:rPr>
                <a:t>, in a </a:t>
              </a:r>
              <a:r>
                <a:rPr lang="en-GB" sz="1000" b="1">
                  <a:latin typeface="Calibri" pitchFamily="34" charset="0"/>
                </a:rPr>
                <a:t>system of quantities</a:t>
              </a:r>
              <a:r>
                <a:rPr lang="en-GB" sz="1000">
                  <a:latin typeface="Calibri" pitchFamily="34" charset="0"/>
                </a:rPr>
                <a:t>, defined in terms of the </a:t>
              </a:r>
              <a:r>
                <a:rPr lang="en-GB" sz="1000" b="1">
                  <a:latin typeface="Calibri" pitchFamily="34" charset="0"/>
                </a:rPr>
                <a:t>base quantities </a:t>
              </a:r>
              <a:r>
                <a:rPr lang="en-GB" sz="1000">
                  <a:latin typeface="Calibri" pitchFamily="34" charset="0"/>
                </a:rPr>
                <a:t>of that system</a:t>
              </a:r>
            </a:p>
          </p:txBody>
        </p:sp>
      </p:grpSp>
      <p:sp>
        <p:nvSpPr>
          <p:cNvPr id="14384" name="TextBox 246"/>
          <p:cNvSpPr txBox="1">
            <a:spLocks noChangeArrowheads="1"/>
          </p:cNvSpPr>
          <p:nvPr/>
        </p:nvSpPr>
        <p:spPr bwMode="auto">
          <a:xfrm>
            <a:off x="1092200" y="817563"/>
            <a:ext cx="2730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1</a:t>
            </a:r>
          </a:p>
        </p:txBody>
      </p:sp>
      <p:sp>
        <p:nvSpPr>
          <p:cNvPr id="100" name="Slide Number Placeholder 9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F92FB-A5B1-4F86-AB55-65EC0BBD35F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Freeform 208"/>
          <p:cNvSpPr/>
          <p:nvPr/>
        </p:nvSpPr>
        <p:spPr>
          <a:xfrm>
            <a:off x="1689100" y="850900"/>
            <a:ext cx="4483100" cy="2921000"/>
          </a:xfrm>
          <a:custGeom>
            <a:avLst/>
            <a:gdLst>
              <a:gd name="connsiteX0" fmla="*/ 0 w 4483100"/>
              <a:gd name="connsiteY0" fmla="*/ 2921000 h 2921000"/>
              <a:gd name="connsiteX1" fmla="*/ 2006600 w 4483100"/>
              <a:gd name="connsiteY1" fmla="*/ 558800 h 2921000"/>
              <a:gd name="connsiteX2" fmla="*/ 4483100 w 4483100"/>
              <a:gd name="connsiteY2" fmla="*/ 0 h 292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83100" h="2921000">
                <a:moveTo>
                  <a:pt x="0" y="2921000"/>
                </a:moveTo>
                <a:cubicBezTo>
                  <a:pt x="629708" y="1983316"/>
                  <a:pt x="1259417" y="1045633"/>
                  <a:pt x="2006600" y="558800"/>
                </a:cubicBezTo>
                <a:cubicBezTo>
                  <a:pt x="2753783" y="71967"/>
                  <a:pt x="3618441" y="35983"/>
                  <a:pt x="4483100" y="0"/>
                </a:cubicBez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9" name="Freeform 188"/>
          <p:cNvSpPr/>
          <p:nvPr/>
        </p:nvSpPr>
        <p:spPr>
          <a:xfrm>
            <a:off x="1549400" y="1955800"/>
            <a:ext cx="2044700" cy="3022600"/>
          </a:xfrm>
          <a:custGeom>
            <a:avLst/>
            <a:gdLst>
              <a:gd name="connsiteX0" fmla="*/ 0 w 2044700"/>
              <a:gd name="connsiteY0" fmla="*/ 0 h 3022600"/>
              <a:gd name="connsiteX1" fmla="*/ 444500 w 2044700"/>
              <a:gd name="connsiteY1" fmla="*/ 1854200 h 3022600"/>
              <a:gd name="connsiteX2" fmla="*/ 2044700 w 2044700"/>
              <a:gd name="connsiteY2" fmla="*/ 3022600 h 302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4700" h="3022600">
                <a:moveTo>
                  <a:pt x="0" y="0"/>
                </a:moveTo>
                <a:cubicBezTo>
                  <a:pt x="51858" y="675216"/>
                  <a:pt x="103717" y="1350433"/>
                  <a:pt x="444500" y="1854200"/>
                </a:cubicBezTo>
                <a:cubicBezTo>
                  <a:pt x="785283" y="2357967"/>
                  <a:pt x="1414991" y="2690283"/>
                  <a:pt x="2044700" y="3022600"/>
                </a:cubicBezTo>
              </a:path>
            </a:pathLst>
          </a:cu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65" name="Straight Connector 164"/>
          <p:cNvCxnSpPr/>
          <p:nvPr/>
        </p:nvCxnSpPr>
        <p:spPr>
          <a:xfrm>
            <a:off x="1638300" y="6083300"/>
            <a:ext cx="4648200" cy="1588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64" name="Group 160"/>
          <p:cNvGrpSpPr>
            <a:grpSpLocks/>
          </p:cNvGrpSpPr>
          <p:nvPr/>
        </p:nvGrpSpPr>
        <p:grpSpPr bwMode="auto">
          <a:xfrm>
            <a:off x="5992813" y="5524500"/>
            <a:ext cx="3087687" cy="1143000"/>
            <a:chOff x="4519613" y="2012157"/>
            <a:chExt cx="3088061" cy="1143000"/>
          </a:xfrm>
        </p:grpSpPr>
        <p:sp>
          <p:nvSpPr>
            <p:cNvPr id="174" name="Snip Single Corner Rectangle 173"/>
            <p:cNvSpPr/>
            <p:nvPr/>
          </p:nvSpPr>
          <p:spPr>
            <a:xfrm>
              <a:off x="4519613" y="2056607"/>
              <a:ext cx="3011852" cy="1098550"/>
            </a:xfrm>
            <a:prstGeom prst="snip1Rect">
              <a:avLst>
                <a:gd name="adj" fmla="val 0"/>
              </a:avLst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15449" name="Group 22"/>
            <p:cNvGrpSpPr>
              <a:grpSpLocks/>
            </p:cNvGrpSpPr>
            <p:nvPr/>
          </p:nvGrpSpPr>
          <p:grpSpPr bwMode="auto">
            <a:xfrm>
              <a:off x="7381870" y="2012157"/>
              <a:ext cx="180979" cy="178596"/>
              <a:chOff x="7381870" y="2012157"/>
              <a:chExt cx="180979" cy="178596"/>
            </a:xfrm>
          </p:grpSpPr>
          <p:sp>
            <p:nvSpPr>
              <p:cNvPr id="179" name="Right Triangle 178"/>
              <p:cNvSpPr/>
              <p:nvPr/>
            </p:nvSpPr>
            <p:spPr>
              <a:xfrm flipH="1" flipV="1">
                <a:off x="7382222" y="2012157"/>
                <a:ext cx="180997" cy="179388"/>
              </a:xfrm>
              <a:prstGeom prst="rtTriangl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0" name="Right Triangle 179"/>
              <p:cNvSpPr/>
              <p:nvPr/>
            </p:nvSpPr>
            <p:spPr>
              <a:xfrm>
                <a:off x="7429853" y="2058195"/>
                <a:ext cx="103201" cy="101600"/>
              </a:xfrm>
              <a:prstGeom prst="rtTriangle">
                <a:avLst/>
              </a:prstGeom>
              <a:solidFill>
                <a:srgbClr val="EFEFED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5450" name="TextBox 176"/>
            <p:cNvSpPr txBox="1">
              <a:spLocks noChangeArrowheads="1"/>
            </p:cNvSpPr>
            <p:nvPr/>
          </p:nvSpPr>
          <p:spPr bwMode="auto">
            <a:xfrm>
              <a:off x="4584701" y="2070100"/>
              <a:ext cx="2857500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b="1">
                  <a:latin typeface="Calibri" pitchFamily="34" charset="0"/>
                </a:rPr>
                <a:t>VIM</a:t>
              </a:r>
            </a:p>
            <a:p>
              <a:r>
                <a:rPr lang="en-GB" sz="1000" b="1">
                  <a:latin typeface="Calibri" pitchFamily="34" charset="0"/>
                </a:rPr>
                <a:t>coherent system of units</a:t>
              </a:r>
              <a:r>
                <a:rPr lang="en-GB" sz="1000">
                  <a:latin typeface="Calibri" pitchFamily="34" charset="0"/>
                </a:rPr>
                <a:t>: </a:t>
              </a:r>
              <a:r>
                <a:rPr lang="en-GB" sz="1000" b="1">
                  <a:latin typeface="Calibri" pitchFamily="34" charset="0"/>
                </a:rPr>
                <a:t>system of units</a:t>
              </a:r>
              <a:r>
                <a:rPr lang="en-GB" sz="1000">
                  <a:latin typeface="Calibri" pitchFamily="34" charset="0"/>
                </a:rPr>
                <a:t>, based on a given </a:t>
              </a:r>
              <a:r>
                <a:rPr lang="en-GB" sz="1000" b="1">
                  <a:latin typeface="Calibri" pitchFamily="34" charset="0"/>
                </a:rPr>
                <a:t>system of quantities</a:t>
              </a:r>
              <a:r>
                <a:rPr lang="en-GB" sz="1000">
                  <a:latin typeface="Calibri" pitchFamily="34" charset="0"/>
                </a:rPr>
                <a:t>, in which the </a:t>
              </a:r>
              <a:r>
                <a:rPr lang="en-GB" sz="1000" b="1">
                  <a:latin typeface="Calibri" pitchFamily="34" charset="0"/>
                </a:rPr>
                <a:t>measurement unit</a:t>
              </a:r>
              <a:r>
                <a:rPr lang="en-GB" sz="1000">
                  <a:latin typeface="Calibri" pitchFamily="34" charset="0"/>
                </a:rPr>
                <a:t> for each </a:t>
              </a:r>
              <a:r>
                <a:rPr lang="en-GB" sz="1000" b="1">
                  <a:latin typeface="Calibri" pitchFamily="34" charset="0"/>
                </a:rPr>
                <a:t>derived quantity </a:t>
              </a:r>
              <a:r>
                <a:rPr lang="en-GB" sz="1000">
                  <a:latin typeface="Calibri" pitchFamily="34" charset="0"/>
                </a:rPr>
                <a:t>is a </a:t>
              </a:r>
              <a:r>
                <a:rPr lang="en-GB" sz="1000" b="1">
                  <a:latin typeface="Calibri" pitchFamily="34" charset="0"/>
                </a:rPr>
                <a:t>coherent derived unit</a:t>
              </a:r>
            </a:p>
          </p:txBody>
        </p:sp>
        <p:sp>
          <p:nvSpPr>
            <p:cNvPr id="15451" name="TextBox 177"/>
            <p:cNvSpPr txBox="1">
              <a:spLocks noChangeArrowheads="1"/>
            </p:cNvSpPr>
            <p:nvPr/>
          </p:nvSpPr>
          <p:spPr bwMode="auto">
            <a:xfrm>
              <a:off x="4572000" y="2882900"/>
              <a:ext cx="30356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>
                  <a:latin typeface="Calibri" pitchFamily="34" charset="0"/>
                </a:rPr>
                <a:t>EXAMPLE: International System of Units (SI)</a:t>
              </a:r>
            </a:p>
          </p:txBody>
        </p:sp>
      </p:grpSp>
      <p:sp>
        <p:nvSpPr>
          <p:cNvPr id="141" name="Freeform 140"/>
          <p:cNvSpPr/>
          <p:nvPr/>
        </p:nvSpPr>
        <p:spPr>
          <a:xfrm>
            <a:off x="4368800" y="3327400"/>
            <a:ext cx="1765300" cy="63500"/>
          </a:xfrm>
          <a:custGeom>
            <a:avLst/>
            <a:gdLst>
              <a:gd name="connsiteX0" fmla="*/ 0 w 1765300"/>
              <a:gd name="connsiteY0" fmla="*/ 63500 h 63500"/>
              <a:gd name="connsiteX1" fmla="*/ 762000 w 1765300"/>
              <a:gd name="connsiteY1" fmla="*/ 12700 h 63500"/>
              <a:gd name="connsiteX2" fmla="*/ 1765300 w 1765300"/>
              <a:gd name="connsiteY2" fmla="*/ 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5300" h="63500">
                <a:moveTo>
                  <a:pt x="0" y="63500"/>
                </a:moveTo>
                <a:cubicBezTo>
                  <a:pt x="233891" y="43391"/>
                  <a:pt x="467783" y="23283"/>
                  <a:pt x="762000" y="12700"/>
                </a:cubicBezTo>
                <a:cubicBezTo>
                  <a:pt x="1056217" y="2117"/>
                  <a:pt x="1410758" y="1058"/>
                  <a:pt x="1765300" y="0"/>
                </a:cubicBez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2" name="Freeform 131"/>
          <p:cNvSpPr/>
          <p:nvPr/>
        </p:nvSpPr>
        <p:spPr>
          <a:xfrm>
            <a:off x="2743200" y="2692400"/>
            <a:ext cx="3327400" cy="850900"/>
          </a:xfrm>
          <a:custGeom>
            <a:avLst/>
            <a:gdLst>
              <a:gd name="connsiteX0" fmla="*/ 0 w 3327400"/>
              <a:gd name="connsiteY0" fmla="*/ 622300 h 622300"/>
              <a:gd name="connsiteX1" fmla="*/ 1193800 w 3327400"/>
              <a:gd name="connsiteY1" fmla="*/ 177800 h 622300"/>
              <a:gd name="connsiteX2" fmla="*/ 3327400 w 3327400"/>
              <a:gd name="connsiteY2" fmla="*/ 0 h 62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7400" h="622300">
                <a:moveTo>
                  <a:pt x="0" y="622300"/>
                </a:moveTo>
                <a:cubicBezTo>
                  <a:pt x="319616" y="451908"/>
                  <a:pt x="639233" y="281517"/>
                  <a:pt x="1193800" y="177800"/>
                </a:cubicBezTo>
                <a:cubicBezTo>
                  <a:pt x="1748367" y="74083"/>
                  <a:pt x="2537883" y="37041"/>
                  <a:pt x="3327400" y="0"/>
                </a:cubicBez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29" name="Straight Connector 128"/>
          <p:cNvCxnSpPr/>
          <p:nvPr/>
        </p:nvCxnSpPr>
        <p:spPr>
          <a:xfrm rot="5400000">
            <a:off x="539750" y="1098550"/>
            <a:ext cx="15113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rot="16200000" flipV="1">
            <a:off x="1409700" y="2387600"/>
            <a:ext cx="2921000" cy="195580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Arc 217"/>
          <p:cNvSpPr/>
          <p:nvPr/>
        </p:nvSpPr>
        <p:spPr>
          <a:xfrm>
            <a:off x="-1104900" y="1854200"/>
            <a:ext cx="5880100" cy="5981700"/>
          </a:xfrm>
          <a:prstGeom prst="arc">
            <a:avLst>
              <a:gd name="adj1" fmla="val 16210035"/>
              <a:gd name="adj2" fmla="val 0"/>
            </a:avLst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21" name="Straight Connector 120"/>
          <p:cNvCxnSpPr/>
          <p:nvPr/>
        </p:nvCxnSpPr>
        <p:spPr>
          <a:xfrm>
            <a:off x="1651000" y="1714500"/>
            <a:ext cx="4648200" cy="1588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3462338" y="4940300"/>
            <a:ext cx="4203700" cy="1588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72" name="Group 91"/>
          <p:cNvGrpSpPr>
            <a:grpSpLocks/>
          </p:cNvGrpSpPr>
          <p:nvPr/>
        </p:nvGrpSpPr>
        <p:grpSpPr bwMode="auto">
          <a:xfrm>
            <a:off x="5989638" y="4441825"/>
            <a:ext cx="3052762" cy="1031875"/>
            <a:chOff x="4510086" y="1964928"/>
            <a:chExt cx="3052763" cy="1032271"/>
          </a:xfrm>
        </p:grpSpPr>
        <p:sp>
          <p:nvSpPr>
            <p:cNvPr id="93" name="Snip Single Corner Rectangle 92"/>
            <p:cNvSpPr/>
            <p:nvPr/>
          </p:nvSpPr>
          <p:spPr>
            <a:xfrm>
              <a:off x="4510086" y="2009395"/>
              <a:ext cx="3022601" cy="987804"/>
            </a:xfrm>
            <a:prstGeom prst="snip1Rect">
              <a:avLst>
                <a:gd name="adj" fmla="val 0"/>
              </a:avLst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15444" name="Group 22"/>
            <p:cNvGrpSpPr>
              <a:grpSpLocks/>
            </p:cNvGrpSpPr>
            <p:nvPr/>
          </p:nvGrpSpPr>
          <p:grpSpPr bwMode="auto">
            <a:xfrm>
              <a:off x="7381870" y="1964928"/>
              <a:ext cx="180979" cy="178596"/>
              <a:chOff x="6962770" y="2012157"/>
              <a:chExt cx="180979" cy="178596"/>
            </a:xfrm>
          </p:grpSpPr>
          <p:sp>
            <p:nvSpPr>
              <p:cNvPr id="98" name="Right Triangle 97"/>
              <p:cNvSpPr/>
              <p:nvPr/>
            </p:nvSpPr>
            <p:spPr>
              <a:xfrm flipH="1" flipV="1">
                <a:off x="6962774" y="2012157"/>
                <a:ext cx="180975" cy="177869"/>
              </a:xfrm>
              <a:prstGeom prst="rtTriangl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9" name="Right Triangle 98"/>
              <p:cNvSpPr/>
              <p:nvPr/>
            </p:nvSpPr>
            <p:spPr>
              <a:xfrm>
                <a:off x="6997699" y="2056624"/>
                <a:ext cx="103188" cy="103228"/>
              </a:xfrm>
              <a:prstGeom prst="rtTriangle">
                <a:avLst/>
              </a:prstGeom>
              <a:solidFill>
                <a:srgbClr val="EFEFED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5445" name="TextBox 94"/>
            <p:cNvSpPr txBox="1">
              <a:spLocks noChangeArrowheads="1"/>
            </p:cNvSpPr>
            <p:nvPr/>
          </p:nvSpPr>
          <p:spPr bwMode="auto">
            <a:xfrm>
              <a:off x="4548977" y="2035571"/>
              <a:ext cx="2907509" cy="861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b="1">
                  <a:latin typeface="Calibri" pitchFamily="34" charset="0"/>
                </a:rPr>
                <a:t>VIM</a:t>
              </a:r>
            </a:p>
            <a:p>
              <a:r>
                <a:rPr lang="en-GB" sz="1000" b="1">
                  <a:latin typeface="Calibri" pitchFamily="34" charset="0"/>
                </a:rPr>
                <a:t>measurement unit</a:t>
              </a:r>
              <a:r>
                <a:rPr lang="en-GB" sz="1000">
                  <a:latin typeface="Calibri" pitchFamily="34" charset="0"/>
                </a:rPr>
                <a:t>: real scalar </a:t>
              </a:r>
              <a:r>
                <a:rPr lang="en-GB" sz="1000" b="1">
                  <a:latin typeface="Calibri" pitchFamily="34" charset="0"/>
                </a:rPr>
                <a:t>quantity</a:t>
              </a:r>
              <a:r>
                <a:rPr lang="en-GB" sz="1000">
                  <a:latin typeface="Calibri" pitchFamily="34" charset="0"/>
                </a:rPr>
                <a:t>, defined and adopted by convention, with which any other quantity of the same kind can be compared to express the ratio of  the two quantities as a number</a:t>
              </a:r>
            </a:p>
          </p:txBody>
        </p:sp>
      </p:grpSp>
      <p:grpSp>
        <p:nvGrpSpPr>
          <p:cNvPr id="15373" name="Group 152"/>
          <p:cNvGrpSpPr>
            <a:grpSpLocks/>
          </p:cNvGrpSpPr>
          <p:nvPr/>
        </p:nvGrpSpPr>
        <p:grpSpPr bwMode="auto">
          <a:xfrm>
            <a:off x="401638" y="1476375"/>
            <a:ext cx="1787525" cy="501650"/>
            <a:chOff x="2500298" y="2071678"/>
            <a:chExt cx="1785950" cy="500066"/>
          </a:xfrm>
        </p:grpSpPr>
        <p:sp>
          <p:nvSpPr>
            <p:cNvPr id="154" name="Rectangle 153"/>
            <p:cNvSpPr/>
            <p:nvPr/>
          </p:nvSpPr>
          <p:spPr>
            <a:xfrm>
              <a:off x="2500298" y="2071678"/>
              <a:ext cx="1785950" cy="50006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55" name="Straight Connector 154"/>
            <p:cNvCxnSpPr/>
            <p:nvPr/>
          </p:nvCxnSpPr>
          <p:spPr>
            <a:xfrm rot="10800000" flipH="1">
              <a:off x="2500298" y="2427738"/>
              <a:ext cx="1785950" cy="1582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10800000" flipH="1">
              <a:off x="2500298" y="2498950"/>
              <a:ext cx="1785950" cy="158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42" name="TextBox 156"/>
            <p:cNvSpPr txBox="1">
              <a:spLocks noChangeArrowheads="1"/>
            </p:cNvSpPr>
            <p:nvPr/>
          </p:nvSpPr>
          <p:spPr bwMode="auto">
            <a:xfrm>
              <a:off x="2874950" y="2126469"/>
              <a:ext cx="112607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system of units</a:t>
              </a:r>
            </a:p>
          </p:txBody>
        </p:sp>
      </p:grpSp>
      <p:sp>
        <p:nvSpPr>
          <p:cNvPr id="15374" name="TextBox 218"/>
          <p:cNvSpPr txBox="1">
            <a:spLocks noChangeArrowheads="1"/>
          </p:cNvSpPr>
          <p:nvPr/>
        </p:nvSpPr>
        <p:spPr bwMode="auto">
          <a:xfrm>
            <a:off x="2146300" y="3530600"/>
            <a:ext cx="9271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>
                <a:latin typeface="Calibri" pitchFamily="34" charset="0"/>
              </a:rPr>
              <a:t>has base unit </a:t>
            </a:r>
          </a:p>
        </p:txBody>
      </p:sp>
      <p:sp>
        <p:nvSpPr>
          <p:cNvPr id="15375" name="TextBox 219"/>
          <p:cNvSpPr txBox="1">
            <a:spLocks noChangeArrowheads="1"/>
          </p:cNvSpPr>
          <p:nvPr/>
        </p:nvSpPr>
        <p:spPr bwMode="auto">
          <a:xfrm>
            <a:off x="3436938" y="3232150"/>
            <a:ext cx="927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000">
                <a:latin typeface="Calibri" pitchFamily="34" charset="0"/>
              </a:rPr>
              <a:t>has derived unit</a:t>
            </a:r>
          </a:p>
        </p:txBody>
      </p:sp>
      <p:sp>
        <p:nvSpPr>
          <p:cNvPr id="221" name="Isosceles Triangle 220"/>
          <p:cNvSpPr/>
          <p:nvPr/>
        </p:nvSpPr>
        <p:spPr>
          <a:xfrm rot="8758102" flipH="1">
            <a:off x="2976563" y="3763963"/>
            <a:ext cx="127000" cy="215900"/>
          </a:xfrm>
          <a:prstGeom prst="triangl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2" name="Isosceles Triangle 221"/>
          <p:cNvSpPr/>
          <p:nvPr/>
        </p:nvSpPr>
        <p:spPr>
          <a:xfrm rot="20207807" flipV="1">
            <a:off x="4311650" y="3600450"/>
            <a:ext cx="127000" cy="215900"/>
          </a:xfrm>
          <a:prstGeom prst="triangl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378" name="TextBox 222"/>
          <p:cNvSpPr txBox="1">
            <a:spLocks noChangeArrowheads="1"/>
          </p:cNvSpPr>
          <p:nvPr/>
        </p:nvSpPr>
        <p:spPr bwMode="auto">
          <a:xfrm>
            <a:off x="2222500" y="1911350"/>
            <a:ext cx="2730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sp>
        <p:nvSpPr>
          <p:cNvPr id="15379" name="TextBox 223"/>
          <p:cNvSpPr txBox="1">
            <a:spLocks noChangeArrowheads="1"/>
          </p:cNvSpPr>
          <p:nvPr/>
        </p:nvSpPr>
        <p:spPr bwMode="auto">
          <a:xfrm>
            <a:off x="1739900" y="1987550"/>
            <a:ext cx="2730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grpSp>
        <p:nvGrpSpPr>
          <p:cNvPr id="15380" name="Group 160"/>
          <p:cNvGrpSpPr>
            <a:grpSpLocks/>
          </p:cNvGrpSpPr>
          <p:nvPr/>
        </p:nvGrpSpPr>
        <p:grpSpPr bwMode="auto">
          <a:xfrm>
            <a:off x="6005513" y="2324100"/>
            <a:ext cx="3043237" cy="635000"/>
            <a:chOff x="4519613" y="2012157"/>
            <a:chExt cx="3043236" cy="635000"/>
          </a:xfrm>
        </p:grpSpPr>
        <p:sp>
          <p:nvSpPr>
            <p:cNvPr id="228" name="Snip Single Corner Rectangle 227"/>
            <p:cNvSpPr/>
            <p:nvPr/>
          </p:nvSpPr>
          <p:spPr>
            <a:xfrm>
              <a:off x="4519613" y="2056607"/>
              <a:ext cx="3011486" cy="590550"/>
            </a:xfrm>
            <a:prstGeom prst="snip1Rect">
              <a:avLst>
                <a:gd name="adj" fmla="val 0"/>
              </a:avLst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15435" name="Group 22"/>
            <p:cNvGrpSpPr>
              <a:grpSpLocks/>
            </p:cNvGrpSpPr>
            <p:nvPr/>
          </p:nvGrpSpPr>
          <p:grpSpPr bwMode="auto">
            <a:xfrm>
              <a:off x="7381870" y="2012157"/>
              <a:ext cx="180979" cy="178596"/>
              <a:chOff x="7381870" y="2012157"/>
              <a:chExt cx="180979" cy="178596"/>
            </a:xfrm>
          </p:grpSpPr>
          <p:sp>
            <p:nvSpPr>
              <p:cNvPr id="232" name="Right Triangle 231"/>
              <p:cNvSpPr/>
              <p:nvPr/>
            </p:nvSpPr>
            <p:spPr>
              <a:xfrm flipH="1" flipV="1">
                <a:off x="7381874" y="2012157"/>
                <a:ext cx="180975" cy="179388"/>
              </a:xfrm>
              <a:prstGeom prst="rtTriangl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3" name="Right Triangle 232"/>
              <p:cNvSpPr/>
              <p:nvPr/>
            </p:nvSpPr>
            <p:spPr>
              <a:xfrm>
                <a:off x="7429499" y="2058195"/>
                <a:ext cx="103188" cy="101600"/>
              </a:xfrm>
              <a:prstGeom prst="rtTriangle">
                <a:avLst/>
              </a:prstGeom>
              <a:solidFill>
                <a:srgbClr val="EFEFED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5436" name="TextBox 229"/>
            <p:cNvSpPr txBox="1">
              <a:spLocks noChangeArrowheads="1"/>
            </p:cNvSpPr>
            <p:nvPr/>
          </p:nvSpPr>
          <p:spPr bwMode="auto">
            <a:xfrm>
              <a:off x="4584701" y="2070100"/>
              <a:ext cx="285750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b="1">
                  <a:latin typeface="Calibri" pitchFamily="34" charset="0"/>
                </a:rPr>
                <a:t>VIM</a:t>
              </a:r>
            </a:p>
            <a:p>
              <a:r>
                <a:rPr lang="en-GB" sz="1000" b="1">
                  <a:latin typeface="Calibri" pitchFamily="34" charset="0"/>
                </a:rPr>
                <a:t>base unit: measurement unit</a:t>
              </a:r>
              <a:r>
                <a:rPr lang="en-GB" sz="1000">
                  <a:latin typeface="Calibri" pitchFamily="34" charset="0"/>
                </a:rPr>
                <a:t> that is adopted by convention for a </a:t>
              </a:r>
              <a:r>
                <a:rPr lang="en-GB" sz="1000" b="1">
                  <a:latin typeface="Calibri" pitchFamily="34" charset="0"/>
                </a:rPr>
                <a:t>base quantity</a:t>
              </a:r>
            </a:p>
          </p:txBody>
        </p:sp>
      </p:grpSp>
      <p:grpSp>
        <p:nvGrpSpPr>
          <p:cNvPr id="15381" name="Group 99"/>
          <p:cNvGrpSpPr>
            <a:grpSpLocks/>
          </p:cNvGrpSpPr>
          <p:nvPr/>
        </p:nvGrpSpPr>
        <p:grpSpPr bwMode="auto">
          <a:xfrm>
            <a:off x="4943475" y="3698875"/>
            <a:ext cx="1787525" cy="501650"/>
            <a:chOff x="2500298" y="2071678"/>
            <a:chExt cx="1785950" cy="500066"/>
          </a:xfrm>
        </p:grpSpPr>
        <p:sp>
          <p:nvSpPr>
            <p:cNvPr id="101" name="Rectangle 100"/>
            <p:cNvSpPr/>
            <p:nvPr/>
          </p:nvSpPr>
          <p:spPr>
            <a:xfrm>
              <a:off x="2500298" y="2071678"/>
              <a:ext cx="1785950" cy="50006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10800000" flipH="1">
              <a:off x="2500298" y="2427738"/>
              <a:ext cx="1785950" cy="1582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0800000" flipH="1">
              <a:off x="2500298" y="2498950"/>
              <a:ext cx="1785950" cy="158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33" name="TextBox 103"/>
            <p:cNvSpPr txBox="1">
              <a:spLocks noChangeArrowheads="1"/>
            </p:cNvSpPr>
            <p:nvPr/>
          </p:nvSpPr>
          <p:spPr bwMode="auto">
            <a:xfrm>
              <a:off x="2582850" y="2113769"/>
              <a:ext cx="161153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magnitude of quantity</a:t>
              </a:r>
            </a:p>
          </p:txBody>
        </p:sp>
      </p:grpSp>
      <p:cxnSp>
        <p:nvCxnSpPr>
          <p:cNvPr id="106" name="Straight Arrow Connector 105"/>
          <p:cNvCxnSpPr/>
          <p:nvPr/>
        </p:nvCxnSpPr>
        <p:spPr>
          <a:xfrm rot="5400000" flipH="1" flipV="1">
            <a:off x="4787107" y="4579144"/>
            <a:ext cx="596900" cy="1587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Isosceles Triangle 106"/>
          <p:cNvSpPr/>
          <p:nvPr/>
        </p:nvSpPr>
        <p:spPr>
          <a:xfrm>
            <a:off x="4997450" y="4203700"/>
            <a:ext cx="166688" cy="152400"/>
          </a:xfrm>
          <a:prstGeom prst="triangle">
            <a:avLst/>
          </a:prstGeom>
          <a:solidFill>
            <a:schemeClr val="bg1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15384" name="Group 152"/>
          <p:cNvGrpSpPr>
            <a:grpSpLocks/>
          </p:cNvGrpSpPr>
          <p:nvPr/>
        </p:nvGrpSpPr>
        <p:grpSpPr bwMode="auto">
          <a:xfrm>
            <a:off x="3435350" y="4702175"/>
            <a:ext cx="1785938" cy="501650"/>
            <a:chOff x="2500298" y="2071678"/>
            <a:chExt cx="1785950" cy="500066"/>
          </a:xfrm>
        </p:grpSpPr>
        <p:sp>
          <p:nvSpPr>
            <p:cNvPr id="170" name="Rectangle 169"/>
            <p:cNvSpPr/>
            <p:nvPr/>
          </p:nvSpPr>
          <p:spPr>
            <a:xfrm>
              <a:off x="2500298" y="2071678"/>
              <a:ext cx="1785950" cy="50006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72" name="Straight Connector 171"/>
            <p:cNvCxnSpPr/>
            <p:nvPr/>
          </p:nvCxnSpPr>
          <p:spPr>
            <a:xfrm rot="10800000" flipH="1">
              <a:off x="2500298" y="2427738"/>
              <a:ext cx="1785950" cy="1582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10800000" flipH="1">
              <a:off x="2500298" y="2498950"/>
              <a:ext cx="1785950" cy="158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29" name="TextBox 174"/>
            <p:cNvSpPr txBox="1">
              <a:spLocks noChangeArrowheads="1"/>
            </p:cNvSpPr>
            <p:nvPr/>
          </p:nvSpPr>
          <p:spPr bwMode="auto">
            <a:xfrm>
              <a:off x="2735250" y="2126469"/>
              <a:ext cx="138986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measurement unit</a:t>
              </a:r>
            </a:p>
          </p:txBody>
        </p:sp>
      </p:grpSp>
      <p:grpSp>
        <p:nvGrpSpPr>
          <p:cNvPr id="15385" name="Group 160"/>
          <p:cNvGrpSpPr>
            <a:grpSpLocks/>
          </p:cNvGrpSpPr>
          <p:nvPr/>
        </p:nvGrpSpPr>
        <p:grpSpPr bwMode="auto">
          <a:xfrm>
            <a:off x="6005513" y="1155700"/>
            <a:ext cx="3087687" cy="1143000"/>
            <a:chOff x="4519613" y="2012157"/>
            <a:chExt cx="3088061" cy="1143000"/>
          </a:xfrm>
        </p:grpSpPr>
        <p:sp>
          <p:nvSpPr>
            <p:cNvPr id="162" name="Snip Single Corner Rectangle 161"/>
            <p:cNvSpPr/>
            <p:nvPr/>
          </p:nvSpPr>
          <p:spPr>
            <a:xfrm>
              <a:off x="4519613" y="2056607"/>
              <a:ext cx="3011852" cy="1098550"/>
            </a:xfrm>
            <a:prstGeom prst="snip1Rect">
              <a:avLst>
                <a:gd name="adj" fmla="val 0"/>
              </a:avLst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15421" name="Group 22"/>
            <p:cNvGrpSpPr>
              <a:grpSpLocks/>
            </p:cNvGrpSpPr>
            <p:nvPr/>
          </p:nvGrpSpPr>
          <p:grpSpPr bwMode="auto">
            <a:xfrm>
              <a:off x="7381870" y="2012157"/>
              <a:ext cx="180979" cy="178596"/>
              <a:chOff x="7381870" y="2012157"/>
              <a:chExt cx="180979" cy="178596"/>
            </a:xfrm>
          </p:grpSpPr>
          <p:sp>
            <p:nvSpPr>
              <p:cNvPr id="167" name="Right Triangle 166"/>
              <p:cNvSpPr/>
              <p:nvPr/>
            </p:nvSpPr>
            <p:spPr>
              <a:xfrm flipH="1" flipV="1">
                <a:off x="7382222" y="2012157"/>
                <a:ext cx="180997" cy="179388"/>
              </a:xfrm>
              <a:prstGeom prst="rtTriangl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8" name="Right Triangle 167"/>
              <p:cNvSpPr/>
              <p:nvPr/>
            </p:nvSpPr>
            <p:spPr>
              <a:xfrm>
                <a:off x="7429853" y="2058195"/>
                <a:ext cx="103201" cy="101600"/>
              </a:xfrm>
              <a:prstGeom prst="rtTriangle">
                <a:avLst/>
              </a:prstGeom>
              <a:solidFill>
                <a:srgbClr val="EFEFED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5422" name="TextBox 163"/>
            <p:cNvSpPr txBox="1">
              <a:spLocks noChangeArrowheads="1"/>
            </p:cNvSpPr>
            <p:nvPr/>
          </p:nvSpPr>
          <p:spPr bwMode="auto">
            <a:xfrm>
              <a:off x="4584701" y="2070100"/>
              <a:ext cx="2857500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b="1">
                  <a:latin typeface="Calibri" pitchFamily="34" charset="0"/>
                </a:rPr>
                <a:t>VIM</a:t>
              </a:r>
            </a:p>
            <a:p>
              <a:r>
                <a:rPr lang="en-GB" sz="1000" b="1">
                  <a:latin typeface="Calibri" pitchFamily="34" charset="0"/>
                </a:rPr>
                <a:t>system of units</a:t>
              </a:r>
              <a:r>
                <a:rPr lang="en-GB" sz="1000">
                  <a:latin typeface="Calibri" pitchFamily="34" charset="0"/>
                </a:rPr>
                <a:t>: set of </a:t>
              </a:r>
              <a:r>
                <a:rPr lang="en-GB" sz="1000" b="1">
                  <a:latin typeface="Calibri" pitchFamily="34" charset="0"/>
                </a:rPr>
                <a:t>base units </a:t>
              </a:r>
              <a:r>
                <a:rPr lang="en-GB" sz="1000">
                  <a:latin typeface="Calibri" pitchFamily="34" charset="0"/>
                </a:rPr>
                <a:t>and </a:t>
              </a:r>
              <a:r>
                <a:rPr lang="en-GB" sz="1000" b="1">
                  <a:latin typeface="Calibri" pitchFamily="34" charset="0"/>
                </a:rPr>
                <a:t>derived units</a:t>
              </a:r>
              <a:r>
                <a:rPr lang="en-GB" sz="1000">
                  <a:latin typeface="Calibri" pitchFamily="34" charset="0"/>
                </a:rPr>
                <a:t>, together with their </a:t>
              </a:r>
              <a:r>
                <a:rPr lang="en-GB" sz="1000" b="1">
                  <a:latin typeface="Calibri" pitchFamily="34" charset="0"/>
                </a:rPr>
                <a:t>multiples</a:t>
              </a:r>
              <a:r>
                <a:rPr lang="en-GB" sz="1000">
                  <a:latin typeface="Calibri" pitchFamily="34" charset="0"/>
                </a:rPr>
                <a:t> and </a:t>
              </a:r>
              <a:r>
                <a:rPr lang="en-GB" sz="1000" b="1">
                  <a:latin typeface="Calibri" pitchFamily="34" charset="0"/>
                </a:rPr>
                <a:t>submultiples</a:t>
              </a:r>
              <a:r>
                <a:rPr lang="en-GB" sz="1000">
                  <a:latin typeface="Calibri" pitchFamily="34" charset="0"/>
                </a:rPr>
                <a:t>, defined in accordance with given rules, for a given </a:t>
              </a:r>
              <a:r>
                <a:rPr lang="en-GB" sz="1000" b="1">
                  <a:latin typeface="Calibri" pitchFamily="34" charset="0"/>
                </a:rPr>
                <a:t>system of quantities</a:t>
              </a:r>
            </a:p>
          </p:txBody>
        </p:sp>
        <p:sp>
          <p:nvSpPr>
            <p:cNvPr id="15423" name="TextBox 165"/>
            <p:cNvSpPr txBox="1">
              <a:spLocks noChangeArrowheads="1"/>
            </p:cNvSpPr>
            <p:nvPr/>
          </p:nvSpPr>
          <p:spPr bwMode="auto">
            <a:xfrm>
              <a:off x="4572000" y="2882900"/>
              <a:ext cx="30356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>
                  <a:latin typeface="Calibri" pitchFamily="34" charset="0"/>
                </a:rPr>
                <a:t>EXAMPLE: International System of Units (SI)</a:t>
              </a:r>
            </a:p>
          </p:txBody>
        </p:sp>
      </p:grpSp>
      <p:grpSp>
        <p:nvGrpSpPr>
          <p:cNvPr id="15386" name="Group 152"/>
          <p:cNvGrpSpPr>
            <a:grpSpLocks/>
          </p:cNvGrpSpPr>
          <p:nvPr/>
        </p:nvGrpSpPr>
        <p:grpSpPr bwMode="auto">
          <a:xfrm>
            <a:off x="401638" y="142875"/>
            <a:ext cx="1787525" cy="501650"/>
            <a:chOff x="2500298" y="2071678"/>
            <a:chExt cx="1785950" cy="500066"/>
          </a:xfrm>
        </p:grpSpPr>
        <p:sp>
          <p:nvSpPr>
            <p:cNvPr id="109" name="Rectangle 108"/>
            <p:cNvSpPr/>
            <p:nvPr/>
          </p:nvSpPr>
          <p:spPr>
            <a:xfrm>
              <a:off x="2500298" y="2071678"/>
              <a:ext cx="1785950" cy="50006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10" name="Straight Connector 109"/>
            <p:cNvCxnSpPr/>
            <p:nvPr/>
          </p:nvCxnSpPr>
          <p:spPr>
            <a:xfrm rot="10800000" flipH="1">
              <a:off x="2500298" y="2427738"/>
              <a:ext cx="1785950" cy="1582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10800000" flipH="1">
              <a:off x="2500298" y="2498950"/>
              <a:ext cx="1785950" cy="158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19" name="TextBox 111"/>
            <p:cNvSpPr txBox="1">
              <a:spLocks noChangeArrowheads="1"/>
            </p:cNvSpPr>
            <p:nvPr/>
          </p:nvSpPr>
          <p:spPr bwMode="auto">
            <a:xfrm>
              <a:off x="2671750" y="2126469"/>
              <a:ext cx="144206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system of quantities</a:t>
              </a:r>
            </a:p>
          </p:txBody>
        </p:sp>
      </p:grpSp>
      <p:sp>
        <p:nvSpPr>
          <p:cNvPr id="15387" name="TextBox 121"/>
          <p:cNvSpPr txBox="1">
            <a:spLocks noChangeArrowheads="1"/>
          </p:cNvSpPr>
          <p:nvPr/>
        </p:nvSpPr>
        <p:spPr bwMode="auto">
          <a:xfrm>
            <a:off x="1270000" y="1300163"/>
            <a:ext cx="5524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sp>
        <p:nvSpPr>
          <p:cNvPr id="15388" name="TextBox 122"/>
          <p:cNvSpPr txBox="1">
            <a:spLocks noChangeArrowheads="1"/>
          </p:cNvSpPr>
          <p:nvPr/>
        </p:nvSpPr>
        <p:spPr bwMode="auto">
          <a:xfrm>
            <a:off x="1282700" y="647700"/>
            <a:ext cx="241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1</a:t>
            </a:r>
          </a:p>
        </p:txBody>
      </p:sp>
      <p:sp>
        <p:nvSpPr>
          <p:cNvPr id="15389" name="TextBox 123"/>
          <p:cNvSpPr txBox="1">
            <a:spLocks noChangeArrowheads="1"/>
          </p:cNvSpPr>
          <p:nvPr/>
        </p:nvSpPr>
        <p:spPr bwMode="auto">
          <a:xfrm>
            <a:off x="0" y="1006475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000">
                <a:latin typeface="Calibri" pitchFamily="34" charset="0"/>
              </a:rPr>
              <a:t>system of quantities for system of units</a:t>
            </a:r>
          </a:p>
        </p:txBody>
      </p:sp>
      <p:sp>
        <p:nvSpPr>
          <p:cNvPr id="128" name="Isosceles Triangle 127"/>
          <p:cNvSpPr/>
          <p:nvPr/>
        </p:nvSpPr>
        <p:spPr>
          <a:xfrm flipH="1">
            <a:off x="1093788" y="796925"/>
            <a:ext cx="103187" cy="215900"/>
          </a:xfrm>
          <a:prstGeom prst="triangl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15391" name="Group 160"/>
          <p:cNvGrpSpPr>
            <a:grpSpLocks/>
          </p:cNvGrpSpPr>
          <p:nvPr/>
        </p:nvGrpSpPr>
        <p:grpSpPr bwMode="auto">
          <a:xfrm>
            <a:off x="6005513" y="2984500"/>
            <a:ext cx="3043237" cy="635000"/>
            <a:chOff x="4519613" y="2012157"/>
            <a:chExt cx="3043236" cy="635000"/>
          </a:xfrm>
        </p:grpSpPr>
        <p:sp>
          <p:nvSpPr>
            <p:cNvPr id="135" name="Snip Single Corner Rectangle 134"/>
            <p:cNvSpPr/>
            <p:nvPr/>
          </p:nvSpPr>
          <p:spPr>
            <a:xfrm>
              <a:off x="4519613" y="2056607"/>
              <a:ext cx="3011486" cy="590550"/>
            </a:xfrm>
            <a:prstGeom prst="snip1Rect">
              <a:avLst>
                <a:gd name="adj" fmla="val 0"/>
              </a:avLst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15412" name="Group 22"/>
            <p:cNvGrpSpPr>
              <a:grpSpLocks/>
            </p:cNvGrpSpPr>
            <p:nvPr/>
          </p:nvGrpSpPr>
          <p:grpSpPr bwMode="auto">
            <a:xfrm>
              <a:off x="7381870" y="2012157"/>
              <a:ext cx="180979" cy="178596"/>
              <a:chOff x="7381870" y="2012157"/>
              <a:chExt cx="180979" cy="178596"/>
            </a:xfrm>
          </p:grpSpPr>
          <p:sp>
            <p:nvSpPr>
              <p:cNvPr id="138" name="Right Triangle 137"/>
              <p:cNvSpPr/>
              <p:nvPr/>
            </p:nvSpPr>
            <p:spPr>
              <a:xfrm flipH="1" flipV="1">
                <a:off x="7381874" y="2012157"/>
                <a:ext cx="180975" cy="179388"/>
              </a:xfrm>
              <a:prstGeom prst="rtTriangl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9" name="Right Triangle 138"/>
              <p:cNvSpPr/>
              <p:nvPr/>
            </p:nvSpPr>
            <p:spPr>
              <a:xfrm>
                <a:off x="7429499" y="2058195"/>
                <a:ext cx="103188" cy="101600"/>
              </a:xfrm>
              <a:prstGeom prst="rtTriangle">
                <a:avLst/>
              </a:prstGeom>
              <a:solidFill>
                <a:srgbClr val="EFEFED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5413" name="TextBox 136"/>
            <p:cNvSpPr txBox="1">
              <a:spLocks noChangeArrowheads="1"/>
            </p:cNvSpPr>
            <p:nvPr/>
          </p:nvSpPr>
          <p:spPr bwMode="auto">
            <a:xfrm>
              <a:off x="4584701" y="2070100"/>
              <a:ext cx="285750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b="1">
                  <a:latin typeface="Calibri" pitchFamily="34" charset="0"/>
                </a:rPr>
                <a:t>VIM</a:t>
              </a:r>
            </a:p>
            <a:p>
              <a:r>
                <a:rPr lang="en-GB" sz="1000" b="1">
                  <a:latin typeface="Calibri" pitchFamily="34" charset="0"/>
                </a:rPr>
                <a:t>derived unit</a:t>
              </a:r>
              <a:r>
                <a:rPr lang="en-GB" sz="1000">
                  <a:latin typeface="Calibri" pitchFamily="34" charset="0"/>
                </a:rPr>
                <a:t>: </a:t>
              </a:r>
              <a:r>
                <a:rPr lang="en-GB" sz="1000" b="1">
                  <a:latin typeface="Calibri" pitchFamily="34" charset="0"/>
                </a:rPr>
                <a:t>measurement unit</a:t>
              </a:r>
              <a:r>
                <a:rPr lang="en-GB" sz="1000">
                  <a:latin typeface="Calibri" pitchFamily="34" charset="0"/>
                </a:rPr>
                <a:t> for a </a:t>
              </a:r>
              <a:r>
                <a:rPr lang="en-GB" sz="1000" b="1">
                  <a:latin typeface="Calibri" pitchFamily="34" charset="0"/>
                </a:rPr>
                <a:t>derived quantity</a:t>
              </a:r>
            </a:p>
          </p:txBody>
        </p:sp>
      </p:grpSp>
      <p:cxnSp>
        <p:nvCxnSpPr>
          <p:cNvPr id="148" name="Straight Arrow Connector 147"/>
          <p:cNvCxnSpPr/>
          <p:nvPr/>
        </p:nvCxnSpPr>
        <p:spPr>
          <a:xfrm rot="5400000" flipH="1" flipV="1">
            <a:off x="-1206500" y="4102100"/>
            <a:ext cx="3987800" cy="0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Isosceles Triangle 148"/>
          <p:cNvSpPr/>
          <p:nvPr/>
        </p:nvSpPr>
        <p:spPr>
          <a:xfrm>
            <a:off x="692150" y="1981200"/>
            <a:ext cx="166688" cy="152400"/>
          </a:xfrm>
          <a:prstGeom prst="triangle">
            <a:avLst/>
          </a:prstGeom>
          <a:solidFill>
            <a:schemeClr val="bg1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15394" name="Group 152"/>
          <p:cNvGrpSpPr>
            <a:grpSpLocks/>
          </p:cNvGrpSpPr>
          <p:nvPr/>
        </p:nvGrpSpPr>
        <p:grpSpPr bwMode="auto">
          <a:xfrm>
            <a:off x="393700" y="5832475"/>
            <a:ext cx="1785938" cy="501650"/>
            <a:chOff x="2500298" y="2071678"/>
            <a:chExt cx="1785950" cy="500066"/>
          </a:xfrm>
        </p:grpSpPr>
        <p:sp>
          <p:nvSpPr>
            <p:cNvPr id="143" name="Rectangle 142"/>
            <p:cNvSpPr/>
            <p:nvPr/>
          </p:nvSpPr>
          <p:spPr>
            <a:xfrm>
              <a:off x="2500298" y="2071678"/>
              <a:ext cx="1785950" cy="50006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44" name="Straight Connector 143"/>
            <p:cNvCxnSpPr/>
            <p:nvPr/>
          </p:nvCxnSpPr>
          <p:spPr>
            <a:xfrm rot="10800000" flipH="1">
              <a:off x="2500298" y="2427738"/>
              <a:ext cx="1785950" cy="1582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0800000" flipH="1">
              <a:off x="2500298" y="2498950"/>
              <a:ext cx="1785950" cy="158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10" name="TextBox 145"/>
            <p:cNvSpPr txBox="1">
              <a:spLocks noChangeArrowheads="1"/>
            </p:cNvSpPr>
            <p:nvPr/>
          </p:nvSpPr>
          <p:spPr bwMode="auto">
            <a:xfrm>
              <a:off x="2532050" y="2126469"/>
              <a:ext cx="17224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coherent system of units</a:t>
              </a:r>
            </a:p>
          </p:txBody>
        </p:sp>
      </p:grpSp>
      <p:sp>
        <p:nvSpPr>
          <p:cNvPr id="15395" name="TextBox 182"/>
          <p:cNvSpPr txBox="1">
            <a:spLocks noChangeArrowheads="1"/>
          </p:cNvSpPr>
          <p:nvPr/>
        </p:nvSpPr>
        <p:spPr bwMode="auto">
          <a:xfrm>
            <a:off x="3302000" y="448945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1,*</a:t>
            </a:r>
          </a:p>
        </p:txBody>
      </p:sp>
      <p:sp>
        <p:nvSpPr>
          <p:cNvPr id="15396" name="TextBox 184"/>
          <p:cNvSpPr txBox="1">
            <a:spLocks noChangeArrowheads="1"/>
          </p:cNvSpPr>
          <p:nvPr/>
        </p:nvSpPr>
        <p:spPr bwMode="auto">
          <a:xfrm>
            <a:off x="4533900" y="4514850"/>
            <a:ext cx="2730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sp>
        <p:nvSpPr>
          <p:cNvPr id="15397" name="TextBox 189"/>
          <p:cNvSpPr txBox="1">
            <a:spLocks noChangeArrowheads="1"/>
          </p:cNvSpPr>
          <p:nvPr/>
        </p:nvSpPr>
        <p:spPr bwMode="auto">
          <a:xfrm>
            <a:off x="990600" y="3810000"/>
            <a:ext cx="1231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>
                <a:latin typeface="Calibri" pitchFamily="34" charset="0"/>
              </a:rPr>
              <a:t>has off-system</a:t>
            </a:r>
          </a:p>
          <a:p>
            <a:pPr algn="ctr"/>
            <a:r>
              <a:rPr lang="en-GB" sz="1000">
                <a:latin typeface="Calibri" pitchFamily="34" charset="0"/>
              </a:rPr>
              <a:t>measurement unit</a:t>
            </a:r>
          </a:p>
        </p:txBody>
      </p:sp>
      <p:sp>
        <p:nvSpPr>
          <p:cNvPr id="192" name="Isosceles Triangle 191"/>
          <p:cNvSpPr/>
          <p:nvPr/>
        </p:nvSpPr>
        <p:spPr>
          <a:xfrm rot="8758102" flipH="1">
            <a:off x="2151063" y="4170363"/>
            <a:ext cx="127000" cy="215900"/>
          </a:xfrm>
          <a:prstGeom prst="triangl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399" name="TextBox 192"/>
          <p:cNvSpPr txBox="1">
            <a:spLocks noChangeArrowheads="1"/>
          </p:cNvSpPr>
          <p:nvPr/>
        </p:nvSpPr>
        <p:spPr bwMode="auto">
          <a:xfrm>
            <a:off x="1308100" y="1987550"/>
            <a:ext cx="2730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grpSp>
        <p:nvGrpSpPr>
          <p:cNvPr id="15400" name="Group 160"/>
          <p:cNvGrpSpPr>
            <a:grpSpLocks/>
          </p:cNvGrpSpPr>
          <p:nvPr/>
        </p:nvGrpSpPr>
        <p:grpSpPr bwMode="auto">
          <a:xfrm>
            <a:off x="6011863" y="495300"/>
            <a:ext cx="3043237" cy="635000"/>
            <a:chOff x="4519613" y="2012157"/>
            <a:chExt cx="3043236" cy="635000"/>
          </a:xfrm>
        </p:grpSpPr>
        <p:sp>
          <p:nvSpPr>
            <p:cNvPr id="195" name="Snip Single Corner Rectangle 194"/>
            <p:cNvSpPr/>
            <p:nvPr/>
          </p:nvSpPr>
          <p:spPr>
            <a:xfrm>
              <a:off x="4519613" y="2056607"/>
              <a:ext cx="3011486" cy="590550"/>
            </a:xfrm>
            <a:prstGeom prst="snip1Rect">
              <a:avLst>
                <a:gd name="adj" fmla="val 0"/>
              </a:avLst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15403" name="Group 22"/>
            <p:cNvGrpSpPr>
              <a:grpSpLocks/>
            </p:cNvGrpSpPr>
            <p:nvPr/>
          </p:nvGrpSpPr>
          <p:grpSpPr bwMode="auto">
            <a:xfrm>
              <a:off x="7381870" y="2012157"/>
              <a:ext cx="180979" cy="178596"/>
              <a:chOff x="7381870" y="2012157"/>
              <a:chExt cx="180979" cy="178596"/>
            </a:xfrm>
          </p:grpSpPr>
          <p:sp>
            <p:nvSpPr>
              <p:cNvPr id="203" name="Right Triangle 202"/>
              <p:cNvSpPr/>
              <p:nvPr/>
            </p:nvSpPr>
            <p:spPr>
              <a:xfrm flipH="1" flipV="1">
                <a:off x="7381874" y="2012157"/>
                <a:ext cx="180975" cy="179388"/>
              </a:xfrm>
              <a:prstGeom prst="rtTriangl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4" name="Right Triangle 203"/>
              <p:cNvSpPr/>
              <p:nvPr/>
            </p:nvSpPr>
            <p:spPr>
              <a:xfrm>
                <a:off x="7429499" y="2058195"/>
                <a:ext cx="103188" cy="101600"/>
              </a:xfrm>
              <a:prstGeom prst="rtTriangle">
                <a:avLst/>
              </a:prstGeom>
              <a:solidFill>
                <a:srgbClr val="EFEFED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5404" name="TextBox 201"/>
            <p:cNvSpPr txBox="1">
              <a:spLocks noChangeArrowheads="1"/>
            </p:cNvSpPr>
            <p:nvPr/>
          </p:nvSpPr>
          <p:spPr bwMode="auto">
            <a:xfrm>
              <a:off x="4584701" y="2070100"/>
              <a:ext cx="285750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b="1">
                  <a:latin typeface="Calibri" pitchFamily="34" charset="0"/>
                </a:rPr>
                <a:t>VIM</a:t>
              </a:r>
            </a:p>
            <a:p>
              <a:r>
                <a:rPr lang="en-GB" sz="1000" b="1">
                  <a:latin typeface="Calibri" pitchFamily="34" charset="0"/>
                </a:rPr>
                <a:t>off-system measurement unit</a:t>
              </a:r>
              <a:r>
                <a:rPr lang="en-GB" sz="1000">
                  <a:latin typeface="Calibri" pitchFamily="34" charset="0"/>
                </a:rPr>
                <a:t>: </a:t>
              </a:r>
              <a:r>
                <a:rPr lang="en-GB" sz="1000" b="1">
                  <a:latin typeface="Calibri" pitchFamily="34" charset="0"/>
                </a:rPr>
                <a:t>measurement unit </a:t>
              </a:r>
              <a:r>
                <a:rPr lang="en-GB" sz="1000">
                  <a:latin typeface="Calibri" pitchFamily="34" charset="0"/>
                </a:rPr>
                <a:t>that does not belong to a given </a:t>
              </a:r>
              <a:r>
                <a:rPr lang="en-GB" sz="1000" b="1">
                  <a:latin typeface="Calibri" pitchFamily="34" charset="0"/>
                </a:rPr>
                <a:t>system of units</a:t>
              </a:r>
            </a:p>
          </p:txBody>
        </p:sp>
      </p:grpSp>
      <p:sp>
        <p:nvSpPr>
          <p:cNvPr id="15401" name="TextBox 93"/>
          <p:cNvSpPr txBox="1">
            <a:spLocks noChangeArrowheads="1"/>
          </p:cNvSpPr>
          <p:nvPr/>
        </p:nvSpPr>
        <p:spPr bwMode="auto">
          <a:xfrm>
            <a:off x="3213100" y="4857750"/>
            <a:ext cx="2730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sp>
        <p:nvSpPr>
          <p:cNvPr id="95" name="Slide Number Placeholder 9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F92FB-A5B1-4F86-AB55-65EC0BBD35F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99"/>
          <p:cNvGrpSpPr>
            <a:grpSpLocks/>
          </p:cNvGrpSpPr>
          <p:nvPr/>
        </p:nvGrpSpPr>
        <p:grpSpPr bwMode="auto">
          <a:xfrm>
            <a:off x="3444875" y="1908175"/>
            <a:ext cx="1787525" cy="501650"/>
            <a:chOff x="2500298" y="2071678"/>
            <a:chExt cx="1785950" cy="500066"/>
          </a:xfrm>
        </p:grpSpPr>
        <p:sp>
          <p:nvSpPr>
            <p:cNvPr id="101" name="Rectangle 100"/>
            <p:cNvSpPr/>
            <p:nvPr/>
          </p:nvSpPr>
          <p:spPr>
            <a:xfrm>
              <a:off x="2500298" y="2071678"/>
              <a:ext cx="1785950" cy="50006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10800000" flipH="1">
              <a:off x="2500298" y="2427738"/>
              <a:ext cx="1785950" cy="1582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0800000" flipH="1">
              <a:off x="2500298" y="2498950"/>
              <a:ext cx="1785950" cy="158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11" name="TextBox 103"/>
            <p:cNvSpPr txBox="1">
              <a:spLocks noChangeArrowheads="1"/>
            </p:cNvSpPr>
            <p:nvPr/>
          </p:nvSpPr>
          <p:spPr bwMode="auto">
            <a:xfrm>
              <a:off x="2582850" y="2113769"/>
              <a:ext cx="161153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magnitude of quantity</a:t>
              </a:r>
            </a:p>
          </p:txBody>
        </p:sp>
      </p:grpSp>
      <p:cxnSp>
        <p:nvCxnSpPr>
          <p:cNvPr id="106" name="Straight Arrow Connector 105"/>
          <p:cNvCxnSpPr/>
          <p:nvPr/>
        </p:nvCxnSpPr>
        <p:spPr>
          <a:xfrm rot="5400000" flipH="1" flipV="1">
            <a:off x="4037807" y="2788444"/>
            <a:ext cx="596900" cy="1587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Isosceles Triangle 106"/>
          <p:cNvSpPr/>
          <p:nvPr/>
        </p:nvSpPr>
        <p:spPr>
          <a:xfrm>
            <a:off x="4248150" y="2413000"/>
            <a:ext cx="166688" cy="152400"/>
          </a:xfrm>
          <a:prstGeom prst="triangle">
            <a:avLst/>
          </a:prstGeom>
          <a:solidFill>
            <a:schemeClr val="bg1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16388" name="Group 152"/>
          <p:cNvGrpSpPr>
            <a:grpSpLocks/>
          </p:cNvGrpSpPr>
          <p:nvPr/>
        </p:nvGrpSpPr>
        <p:grpSpPr bwMode="auto">
          <a:xfrm>
            <a:off x="3435350" y="2911475"/>
            <a:ext cx="1785938" cy="501650"/>
            <a:chOff x="2500298" y="2071678"/>
            <a:chExt cx="1785950" cy="500066"/>
          </a:xfrm>
        </p:grpSpPr>
        <p:sp>
          <p:nvSpPr>
            <p:cNvPr id="170" name="Rectangle 169"/>
            <p:cNvSpPr/>
            <p:nvPr/>
          </p:nvSpPr>
          <p:spPr>
            <a:xfrm>
              <a:off x="2500298" y="2071678"/>
              <a:ext cx="1785950" cy="50006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72" name="Straight Connector 171"/>
            <p:cNvCxnSpPr/>
            <p:nvPr/>
          </p:nvCxnSpPr>
          <p:spPr>
            <a:xfrm rot="10800000" flipH="1">
              <a:off x="2500298" y="2427738"/>
              <a:ext cx="1785950" cy="1582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10800000" flipH="1">
              <a:off x="2500298" y="2498950"/>
              <a:ext cx="1785950" cy="158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7" name="TextBox 174"/>
            <p:cNvSpPr txBox="1">
              <a:spLocks noChangeArrowheads="1"/>
            </p:cNvSpPr>
            <p:nvPr/>
          </p:nvSpPr>
          <p:spPr bwMode="auto">
            <a:xfrm>
              <a:off x="2735250" y="2126469"/>
              <a:ext cx="138986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measurement unit</a:t>
              </a:r>
            </a:p>
          </p:txBody>
        </p:sp>
      </p:grpSp>
      <p:cxnSp>
        <p:nvCxnSpPr>
          <p:cNvPr id="148" name="Straight Arrow Connector 147"/>
          <p:cNvCxnSpPr/>
          <p:nvPr/>
        </p:nvCxnSpPr>
        <p:spPr>
          <a:xfrm rot="5400000" flipH="1" flipV="1">
            <a:off x="4109244" y="3639344"/>
            <a:ext cx="444500" cy="1588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Isosceles Triangle 148"/>
          <p:cNvSpPr/>
          <p:nvPr/>
        </p:nvSpPr>
        <p:spPr>
          <a:xfrm>
            <a:off x="4248150" y="3416300"/>
            <a:ext cx="166688" cy="152400"/>
          </a:xfrm>
          <a:prstGeom prst="triangle">
            <a:avLst/>
          </a:prstGeom>
          <a:solidFill>
            <a:schemeClr val="bg1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25" name="Straight Connector 124"/>
          <p:cNvCxnSpPr/>
          <p:nvPr/>
        </p:nvCxnSpPr>
        <p:spPr>
          <a:xfrm>
            <a:off x="3365500" y="3860800"/>
            <a:ext cx="1917700" cy="1588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rot="5400000" flipH="1" flipV="1">
            <a:off x="3131344" y="4083844"/>
            <a:ext cx="444500" cy="1588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rot="5400000" flipH="1" flipV="1">
            <a:off x="5061744" y="4096544"/>
            <a:ext cx="444500" cy="1588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94" name="Group 99"/>
          <p:cNvGrpSpPr>
            <a:grpSpLocks/>
          </p:cNvGrpSpPr>
          <p:nvPr/>
        </p:nvGrpSpPr>
        <p:grpSpPr bwMode="auto">
          <a:xfrm>
            <a:off x="2466975" y="4165600"/>
            <a:ext cx="1787525" cy="593725"/>
            <a:chOff x="2500298" y="1978811"/>
            <a:chExt cx="1785950" cy="592933"/>
          </a:xfrm>
        </p:grpSpPr>
        <p:sp>
          <p:nvSpPr>
            <p:cNvPr id="100" name="Rectangle 99"/>
            <p:cNvSpPr/>
            <p:nvPr/>
          </p:nvSpPr>
          <p:spPr>
            <a:xfrm>
              <a:off x="2500298" y="1978811"/>
              <a:ext cx="1785950" cy="592933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05" name="Straight Connector 104"/>
            <p:cNvCxnSpPr/>
            <p:nvPr/>
          </p:nvCxnSpPr>
          <p:spPr>
            <a:xfrm rot="10800000" flipH="1">
              <a:off x="2500298" y="2427475"/>
              <a:ext cx="1785950" cy="1585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0800000" flipH="1">
              <a:off x="2500298" y="2498816"/>
              <a:ext cx="1785950" cy="1586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3" name="TextBox 112"/>
            <p:cNvSpPr txBox="1">
              <a:spLocks noChangeArrowheads="1"/>
            </p:cNvSpPr>
            <p:nvPr/>
          </p:nvSpPr>
          <p:spPr bwMode="auto">
            <a:xfrm>
              <a:off x="2811450" y="1986769"/>
              <a:ext cx="11251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unit defined by</a:t>
              </a:r>
            </a:p>
            <a:p>
              <a:pPr algn="ctr"/>
              <a:r>
                <a:rPr lang="en-GB" sz="1200">
                  <a:latin typeface="Calibri" pitchFamily="34" charset="0"/>
                </a:rPr>
                <a:t>phenomenon</a:t>
              </a:r>
            </a:p>
          </p:txBody>
        </p:sp>
      </p:grpSp>
      <p:grpSp>
        <p:nvGrpSpPr>
          <p:cNvPr id="16395" name="Group 99"/>
          <p:cNvGrpSpPr>
            <a:grpSpLocks/>
          </p:cNvGrpSpPr>
          <p:nvPr/>
        </p:nvGrpSpPr>
        <p:grpSpPr bwMode="auto">
          <a:xfrm>
            <a:off x="4397375" y="4165600"/>
            <a:ext cx="1787525" cy="593725"/>
            <a:chOff x="2500298" y="1978811"/>
            <a:chExt cx="1785950" cy="592933"/>
          </a:xfrm>
        </p:grpSpPr>
        <p:sp>
          <p:nvSpPr>
            <p:cNvPr id="116" name="Rectangle 115"/>
            <p:cNvSpPr/>
            <p:nvPr/>
          </p:nvSpPr>
          <p:spPr>
            <a:xfrm>
              <a:off x="2500298" y="1978811"/>
              <a:ext cx="1785950" cy="592933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17" name="Straight Connector 116"/>
            <p:cNvCxnSpPr/>
            <p:nvPr/>
          </p:nvCxnSpPr>
          <p:spPr>
            <a:xfrm rot="10800000" flipH="1">
              <a:off x="2500298" y="2427475"/>
              <a:ext cx="1785950" cy="1585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0800000" flipH="1">
              <a:off x="2500298" y="2498816"/>
              <a:ext cx="1785950" cy="1586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9" name="TextBox 118"/>
            <p:cNvSpPr txBox="1">
              <a:spLocks noChangeArrowheads="1"/>
            </p:cNvSpPr>
            <p:nvPr/>
          </p:nvSpPr>
          <p:spPr bwMode="auto">
            <a:xfrm>
              <a:off x="2811450" y="1986769"/>
              <a:ext cx="11251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unit defined by</a:t>
              </a:r>
            </a:p>
            <a:p>
              <a:pPr algn="ctr"/>
              <a:r>
                <a:rPr lang="en-GB" sz="1200">
                  <a:latin typeface="Calibri" pitchFamily="34" charset="0"/>
                </a:rPr>
                <a:t>derivation</a:t>
              </a:r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F92FB-A5B1-4F86-AB55-65EC0BBD35F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6" name="Straight Connector 215"/>
          <p:cNvCxnSpPr/>
          <p:nvPr/>
        </p:nvCxnSpPr>
        <p:spPr>
          <a:xfrm rot="16200000" flipH="1">
            <a:off x="1231900" y="3225800"/>
            <a:ext cx="14986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1727200" y="5981700"/>
            <a:ext cx="4648200" cy="1588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2679700" y="1384300"/>
            <a:ext cx="4648200" cy="1588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234950" y="1403350"/>
            <a:ext cx="21209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13" name="Group 152"/>
          <p:cNvGrpSpPr>
            <a:grpSpLocks/>
          </p:cNvGrpSpPr>
          <p:nvPr/>
        </p:nvGrpSpPr>
        <p:grpSpPr bwMode="auto">
          <a:xfrm>
            <a:off x="401638" y="142875"/>
            <a:ext cx="1787525" cy="501650"/>
            <a:chOff x="2500298" y="2071678"/>
            <a:chExt cx="1785950" cy="500066"/>
          </a:xfrm>
        </p:grpSpPr>
        <p:sp>
          <p:nvSpPr>
            <p:cNvPr id="97" name="Rectangle 96"/>
            <p:cNvSpPr/>
            <p:nvPr/>
          </p:nvSpPr>
          <p:spPr>
            <a:xfrm>
              <a:off x="2500298" y="2071678"/>
              <a:ext cx="1785950" cy="50006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00" name="Straight Connector 99"/>
            <p:cNvCxnSpPr/>
            <p:nvPr/>
          </p:nvCxnSpPr>
          <p:spPr>
            <a:xfrm rot="10800000" flipH="1">
              <a:off x="2500298" y="2427738"/>
              <a:ext cx="1785950" cy="1582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0800000" flipH="1">
              <a:off x="2500298" y="2498950"/>
              <a:ext cx="1785950" cy="158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86" name="TextBox 107"/>
            <p:cNvSpPr txBox="1">
              <a:spLocks noChangeArrowheads="1"/>
            </p:cNvSpPr>
            <p:nvPr/>
          </p:nvSpPr>
          <p:spPr bwMode="auto">
            <a:xfrm>
              <a:off x="2811450" y="2126469"/>
              <a:ext cx="116910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kind of quantity</a:t>
              </a:r>
            </a:p>
          </p:txBody>
        </p:sp>
      </p:grpSp>
      <p:sp>
        <p:nvSpPr>
          <p:cNvPr id="17414" name="TextBox 112"/>
          <p:cNvSpPr txBox="1">
            <a:spLocks noChangeArrowheads="1"/>
          </p:cNvSpPr>
          <p:nvPr/>
        </p:nvSpPr>
        <p:spPr bwMode="auto">
          <a:xfrm>
            <a:off x="1270000" y="2074863"/>
            <a:ext cx="5524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sp>
        <p:nvSpPr>
          <p:cNvPr id="17415" name="TextBox 113"/>
          <p:cNvSpPr txBox="1">
            <a:spLocks noChangeArrowheads="1"/>
          </p:cNvSpPr>
          <p:nvPr/>
        </p:nvSpPr>
        <p:spPr bwMode="auto">
          <a:xfrm>
            <a:off x="1282700" y="635000"/>
            <a:ext cx="241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1</a:t>
            </a:r>
          </a:p>
        </p:txBody>
      </p:sp>
      <p:sp>
        <p:nvSpPr>
          <p:cNvPr id="17416" name="TextBox 114"/>
          <p:cNvSpPr txBox="1">
            <a:spLocks noChangeArrowheads="1"/>
          </p:cNvSpPr>
          <p:nvPr/>
        </p:nvSpPr>
        <p:spPr bwMode="auto">
          <a:xfrm>
            <a:off x="0" y="1400175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000">
                <a:latin typeface="Calibri" pitchFamily="34" charset="0"/>
              </a:rPr>
              <a:t>kind of quantity for quantity-value scale</a:t>
            </a:r>
          </a:p>
        </p:txBody>
      </p:sp>
      <p:sp>
        <p:nvSpPr>
          <p:cNvPr id="116" name="Isosceles Triangle 115"/>
          <p:cNvSpPr/>
          <p:nvPr/>
        </p:nvSpPr>
        <p:spPr>
          <a:xfrm flipH="1">
            <a:off x="1093788" y="1190625"/>
            <a:ext cx="103187" cy="215900"/>
          </a:xfrm>
          <a:prstGeom prst="triangl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65" name="Straight Connector 164"/>
          <p:cNvCxnSpPr/>
          <p:nvPr/>
        </p:nvCxnSpPr>
        <p:spPr>
          <a:xfrm>
            <a:off x="3403600" y="5245100"/>
            <a:ext cx="4648200" cy="1588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19" name="Group 160"/>
          <p:cNvGrpSpPr>
            <a:grpSpLocks/>
          </p:cNvGrpSpPr>
          <p:nvPr/>
        </p:nvGrpSpPr>
        <p:grpSpPr bwMode="auto">
          <a:xfrm>
            <a:off x="6018213" y="4902200"/>
            <a:ext cx="3043237" cy="673100"/>
            <a:chOff x="4519613" y="2012157"/>
            <a:chExt cx="3043236" cy="673100"/>
          </a:xfrm>
        </p:grpSpPr>
        <p:sp>
          <p:nvSpPr>
            <p:cNvPr id="174" name="Snip Single Corner Rectangle 173"/>
            <p:cNvSpPr/>
            <p:nvPr/>
          </p:nvSpPr>
          <p:spPr>
            <a:xfrm>
              <a:off x="4519613" y="2056607"/>
              <a:ext cx="3011486" cy="628650"/>
            </a:xfrm>
            <a:prstGeom prst="snip1Rect">
              <a:avLst>
                <a:gd name="adj" fmla="val 0"/>
              </a:avLst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17479" name="Group 22"/>
            <p:cNvGrpSpPr>
              <a:grpSpLocks/>
            </p:cNvGrpSpPr>
            <p:nvPr/>
          </p:nvGrpSpPr>
          <p:grpSpPr bwMode="auto">
            <a:xfrm>
              <a:off x="7381870" y="2012157"/>
              <a:ext cx="180979" cy="178596"/>
              <a:chOff x="7381870" y="2012157"/>
              <a:chExt cx="180979" cy="178596"/>
            </a:xfrm>
          </p:grpSpPr>
          <p:sp>
            <p:nvSpPr>
              <p:cNvPr id="179" name="Right Triangle 178"/>
              <p:cNvSpPr/>
              <p:nvPr/>
            </p:nvSpPr>
            <p:spPr>
              <a:xfrm flipH="1" flipV="1">
                <a:off x="7381874" y="2012157"/>
                <a:ext cx="180975" cy="179388"/>
              </a:xfrm>
              <a:prstGeom prst="rtTriangl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0" name="Right Triangle 179"/>
              <p:cNvSpPr/>
              <p:nvPr/>
            </p:nvSpPr>
            <p:spPr>
              <a:xfrm>
                <a:off x="7429499" y="2058195"/>
                <a:ext cx="103188" cy="101600"/>
              </a:xfrm>
              <a:prstGeom prst="rtTriangle">
                <a:avLst/>
              </a:prstGeom>
              <a:solidFill>
                <a:srgbClr val="EFEFED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7480" name="TextBox 176"/>
            <p:cNvSpPr txBox="1">
              <a:spLocks noChangeArrowheads="1"/>
            </p:cNvSpPr>
            <p:nvPr/>
          </p:nvSpPr>
          <p:spPr bwMode="auto">
            <a:xfrm>
              <a:off x="4584701" y="2070100"/>
              <a:ext cx="285750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b="1">
                  <a:latin typeface="Calibri" pitchFamily="34" charset="0"/>
                </a:rPr>
                <a:t>VIM</a:t>
              </a:r>
            </a:p>
            <a:p>
              <a:r>
                <a:rPr lang="en-GB" sz="1000" b="1">
                  <a:latin typeface="Calibri" pitchFamily="34" charset="0"/>
                </a:rPr>
                <a:t>conventional reference scale</a:t>
              </a:r>
              <a:r>
                <a:rPr lang="en-GB" sz="1000">
                  <a:latin typeface="Calibri" pitchFamily="34" charset="0"/>
                </a:rPr>
                <a:t>: q</a:t>
              </a:r>
              <a:r>
                <a:rPr lang="en-GB" sz="1000" b="1">
                  <a:latin typeface="Calibri" pitchFamily="34" charset="0"/>
                </a:rPr>
                <a:t>uantity-value scale</a:t>
              </a:r>
              <a:r>
                <a:rPr lang="en-GB" sz="1000">
                  <a:latin typeface="Calibri" pitchFamily="34" charset="0"/>
                </a:rPr>
                <a:t> defined by formal agreement</a:t>
              </a:r>
            </a:p>
          </p:txBody>
        </p:sp>
      </p:grpSp>
      <p:cxnSp>
        <p:nvCxnSpPr>
          <p:cNvPr id="121" name="Straight Connector 120"/>
          <p:cNvCxnSpPr/>
          <p:nvPr/>
        </p:nvCxnSpPr>
        <p:spPr>
          <a:xfrm>
            <a:off x="1651000" y="2489200"/>
            <a:ext cx="4648200" cy="1588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21" name="Group 152"/>
          <p:cNvGrpSpPr>
            <a:grpSpLocks/>
          </p:cNvGrpSpPr>
          <p:nvPr/>
        </p:nvGrpSpPr>
        <p:grpSpPr bwMode="auto">
          <a:xfrm>
            <a:off x="401638" y="2251075"/>
            <a:ext cx="1787525" cy="501650"/>
            <a:chOff x="2500298" y="2071678"/>
            <a:chExt cx="1785950" cy="500066"/>
          </a:xfrm>
        </p:grpSpPr>
        <p:sp>
          <p:nvSpPr>
            <p:cNvPr id="154" name="Rectangle 153"/>
            <p:cNvSpPr/>
            <p:nvPr/>
          </p:nvSpPr>
          <p:spPr>
            <a:xfrm>
              <a:off x="2500298" y="2071678"/>
              <a:ext cx="1785950" cy="50006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55" name="Straight Connector 154"/>
            <p:cNvCxnSpPr/>
            <p:nvPr/>
          </p:nvCxnSpPr>
          <p:spPr>
            <a:xfrm rot="10800000" flipH="1">
              <a:off x="2500298" y="2427738"/>
              <a:ext cx="1785950" cy="1582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10800000" flipH="1">
              <a:off x="2500298" y="2498950"/>
              <a:ext cx="1785950" cy="158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77" name="TextBox 156"/>
            <p:cNvSpPr txBox="1">
              <a:spLocks noChangeArrowheads="1"/>
            </p:cNvSpPr>
            <p:nvPr/>
          </p:nvSpPr>
          <p:spPr bwMode="auto">
            <a:xfrm>
              <a:off x="2659050" y="2126469"/>
              <a:ext cx="145411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quantity-value scale</a:t>
              </a:r>
            </a:p>
          </p:txBody>
        </p:sp>
      </p:grpSp>
      <p:grpSp>
        <p:nvGrpSpPr>
          <p:cNvPr id="17422" name="Group 160"/>
          <p:cNvGrpSpPr>
            <a:grpSpLocks/>
          </p:cNvGrpSpPr>
          <p:nvPr/>
        </p:nvGrpSpPr>
        <p:grpSpPr bwMode="auto">
          <a:xfrm>
            <a:off x="6005513" y="1930400"/>
            <a:ext cx="3087687" cy="1271588"/>
            <a:chOff x="4519613" y="2012157"/>
            <a:chExt cx="3088061" cy="1270853"/>
          </a:xfrm>
        </p:grpSpPr>
        <p:sp>
          <p:nvSpPr>
            <p:cNvPr id="162" name="Snip Single Corner Rectangle 161"/>
            <p:cNvSpPr/>
            <p:nvPr/>
          </p:nvSpPr>
          <p:spPr>
            <a:xfrm>
              <a:off x="4519613" y="2058168"/>
              <a:ext cx="3011852" cy="1223255"/>
            </a:xfrm>
            <a:prstGeom prst="snip1Rect">
              <a:avLst>
                <a:gd name="adj" fmla="val 0"/>
              </a:avLst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17469" name="Group 22"/>
            <p:cNvGrpSpPr>
              <a:grpSpLocks/>
            </p:cNvGrpSpPr>
            <p:nvPr/>
          </p:nvGrpSpPr>
          <p:grpSpPr bwMode="auto">
            <a:xfrm>
              <a:off x="7381870" y="2012157"/>
              <a:ext cx="180979" cy="178596"/>
              <a:chOff x="7381870" y="2012157"/>
              <a:chExt cx="180979" cy="178596"/>
            </a:xfrm>
          </p:grpSpPr>
          <p:sp>
            <p:nvSpPr>
              <p:cNvPr id="167" name="Right Triangle 166"/>
              <p:cNvSpPr/>
              <p:nvPr/>
            </p:nvSpPr>
            <p:spPr>
              <a:xfrm flipH="1" flipV="1">
                <a:off x="7382222" y="2012157"/>
                <a:ext cx="180997" cy="179285"/>
              </a:xfrm>
              <a:prstGeom prst="rtTriangl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8" name="Right Triangle 167"/>
              <p:cNvSpPr/>
              <p:nvPr/>
            </p:nvSpPr>
            <p:spPr>
              <a:xfrm>
                <a:off x="7429853" y="2058168"/>
                <a:ext cx="103201" cy="101541"/>
              </a:xfrm>
              <a:prstGeom prst="rtTriangle">
                <a:avLst/>
              </a:prstGeom>
              <a:solidFill>
                <a:srgbClr val="EFEFED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7470" name="TextBox 163"/>
            <p:cNvSpPr txBox="1">
              <a:spLocks noChangeArrowheads="1"/>
            </p:cNvSpPr>
            <p:nvPr/>
          </p:nvSpPr>
          <p:spPr bwMode="auto">
            <a:xfrm>
              <a:off x="4584701" y="2070100"/>
              <a:ext cx="2857500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b="1">
                  <a:latin typeface="Calibri" pitchFamily="34" charset="0"/>
                </a:rPr>
                <a:t>VIM</a:t>
              </a:r>
            </a:p>
            <a:p>
              <a:r>
                <a:rPr lang="en-GB" sz="1000" b="1">
                  <a:latin typeface="Calibri" pitchFamily="34" charset="0"/>
                </a:rPr>
                <a:t>quantity-value scale</a:t>
              </a:r>
              <a:r>
                <a:rPr lang="en-GB" sz="1000">
                  <a:latin typeface="Calibri" pitchFamily="34" charset="0"/>
                </a:rPr>
                <a:t>: ordered set of </a:t>
              </a:r>
              <a:r>
                <a:rPr lang="en-GB" sz="1000" b="1">
                  <a:latin typeface="Calibri" pitchFamily="34" charset="0"/>
                </a:rPr>
                <a:t>quantity values </a:t>
              </a:r>
              <a:r>
                <a:rPr lang="en-GB" sz="1000">
                  <a:latin typeface="Calibri" pitchFamily="34" charset="0"/>
                </a:rPr>
                <a:t>of </a:t>
              </a:r>
              <a:r>
                <a:rPr lang="en-GB" sz="1000" b="1">
                  <a:latin typeface="Calibri" pitchFamily="34" charset="0"/>
                </a:rPr>
                <a:t>quantities</a:t>
              </a:r>
              <a:r>
                <a:rPr lang="en-GB" sz="1000">
                  <a:latin typeface="Calibri" pitchFamily="34" charset="0"/>
                </a:rPr>
                <a:t> of a given </a:t>
              </a:r>
              <a:r>
                <a:rPr lang="en-GB" sz="1000" b="1">
                  <a:latin typeface="Calibri" pitchFamily="34" charset="0"/>
                </a:rPr>
                <a:t>kind of quantity </a:t>
              </a:r>
              <a:r>
                <a:rPr lang="en-GB" sz="1000">
                  <a:latin typeface="Calibri" pitchFamily="34" charset="0"/>
                </a:rPr>
                <a:t>used in ranking, according to magnitude, quantities of that kind</a:t>
              </a:r>
            </a:p>
          </p:txBody>
        </p:sp>
        <p:sp>
          <p:nvSpPr>
            <p:cNvPr id="17471" name="TextBox 165"/>
            <p:cNvSpPr txBox="1">
              <a:spLocks noChangeArrowheads="1"/>
            </p:cNvSpPr>
            <p:nvPr/>
          </p:nvSpPr>
          <p:spPr bwMode="auto">
            <a:xfrm>
              <a:off x="4572000" y="2882900"/>
              <a:ext cx="30356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>
                  <a:latin typeface="Calibri" pitchFamily="34" charset="0"/>
                </a:rPr>
                <a:t>EXAMPLES: Celsius temperature scale, Rockwell C hardness scale</a:t>
              </a:r>
            </a:p>
          </p:txBody>
        </p:sp>
      </p:grpSp>
      <p:cxnSp>
        <p:nvCxnSpPr>
          <p:cNvPr id="125" name="Straight Arrow Connector 124"/>
          <p:cNvCxnSpPr/>
          <p:nvPr/>
        </p:nvCxnSpPr>
        <p:spPr>
          <a:xfrm rot="5400000" flipH="1" flipV="1">
            <a:off x="1713707" y="1023144"/>
            <a:ext cx="596900" cy="1587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Isosceles Triangle 125"/>
          <p:cNvSpPr/>
          <p:nvPr/>
        </p:nvSpPr>
        <p:spPr>
          <a:xfrm>
            <a:off x="1924050" y="647700"/>
            <a:ext cx="166688" cy="152400"/>
          </a:xfrm>
          <a:prstGeom prst="triangle">
            <a:avLst/>
          </a:prstGeom>
          <a:solidFill>
            <a:schemeClr val="bg1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17425" name="Group 152"/>
          <p:cNvGrpSpPr>
            <a:grpSpLocks/>
          </p:cNvGrpSpPr>
          <p:nvPr/>
        </p:nvGrpSpPr>
        <p:grpSpPr bwMode="auto">
          <a:xfrm>
            <a:off x="1771650" y="1146175"/>
            <a:ext cx="1785938" cy="501650"/>
            <a:chOff x="2500298" y="2071678"/>
            <a:chExt cx="1785950" cy="500066"/>
          </a:xfrm>
        </p:grpSpPr>
        <p:sp>
          <p:nvSpPr>
            <p:cNvPr id="130" name="Rectangle 129"/>
            <p:cNvSpPr/>
            <p:nvPr/>
          </p:nvSpPr>
          <p:spPr>
            <a:xfrm>
              <a:off x="2500298" y="2071678"/>
              <a:ext cx="1785950" cy="50006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31" name="Straight Connector 130"/>
            <p:cNvCxnSpPr/>
            <p:nvPr/>
          </p:nvCxnSpPr>
          <p:spPr>
            <a:xfrm rot="10800000" flipH="1">
              <a:off x="2500298" y="2427738"/>
              <a:ext cx="1785950" cy="1582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0800000" flipH="1">
              <a:off x="2500298" y="2498950"/>
              <a:ext cx="1785950" cy="158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67" name="TextBox 133"/>
            <p:cNvSpPr txBox="1">
              <a:spLocks noChangeArrowheads="1"/>
            </p:cNvSpPr>
            <p:nvPr/>
          </p:nvSpPr>
          <p:spPr bwMode="auto">
            <a:xfrm>
              <a:off x="2836850" y="2126469"/>
              <a:ext cx="11766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ordinal quantity</a:t>
              </a:r>
            </a:p>
          </p:txBody>
        </p:sp>
      </p:grpSp>
      <p:grpSp>
        <p:nvGrpSpPr>
          <p:cNvPr id="17426" name="Group 160"/>
          <p:cNvGrpSpPr>
            <a:grpSpLocks/>
          </p:cNvGrpSpPr>
          <p:nvPr/>
        </p:nvGrpSpPr>
        <p:grpSpPr bwMode="auto">
          <a:xfrm>
            <a:off x="6005513" y="127000"/>
            <a:ext cx="3087687" cy="1752600"/>
            <a:chOff x="4519613" y="2012157"/>
            <a:chExt cx="3088061" cy="1752600"/>
          </a:xfrm>
        </p:grpSpPr>
        <p:sp>
          <p:nvSpPr>
            <p:cNvPr id="140" name="Snip Single Corner Rectangle 139"/>
            <p:cNvSpPr/>
            <p:nvPr/>
          </p:nvSpPr>
          <p:spPr>
            <a:xfrm>
              <a:off x="4519613" y="2056607"/>
              <a:ext cx="3011852" cy="1708150"/>
            </a:xfrm>
            <a:prstGeom prst="snip1Rect">
              <a:avLst>
                <a:gd name="adj" fmla="val 0"/>
              </a:avLst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17459" name="Group 22"/>
            <p:cNvGrpSpPr>
              <a:grpSpLocks/>
            </p:cNvGrpSpPr>
            <p:nvPr/>
          </p:nvGrpSpPr>
          <p:grpSpPr bwMode="auto">
            <a:xfrm>
              <a:off x="7381870" y="2012157"/>
              <a:ext cx="180979" cy="178596"/>
              <a:chOff x="7381870" y="2012157"/>
              <a:chExt cx="180979" cy="178596"/>
            </a:xfrm>
          </p:grpSpPr>
          <p:sp>
            <p:nvSpPr>
              <p:cNvPr id="151" name="Right Triangle 150"/>
              <p:cNvSpPr/>
              <p:nvPr/>
            </p:nvSpPr>
            <p:spPr>
              <a:xfrm flipH="1" flipV="1">
                <a:off x="7382222" y="2012157"/>
                <a:ext cx="180997" cy="179388"/>
              </a:xfrm>
              <a:prstGeom prst="rtTriangl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2" name="Right Triangle 151"/>
              <p:cNvSpPr/>
              <p:nvPr/>
            </p:nvSpPr>
            <p:spPr>
              <a:xfrm>
                <a:off x="7429853" y="2058195"/>
                <a:ext cx="103201" cy="101600"/>
              </a:xfrm>
              <a:prstGeom prst="rtTriangle">
                <a:avLst/>
              </a:prstGeom>
              <a:solidFill>
                <a:srgbClr val="EFEFED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7460" name="TextBox 146"/>
            <p:cNvSpPr txBox="1">
              <a:spLocks noChangeArrowheads="1"/>
            </p:cNvSpPr>
            <p:nvPr/>
          </p:nvSpPr>
          <p:spPr bwMode="auto">
            <a:xfrm>
              <a:off x="4584701" y="2070100"/>
              <a:ext cx="2857500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b="1">
                  <a:latin typeface="Calibri" pitchFamily="34" charset="0"/>
                </a:rPr>
                <a:t>VIM</a:t>
              </a:r>
            </a:p>
            <a:p>
              <a:r>
                <a:rPr lang="en-GB" sz="1000" b="1">
                  <a:latin typeface="Calibri" pitchFamily="34" charset="0"/>
                </a:rPr>
                <a:t>ordinal quantity</a:t>
              </a:r>
              <a:r>
                <a:rPr lang="en-GB" sz="1000">
                  <a:latin typeface="Calibri" pitchFamily="34" charset="0"/>
                </a:rPr>
                <a:t>: </a:t>
              </a:r>
              <a:r>
                <a:rPr lang="en-GB" sz="1000" b="1">
                  <a:latin typeface="Calibri" pitchFamily="34" charset="0"/>
                </a:rPr>
                <a:t>quantity</a:t>
              </a:r>
              <a:r>
                <a:rPr lang="en-GB" sz="1000">
                  <a:latin typeface="Calibri" pitchFamily="34" charset="0"/>
                </a:rPr>
                <a:t>, defined by a conventional </a:t>
              </a:r>
              <a:r>
                <a:rPr lang="en-GB" sz="1000" b="1">
                  <a:latin typeface="Calibri" pitchFamily="34" charset="0"/>
                </a:rPr>
                <a:t>measurement procedure</a:t>
              </a:r>
              <a:r>
                <a:rPr lang="en-GB" sz="1000">
                  <a:latin typeface="Calibri" pitchFamily="34" charset="0"/>
                </a:rPr>
                <a:t>, for which a total ordering relation can be established, according to magnitude, with other quantities of the same </a:t>
              </a:r>
              <a:r>
                <a:rPr lang="en-GB" sz="1000" b="1">
                  <a:latin typeface="Calibri" pitchFamily="34" charset="0"/>
                </a:rPr>
                <a:t>kind</a:t>
              </a:r>
              <a:r>
                <a:rPr lang="en-GB" sz="1000">
                  <a:latin typeface="Calibri" pitchFamily="34" charset="0"/>
                </a:rPr>
                <a:t>, but for which no algebraic operations among those quantities exist</a:t>
              </a:r>
            </a:p>
          </p:txBody>
        </p:sp>
        <p:sp>
          <p:nvSpPr>
            <p:cNvPr id="17461" name="TextBox 149"/>
            <p:cNvSpPr txBox="1">
              <a:spLocks noChangeArrowheads="1"/>
            </p:cNvSpPr>
            <p:nvPr/>
          </p:nvSpPr>
          <p:spPr bwMode="auto">
            <a:xfrm>
              <a:off x="4572000" y="3200400"/>
              <a:ext cx="3035674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>
                  <a:latin typeface="Calibri" pitchFamily="34" charset="0"/>
                </a:rPr>
                <a:t>EXAMPLES: Rockwell C hardness, octane number for petroleum fuel,  earthquake strength on the Richter scale</a:t>
              </a:r>
            </a:p>
          </p:txBody>
        </p:sp>
      </p:grpSp>
      <p:cxnSp>
        <p:nvCxnSpPr>
          <p:cNvPr id="158" name="Straight Arrow Connector 157"/>
          <p:cNvCxnSpPr/>
          <p:nvPr/>
        </p:nvCxnSpPr>
        <p:spPr>
          <a:xfrm rot="5400000" flipH="1" flipV="1">
            <a:off x="319088" y="3708400"/>
            <a:ext cx="1903412" cy="1588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Isosceles Triangle 158"/>
          <p:cNvSpPr/>
          <p:nvPr/>
        </p:nvSpPr>
        <p:spPr>
          <a:xfrm>
            <a:off x="1174750" y="2755900"/>
            <a:ext cx="166688" cy="152400"/>
          </a:xfrm>
          <a:prstGeom prst="triangle">
            <a:avLst/>
          </a:prstGeom>
          <a:solidFill>
            <a:schemeClr val="bg1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60" name="Straight Connector 159"/>
          <p:cNvCxnSpPr/>
          <p:nvPr/>
        </p:nvCxnSpPr>
        <p:spPr>
          <a:xfrm>
            <a:off x="1104900" y="4660900"/>
            <a:ext cx="1917700" cy="1588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rot="5400000" flipH="1" flipV="1">
            <a:off x="477838" y="5276850"/>
            <a:ext cx="1230312" cy="1588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 rot="5400000" flipH="1" flipV="1">
            <a:off x="2801144" y="4896644"/>
            <a:ext cx="444500" cy="1588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32" name="Group 99"/>
          <p:cNvGrpSpPr>
            <a:grpSpLocks/>
          </p:cNvGrpSpPr>
          <p:nvPr/>
        </p:nvGrpSpPr>
        <p:grpSpPr bwMode="auto">
          <a:xfrm>
            <a:off x="206375" y="5689600"/>
            <a:ext cx="1787525" cy="593725"/>
            <a:chOff x="2500298" y="1978811"/>
            <a:chExt cx="1785950" cy="592933"/>
          </a:xfrm>
        </p:grpSpPr>
        <p:sp>
          <p:nvSpPr>
            <p:cNvPr id="171" name="Rectangle 170"/>
            <p:cNvSpPr/>
            <p:nvPr/>
          </p:nvSpPr>
          <p:spPr>
            <a:xfrm>
              <a:off x="2500298" y="1978811"/>
              <a:ext cx="1785950" cy="592933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76" name="Straight Connector 175"/>
            <p:cNvCxnSpPr/>
            <p:nvPr/>
          </p:nvCxnSpPr>
          <p:spPr>
            <a:xfrm rot="10800000" flipH="1">
              <a:off x="2500298" y="2427475"/>
              <a:ext cx="1785950" cy="1585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10800000" flipH="1">
              <a:off x="2500298" y="2498816"/>
              <a:ext cx="1785950" cy="1586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57" name="TextBox 183"/>
            <p:cNvSpPr txBox="1">
              <a:spLocks noChangeArrowheads="1"/>
            </p:cNvSpPr>
            <p:nvPr/>
          </p:nvSpPr>
          <p:spPr bwMode="auto">
            <a:xfrm>
              <a:off x="2608251" y="1986770"/>
              <a:ext cx="158988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ordinal quantity-value scale</a:t>
              </a:r>
            </a:p>
          </p:txBody>
        </p:sp>
      </p:grpSp>
      <p:grpSp>
        <p:nvGrpSpPr>
          <p:cNvPr id="17433" name="Group 99"/>
          <p:cNvGrpSpPr>
            <a:grpSpLocks/>
          </p:cNvGrpSpPr>
          <p:nvPr/>
        </p:nvGrpSpPr>
        <p:grpSpPr bwMode="auto">
          <a:xfrm>
            <a:off x="2136775" y="4953000"/>
            <a:ext cx="1787525" cy="606425"/>
            <a:chOff x="2500298" y="1966111"/>
            <a:chExt cx="1785950" cy="605633"/>
          </a:xfrm>
        </p:grpSpPr>
        <p:sp>
          <p:nvSpPr>
            <p:cNvPr id="187" name="Rectangle 186"/>
            <p:cNvSpPr/>
            <p:nvPr/>
          </p:nvSpPr>
          <p:spPr>
            <a:xfrm>
              <a:off x="2500298" y="1978794"/>
              <a:ext cx="1785950" cy="59295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88" name="Straight Connector 187"/>
            <p:cNvCxnSpPr/>
            <p:nvPr/>
          </p:nvCxnSpPr>
          <p:spPr>
            <a:xfrm rot="10800000" flipH="1">
              <a:off x="2500298" y="2427471"/>
              <a:ext cx="1785950" cy="1585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rot="10800000" flipH="1">
              <a:off x="2500298" y="2498814"/>
              <a:ext cx="1785950" cy="1586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53" name="TextBox 193"/>
            <p:cNvSpPr txBox="1">
              <a:spLocks noChangeArrowheads="1"/>
            </p:cNvSpPr>
            <p:nvPr/>
          </p:nvSpPr>
          <p:spPr bwMode="auto">
            <a:xfrm>
              <a:off x="2773350" y="1966111"/>
              <a:ext cx="125968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conventional reference scale</a:t>
              </a:r>
            </a:p>
          </p:txBody>
        </p:sp>
      </p:grpSp>
      <p:grpSp>
        <p:nvGrpSpPr>
          <p:cNvPr id="17434" name="Group 160"/>
          <p:cNvGrpSpPr>
            <a:grpSpLocks/>
          </p:cNvGrpSpPr>
          <p:nvPr/>
        </p:nvGrpSpPr>
        <p:grpSpPr bwMode="auto">
          <a:xfrm>
            <a:off x="6024563" y="5626100"/>
            <a:ext cx="3043237" cy="1016000"/>
            <a:chOff x="4519613" y="2012157"/>
            <a:chExt cx="3043236" cy="1016000"/>
          </a:xfrm>
        </p:grpSpPr>
        <p:sp>
          <p:nvSpPr>
            <p:cNvPr id="198" name="Snip Single Corner Rectangle 197"/>
            <p:cNvSpPr/>
            <p:nvPr/>
          </p:nvSpPr>
          <p:spPr>
            <a:xfrm>
              <a:off x="4519613" y="2056607"/>
              <a:ext cx="3011486" cy="971550"/>
            </a:xfrm>
            <a:prstGeom prst="snip1Rect">
              <a:avLst>
                <a:gd name="adj" fmla="val 0"/>
              </a:avLst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17446" name="Group 22"/>
            <p:cNvGrpSpPr>
              <a:grpSpLocks/>
            </p:cNvGrpSpPr>
            <p:nvPr/>
          </p:nvGrpSpPr>
          <p:grpSpPr bwMode="auto">
            <a:xfrm>
              <a:off x="7381870" y="2012157"/>
              <a:ext cx="180979" cy="178596"/>
              <a:chOff x="7381870" y="2012157"/>
              <a:chExt cx="180979" cy="178596"/>
            </a:xfrm>
          </p:grpSpPr>
          <p:sp>
            <p:nvSpPr>
              <p:cNvPr id="201" name="Right Triangle 200"/>
              <p:cNvSpPr/>
              <p:nvPr/>
            </p:nvSpPr>
            <p:spPr>
              <a:xfrm flipH="1" flipV="1">
                <a:off x="7381874" y="2012157"/>
                <a:ext cx="180975" cy="179388"/>
              </a:xfrm>
              <a:prstGeom prst="rtTriangl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5" name="Right Triangle 204"/>
              <p:cNvSpPr/>
              <p:nvPr/>
            </p:nvSpPr>
            <p:spPr>
              <a:xfrm>
                <a:off x="7429499" y="2058195"/>
                <a:ext cx="103188" cy="101600"/>
              </a:xfrm>
              <a:prstGeom prst="rtTriangle">
                <a:avLst/>
              </a:prstGeom>
              <a:solidFill>
                <a:srgbClr val="EFEFED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7447" name="TextBox 199"/>
            <p:cNvSpPr txBox="1">
              <a:spLocks noChangeArrowheads="1"/>
            </p:cNvSpPr>
            <p:nvPr/>
          </p:nvSpPr>
          <p:spPr bwMode="auto">
            <a:xfrm>
              <a:off x="4584701" y="2070100"/>
              <a:ext cx="285750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b="1">
                  <a:latin typeface="Calibri" pitchFamily="34" charset="0"/>
                </a:rPr>
                <a:t>VIM</a:t>
              </a:r>
            </a:p>
            <a:p>
              <a:r>
                <a:rPr lang="en-GB" sz="1000" b="1">
                  <a:latin typeface="Calibri" pitchFamily="34" charset="0"/>
                </a:rPr>
                <a:t>ordinal quantity-value scale</a:t>
              </a:r>
              <a:r>
                <a:rPr lang="en-GB" sz="1000">
                  <a:latin typeface="Calibri" pitchFamily="34" charset="0"/>
                </a:rPr>
                <a:t>: </a:t>
              </a:r>
              <a:r>
                <a:rPr lang="it-IT" sz="1000" b="1">
                  <a:latin typeface="Calibri" pitchFamily="34" charset="0"/>
                </a:rPr>
                <a:t>quantity-value scale </a:t>
              </a:r>
              <a:r>
                <a:rPr lang="it-IT" sz="1000">
                  <a:latin typeface="Calibri" pitchFamily="34" charset="0"/>
                </a:rPr>
                <a:t>for </a:t>
              </a:r>
              <a:r>
                <a:rPr lang="it-IT" sz="1000" b="1">
                  <a:latin typeface="Calibri" pitchFamily="34" charset="0"/>
                </a:rPr>
                <a:t>ordinal quantities</a:t>
              </a:r>
              <a:endParaRPr lang="en-GB" sz="1000" b="1">
                <a:latin typeface="Calibri" pitchFamily="34" charset="0"/>
              </a:endParaRPr>
            </a:p>
          </p:txBody>
        </p:sp>
      </p:grpSp>
      <p:sp>
        <p:nvSpPr>
          <p:cNvPr id="17435" name="TextBox 205"/>
          <p:cNvSpPr txBox="1">
            <a:spLocks noChangeArrowheads="1"/>
          </p:cNvSpPr>
          <p:nvPr/>
        </p:nvSpPr>
        <p:spPr bwMode="auto">
          <a:xfrm>
            <a:off x="6096000" y="6203950"/>
            <a:ext cx="3035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EXAMPLES: Rockwell C hardness scale, scale of octane numbers for petroleum fuel.</a:t>
            </a:r>
          </a:p>
        </p:txBody>
      </p:sp>
      <p:grpSp>
        <p:nvGrpSpPr>
          <p:cNvPr id="17436" name="Group 152"/>
          <p:cNvGrpSpPr>
            <a:grpSpLocks/>
          </p:cNvGrpSpPr>
          <p:nvPr/>
        </p:nvGrpSpPr>
        <p:grpSpPr bwMode="auto">
          <a:xfrm>
            <a:off x="1684338" y="3660775"/>
            <a:ext cx="1787525" cy="501650"/>
            <a:chOff x="2500298" y="2071678"/>
            <a:chExt cx="1785950" cy="500066"/>
          </a:xfrm>
        </p:grpSpPr>
        <p:sp>
          <p:nvSpPr>
            <p:cNvPr id="211" name="Rectangle 210"/>
            <p:cNvSpPr/>
            <p:nvPr/>
          </p:nvSpPr>
          <p:spPr>
            <a:xfrm>
              <a:off x="2500298" y="2071678"/>
              <a:ext cx="1785950" cy="50006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212" name="Straight Connector 211"/>
            <p:cNvCxnSpPr/>
            <p:nvPr/>
          </p:nvCxnSpPr>
          <p:spPr>
            <a:xfrm rot="10800000" flipH="1">
              <a:off x="2500298" y="2427738"/>
              <a:ext cx="1785950" cy="1582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10800000" flipH="1">
              <a:off x="2500298" y="2498950"/>
              <a:ext cx="1785950" cy="158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44" name="TextBox 213"/>
            <p:cNvSpPr txBox="1">
              <a:spLocks noChangeArrowheads="1"/>
            </p:cNvSpPr>
            <p:nvPr/>
          </p:nvSpPr>
          <p:spPr bwMode="auto">
            <a:xfrm>
              <a:off x="2836850" y="2126469"/>
              <a:ext cx="113460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Calibri" pitchFamily="34" charset="0"/>
                </a:rPr>
                <a:t>space of values</a:t>
              </a:r>
            </a:p>
          </p:txBody>
        </p:sp>
      </p:grpSp>
      <p:sp>
        <p:nvSpPr>
          <p:cNvPr id="17437" name="TextBox 216"/>
          <p:cNvSpPr txBox="1">
            <a:spLocks noChangeArrowheads="1"/>
          </p:cNvSpPr>
          <p:nvPr/>
        </p:nvSpPr>
        <p:spPr bwMode="auto">
          <a:xfrm>
            <a:off x="1739900" y="3416300"/>
            <a:ext cx="241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1</a:t>
            </a:r>
          </a:p>
        </p:txBody>
      </p:sp>
      <p:sp>
        <p:nvSpPr>
          <p:cNvPr id="17438" name="TextBox 224"/>
          <p:cNvSpPr txBox="1">
            <a:spLocks noChangeArrowheads="1"/>
          </p:cNvSpPr>
          <p:nvPr/>
        </p:nvSpPr>
        <p:spPr bwMode="auto">
          <a:xfrm>
            <a:off x="1993900" y="2924175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space of values for quantity-value scale</a:t>
            </a:r>
          </a:p>
        </p:txBody>
      </p:sp>
      <p:sp>
        <p:nvSpPr>
          <p:cNvPr id="226" name="Isosceles Triangle 225"/>
          <p:cNvSpPr/>
          <p:nvPr/>
        </p:nvSpPr>
        <p:spPr>
          <a:xfrm flipH="1" flipV="1">
            <a:off x="2071688" y="3362325"/>
            <a:ext cx="103187" cy="215900"/>
          </a:xfrm>
          <a:prstGeom prst="triangl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440" name="TextBox 226"/>
          <p:cNvSpPr txBox="1">
            <a:spLocks noChangeArrowheads="1"/>
          </p:cNvSpPr>
          <p:nvPr/>
        </p:nvSpPr>
        <p:spPr bwMode="auto">
          <a:xfrm>
            <a:off x="1739900" y="2760663"/>
            <a:ext cx="5524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*</a:t>
            </a:r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F92FB-A5B1-4F86-AB55-65EC0BBD35F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08000" y="1473200"/>
            <a:ext cx="8039100" cy="41402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5-Point Star 3"/>
          <p:cNvSpPr/>
          <p:nvPr/>
        </p:nvSpPr>
        <p:spPr>
          <a:xfrm>
            <a:off x="6604000" y="25146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5-Point Star 4"/>
          <p:cNvSpPr/>
          <p:nvPr/>
        </p:nvSpPr>
        <p:spPr>
          <a:xfrm>
            <a:off x="7823200" y="35052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5-Point Star 5"/>
          <p:cNvSpPr/>
          <p:nvPr/>
        </p:nvSpPr>
        <p:spPr>
          <a:xfrm>
            <a:off x="3225800" y="35052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5-Point Star 6"/>
          <p:cNvSpPr/>
          <p:nvPr/>
        </p:nvSpPr>
        <p:spPr>
          <a:xfrm>
            <a:off x="4114800" y="41275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5-Point Star 7"/>
          <p:cNvSpPr/>
          <p:nvPr/>
        </p:nvSpPr>
        <p:spPr>
          <a:xfrm>
            <a:off x="3784600" y="20574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" name="5-Point Star 8"/>
          <p:cNvSpPr/>
          <p:nvPr/>
        </p:nvSpPr>
        <p:spPr>
          <a:xfrm>
            <a:off x="1562100" y="33274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5-Point Star 9"/>
          <p:cNvSpPr/>
          <p:nvPr/>
        </p:nvSpPr>
        <p:spPr>
          <a:xfrm>
            <a:off x="4546600" y="27559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5-Point Star 10"/>
          <p:cNvSpPr/>
          <p:nvPr/>
        </p:nvSpPr>
        <p:spPr>
          <a:xfrm>
            <a:off x="4483100" y="48895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5-Point Star 11"/>
          <p:cNvSpPr/>
          <p:nvPr/>
        </p:nvSpPr>
        <p:spPr>
          <a:xfrm>
            <a:off x="5346700" y="18161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5-Point Star 12"/>
          <p:cNvSpPr/>
          <p:nvPr/>
        </p:nvSpPr>
        <p:spPr>
          <a:xfrm>
            <a:off x="1816100" y="42926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5-Point Star 13"/>
          <p:cNvSpPr/>
          <p:nvPr/>
        </p:nvSpPr>
        <p:spPr>
          <a:xfrm>
            <a:off x="5880100" y="43942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5-Point Star 14"/>
          <p:cNvSpPr/>
          <p:nvPr/>
        </p:nvSpPr>
        <p:spPr>
          <a:xfrm>
            <a:off x="5511800" y="25019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5-Point Star 15"/>
          <p:cNvSpPr/>
          <p:nvPr/>
        </p:nvSpPr>
        <p:spPr>
          <a:xfrm>
            <a:off x="7048500" y="33782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" name="5-Point Star 16"/>
          <p:cNvSpPr/>
          <p:nvPr/>
        </p:nvSpPr>
        <p:spPr>
          <a:xfrm>
            <a:off x="7010400" y="43180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" name="5-Point Star 17"/>
          <p:cNvSpPr/>
          <p:nvPr/>
        </p:nvSpPr>
        <p:spPr>
          <a:xfrm>
            <a:off x="2565400" y="28448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" name="5-Point Star 18"/>
          <p:cNvSpPr/>
          <p:nvPr/>
        </p:nvSpPr>
        <p:spPr>
          <a:xfrm>
            <a:off x="5956300" y="33655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" name="5-Point Star 19"/>
          <p:cNvSpPr/>
          <p:nvPr/>
        </p:nvSpPr>
        <p:spPr>
          <a:xfrm>
            <a:off x="3416300" y="29718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" name="5-Point Star 20"/>
          <p:cNvSpPr/>
          <p:nvPr/>
        </p:nvSpPr>
        <p:spPr>
          <a:xfrm>
            <a:off x="5003800" y="37973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" name="5-Point Star 21"/>
          <p:cNvSpPr/>
          <p:nvPr/>
        </p:nvSpPr>
        <p:spPr>
          <a:xfrm>
            <a:off x="2679700" y="50546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" name="5-Point Star 22"/>
          <p:cNvSpPr/>
          <p:nvPr/>
        </p:nvSpPr>
        <p:spPr>
          <a:xfrm>
            <a:off x="1752600" y="27940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" name="5-Point Star 23"/>
          <p:cNvSpPr/>
          <p:nvPr/>
        </p:nvSpPr>
        <p:spPr>
          <a:xfrm>
            <a:off x="4597400" y="19685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" name="5-Point Star 24"/>
          <p:cNvSpPr/>
          <p:nvPr/>
        </p:nvSpPr>
        <p:spPr>
          <a:xfrm>
            <a:off x="2946400" y="43053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" name="5-Point Star 25"/>
          <p:cNvSpPr/>
          <p:nvPr/>
        </p:nvSpPr>
        <p:spPr>
          <a:xfrm>
            <a:off x="2755900" y="23114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457" name="TextBox 27"/>
          <p:cNvSpPr txBox="1">
            <a:spLocks noChangeArrowheads="1"/>
          </p:cNvSpPr>
          <p:nvPr/>
        </p:nvSpPr>
        <p:spPr bwMode="auto">
          <a:xfrm>
            <a:off x="368300" y="5295900"/>
            <a:ext cx="14176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alibri" pitchFamily="34" charset="0"/>
              </a:rPr>
              <a:t>length of my thumb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1117600" y="4622800"/>
            <a:ext cx="825500" cy="546100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9" name="TextBox 31"/>
          <p:cNvSpPr txBox="1">
            <a:spLocks noChangeArrowheads="1"/>
          </p:cNvSpPr>
          <p:nvPr/>
        </p:nvSpPr>
        <p:spPr bwMode="auto">
          <a:xfrm>
            <a:off x="2654300" y="5854700"/>
            <a:ext cx="165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alibri" pitchFamily="34" charset="0"/>
              </a:rPr>
              <a:t>height of my coffee cup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16200000" flipV="1">
            <a:off x="2584450" y="4984750"/>
            <a:ext cx="1333500" cy="431800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1" name="TextBox 34"/>
          <p:cNvSpPr txBox="1">
            <a:spLocks noChangeArrowheads="1"/>
          </p:cNvSpPr>
          <p:nvPr/>
        </p:nvSpPr>
        <p:spPr bwMode="auto">
          <a:xfrm>
            <a:off x="127000" y="1333500"/>
            <a:ext cx="2352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alibri" pitchFamily="34" charset="0"/>
              </a:rPr>
              <a:t>distance from London to New York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rot="16200000" flipH="1">
            <a:off x="990600" y="1968500"/>
            <a:ext cx="1143000" cy="381000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3" name="TextBox 38"/>
          <p:cNvSpPr txBox="1">
            <a:spLocks noChangeArrowheads="1"/>
          </p:cNvSpPr>
          <p:nvPr/>
        </p:nvSpPr>
        <p:spPr bwMode="auto">
          <a:xfrm>
            <a:off x="5689600" y="6019800"/>
            <a:ext cx="11541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alibri" pitchFamily="34" charset="0"/>
              </a:rPr>
              <a:t>mass of my car</a:t>
            </a:r>
          </a:p>
        </p:txBody>
      </p:sp>
      <p:cxnSp>
        <p:nvCxnSpPr>
          <p:cNvPr id="40" name="Straight Arrow Connector 39"/>
          <p:cNvCxnSpPr>
            <a:stCxn id="18463" idx="0"/>
          </p:cNvCxnSpPr>
          <p:nvPr/>
        </p:nvCxnSpPr>
        <p:spPr>
          <a:xfrm rot="16200000" flipV="1">
            <a:off x="5406232" y="5160168"/>
            <a:ext cx="1409700" cy="309563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5" name="TextBox 41"/>
          <p:cNvSpPr txBox="1">
            <a:spLocks noChangeArrowheads="1"/>
          </p:cNvSpPr>
          <p:nvPr/>
        </p:nvSpPr>
        <p:spPr bwMode="auto">
          <a:xfrm>
            <a:off x="6938963" y="5727700"/>
            <a:ext cx="19510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alibri" pitchFamily="34" charset="0"/>
              </a:rPr>
              <a:t>mass of Barbar the elephant</a:t>
            </a:r>
          </a:p>
        </p:txBody>
      </p:sp>
      <p:cxnSp>
        <p:nvCxnSpPr>
          <p:cNvPr id="43" name="Straight Arrow Connector 42"/>
          <p:cNvCxnSpPr>
            <a:stCxn id="18465" idx="0"/>
          </p:cNvCxnSpPr>
          <p:nvPr/>
        </p:nvCxnSpPr>
        <p:spPr>
          <a:xfrm rot="16200000" flipV="1">
            <a:off x="6954044" y="4768056"/>
            <a:ext cx="1181100" cy="738188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7" name="TextBox 47"/>
          <p:cNvSpPr txBox="1">
            <a:spLocks noChangeArrowheads="1"/>
          </p:cNvSpPr>
          <p:nvPr/>
        </p:nvSpPr>
        <p:spPr bwMode="auto">
          <a:xfrm>
            <a:off x="7556500" y="1651000"/>
            <a:ext cx="13128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alibri" pitchFamily="34" charset="0"/>
              </a:rPr>
              <a:t>mass of the moon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826250" y="2228850"/>
            <a:ext cx="1358900" cy="736600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9" name="TextBox 53"/>
          <p:cNvSpPr txBox="1">
            <a:spLocks noChangeArrowheads="1"/>
          </p:cNvSpPr>
          <p:nvPr/>
        </p:nvSpPr>
        <p:spPr bwMode="auto">
          <a:xfrm>
            <a:off x="6845300" y="762000"/>
            <a:ext cx="1971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latin typeface="Calibri" pitchFamily="34" charset="0"/>
              </a:rPr>
              <a:t>particular quantity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rot="5400000">
            <a:off x="6991350" y="1276350"/>
            <a:ext cx="685800" cy="444500"/>
          </a:xfrm>
          <a:prstGeom prst="straightConnector1">
            <a:avLst/>
          </a:prstGeom>
          <a:ln w="3810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F92FB-A5B1-4F86-AB55-65EC0BBD35F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08000" y="1473200"/>
            <a:ext cx="8039100" cy="41402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5-Point Star 3"/>
          <p:cNvSpPr/>
          <p:nvPr/>
        </p:nvSpPr>
        <p:spPr>
          <a:xfrm>
            <a:off x="6604000" y="25146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5-Point Star 4"/>
          <p:cNvSpPr/>
          <p:nvPr/>
        </p:nvSpPr>
        <p:spPr>
          <a:xfrm>
            <a:off x="7823200" y="35052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5-Point Star 5"/>
          <p:cNvSpPr/>
          <p:nvPr/>
        </p:nvSpPr>
        <p:spPr>
          <a:xfrm>
            <a:off x="3225800" y="35052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5-Point Star 6"/>
          <p:cNvSpPr/>
          <p:nvPr/>
        </p:nvSpPr>
        <p:spPr>
          <a:xfrm>
            <a:off x="4114800" y="41275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5-Point Star 7"/>
          <p:cNvSpPr/>
          <p:nvPr/>
        </p:nvSpPr>
        <p:spPr>
          <a:xfrm>
            <a:off x="3784600" y="20574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" name="5-Point Star 8"/>
          <p:cNvSpPr/>
          <p:nvPr/>
        </p:nvSpPr>
        <p:spPr>
          <a:xfrm>
            <a:off x="1562100" y="33274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5-Point Star 9"/>
          <p:cNvSpPr/>
          <p:nvPr/>
        </p:nvSpPr>
        <p:spPr>
          <a:xfrm>
            <a:off x="4546600" y="27559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5-Point Star 10"/>
          <p:cNvSpPr/>
          <p:nvPr/>
        </p:nvSpPr>
        <p:spPr>
          <a:xfrm>
            <a:off x="4483100" y="48895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5-Point Star 11"/>
          <p:cNvSpPr/>
          <p:nvPr/>
        </p:nvSpPr>
        <p:spPr>
          <a:xfrm>
            <a:off x="5346700" y="18161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5-Point Star 12"/>
          <p:cNvSpPr/>
          <p:nvPr/>
        </p:nvSpPr>
        <p:spPr>
          <a:xfrm>
            <a:off x="1816100" y="42926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5-Point Star 14"/>
          <p:cNvSpPr/>
          <p:nvPr/>
        </p:nvSpPr>
        <p:spPr>
          <a:xfrm>
            <a:off x="5511800" y="25019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5-Point Star 15"/>
          <p:cNvSpPr/>
          <p:nvPr/>
        </p:nvSpPr>
        <p:spPr>
          <a:xfrm>
            <a:off x="7048500" y="33782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" name="5-Point Star 16"/>
          <p:cNvSpPr/>
          <p:nvPr/>
        </p:nvSpPr>
        <p:spPr>
          <a:xfrm>
            <a:off x="7010400" y="43180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" name="5-Point Star 17"/>
          <p:cNvSpPr/>
          <p:nvPr/>
        </p:nvSpPr>
        <p:spPr>
          <a:xfrm>
            <a:off x="2565400" y="28448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" name="5-Point Star 18"/>
          <p:cNvSpPr/>
          <p:nvPr/>
        </p:nvSpPr>
        <p:spPr>
          <a:xfrm>
            <a:off x="5956300" y="33655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" name="5-Point Star 19"/>
          <p:cNvSpPr/>
          <p:nvPr/>
        </p:nvSpPr>
        <p:spPr>
          <a:xfrm>
            <a:off x="3416300" y="29718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" name="5-Point Star 20"/>
          <p:cNvSpPr/>
          <p:nvPr/>
        </p:nvSpPr>
        <p:spPr>
          <a:xfrm>
            <a:off x="5003800" y="37973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" name="5-Point Star 21"/>
          <p:cNvSpPr/>
          <p:nvPr/>
        </p:nvSpPr>
        <p:spPr>
          <a:xfrm>
            <a:off x="2679700" y="50546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" name="5-Point Star 22"/>
          <p:cNvSpPr/>
          <p:nvPr/>
        </p:nvSpPr>
        <p:spPr>
          <a:xfrm>
            <a:off x="1752600" y="27940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" name="5-Point Star 23"/>
          <p:cNvSpPr/>
          <p:nvPr/>
        </p:nvSpPr>
        <p:spPr>
          <a:xfrm>
            <a:off x="4597400" y="19685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" name="5-Point Star 24"/>
          <p:cNvSpPr/>
          <p:nvPr/>
        </p:nvSpPr>
        <p:spPr>
          <a:xfrm>
            <a:off x="2946400" y="43053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" name="5-Point Star 25"/>
          <p:cNvSpPr/>
          <p:nvPr/>
        </p:nvSpPr>
        <p:spPr>
          <a:xfrm>
            <a:off x="2755900" y="23114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480" name="TextBox 27"/>
          <p:cNvSpPr txBox="1">
            <a:spLocks noChangeArrowheads="1"/>
          </p:cNvSpPr>
          <p:nvPr/>
        </p:nvSpPr>
        <p:spPr bwMode="auto">
          <a:xfrm>
            <a:off x="368300" y="5295900"/>
            <a:ext cx="14176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alibri" pitchFamily="34" charset="0"/>
              </a:rPr>
              <a:t>length of my thumb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1117600" y="4622800"/>
            <a:ext cx="825500" cy="546100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2" name="TextBox 31"/>
          <p:cNvSpPr txBox="1">
            <a:spLocks noChangeArrowheads="1"/>
          </p:cNvSpPr>
          <p:nvPr/>
        </p:nvSpPr>
        <p:spPr bwMode="auto">
          <a:xfrm>
            <a:off x="2654300" y="5854700"/>
            <a:ext cx="165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alibri" pitchFamily="34" charset="0"/>
              </a:rPr>
              <a:t>height of my coffee cup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16200000" flipV="1">
            <a:off x="2584450" y="4984750"/>
            <a:ext cx="1333500" cy="431800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4" name="TextBox 34"/>
          <p:cNvSpPr txBox="1">
            <a:spLocks noChangeArrowheads="1"/>
          </p:cNvSpPr>
          <p:nvPr/>
        </p:nvSpPr>
        <p:spPr bwMode="auto">
          <a:xfrm>
            <a:off x="127000" y="1333500"/>
            <a:ext cx="2352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alibri" pitchFamily="34" charset="0"/>
              </a:rPr>
              <a:t>distance from London to New York</a:t>
            </a:r>
          </a:p>
        </p:txBody>
      </p:sp>
      <p:sp>
        <p:nvSpPr>
          <p:cNvPr id="19485" name="TextBox 38"/>
          <p:cNvSpPr txBox="1">
            <a:spLocks noChangeArrowheads="1"/>
          </p:cNvSpPr>
          <p:nvPr/>
        </p:nvSpPr>
        <p:spPr bwMode="auto">
          <a:xfrm>
            <a:off x="5689600" y="6019800"/>
            <a:ext cx="11541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alibri" pitchFamily="34" charset="0"/>
              </a:rPr>
              <a:t>mass of my car</a:t>
            </a:r>
          </a:p>
        </p:txBody>
      </p:sp>
      <p:sp>
        <p:nvSpPr>
          <p:cNvPr id="19486" name="TextBox 41"/>
          <p:cNvSpPr txBox="1">
            <a:spLocks noChangeArrowheads="1"/>
          </p:cNvSpPr>
          <p:nvPr/>
        </p:nvSpPr>
        <p:spPr bwMode="auto">
          <a:xfrm>
            <a:off x="6938963" y="5727700"/>
            <a:ext cx="19510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alibri" pitchFamily="34" charset="0"/>
              </a:rPr>
              <a:t>mass of Barbar the elephant</a:t>
            </a:r>
          </a:p>
        </p:txBody>
      </p:sp>
      <p:cxnSp>
        <p:nvCxnSpPr>
          <p:cNvPr id="43" name="Straight Arrow Connector 42"/>
          <p:cNvCxnSpPr>
            <a:stCxn id="19486" idx="0"/>
          </p:cNvCxnSpPr>
          <p:nvPr/>
        </p:nvCxnSpPr>
        <p:spPr>
          <a:xfrm rot="16200000" flipV="1">
            <a:off x="6954044" y="4768056"/>
            <a:ext cx="1181100" cy="738188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8" name="TextBox 47"/>
          <p:cNvSpPr txBox="1">
            <a:spLocks noChangeArrowheads="1"/>
          </p:cNvSpPr>
          <p:nvPr/>
        </p:nvSpPr>
        <p:spPr bwMode="auto">
          <a:xfrm>
            <a:off x="7556500" y="1651000"/>
            <a:ext cx="13128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alibri" pitchFamily="34" charset="0"/>
              </a:rPr>
              <a:t>mass of the moon</a:t>
            </a:r>
          </a:p>
        </p:txBody>
      </p:sp>
      <p:sp>
        <p:nvSpPr>
          <p:cNvPr id="41" name="Oval 40"/>
          <p:cNvSpPr/>
          <p:nvPr/>
        </p:nvSpPr>
        <p:spPr>
          <a:xfrm>
            <a:off x="1219200" y="2019300"/>
            <a:ext cx="2679700" cy="2908300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4800600" y="2184400"/>
            <a:ext cx="2679700" cy="2908300"/>
          </a:xfrm>
          <a:prstGeom prst="ellipse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46" name="Straight Arrow Connector 45"/>
          <p:cNvCxnSpPr/>
          <p:nvPr/>
        </p:nvCxnSpPr>
        <p:spPr>
          <a:xfrm rot="5400000" flipH="1" flipV="1">
            <a:off x="1314450" y="5276850"/>
            <a:ext cx="1270000" cy="546100"/>
          </a:xfrm>
          <a:prstGeom prst="straightConnector1">
            <a:avLst/>
          </a:prstGeom>
          <a:ln w="28575">
            <a:solidFill>
              <a:srgbClr val="8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92" name="TextBox 46"/>
          <p:cNvSpPr txBox="1">
            <a:spLocks noChangeArrowheads="1"/>
          </p:cNvSpPr>
          <p:nvPr/>
        </p:nvSpPr>
        <p:spPr bwMode="auto">
          <a:xfrm>
            <a:off x="279400" y="6159500"/>
            <a:ext cx="34496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>
                <a:solidFill>
                  <a:srgbClr val="800000"/>
                </a:solidFill>
                <a:latin typeface="Calibri" pitchFamily="34" charset="0"/>
              </a:rPr>
              <a:t>length – as class of particular quantity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rot="5400000" flipH="1" flipV="1">
            <a:off x="4648200" y="5486400"/>
            <a:ext cx="1384300" cy="393700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94" name="TextBox 50"/>
          <p:cNvSpPr txBox="1">
            <a:spLocks noChangeArrowheads="1"/>
          </p:cNvSpPr>
          <p:nvPr/>
        </p:nvSpPr>
        <p:spPr bwMode="auto">
          <a:xfrm>
            <a:off x="3962400" y="6337300"/>
            <a:ext cx="33162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>
                <a:solidFill>
                  <a:srgbClr val="006600"/>
                </a:solidFill>
                <a:latin typeface="Calibri" pitchFamily="34" charset="0"/>
              </a:rPr>
              <a:t>mass – as class of particular quantity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rot="16200000" flipH="1">
            <a:off x="990600" y="1968500"/>
            <a:ext cx="1143000" cy="381000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96" name="TextBox 52"/>
          <p:cNvSpPr txBox="1">
            <a:spLocks noChangeArrowheads="1"/>
          </p:cNvSpPr>
          <p:nvPr/>
        </p:nvSpPr>
        <p:spPr bwMode="auto">
          <a:xfrm>
            <a:off x="6845300" y="762000"/>
            <a:ext cx="1971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latin typeface="Calibri" pitchFamily="34" charset="0"/>
              </a:rPr>
              <a:t>particular quantity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5400000">
            <a:off x="6991350" y="1276350"/>
            <a:ext cx="685800" cy="444500"/>
          </a:xfrm>
          <a:prstGeom prst="straightConnector1">
            <a:avLst/>
          </a:prstGeom>
          <a:ln w="3810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-Point Star 55"/>
          <p:cNvSpPr/>
          <p:nvPr/>
        </p:nvSpPr>
        <p:spPr>
          <a:xfrm>
            <a:off x="7048500" y="33782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58" name="Straight Arrow Connector 57"/>
          <p:cNvCxnSpPr/>
          <p:nvPr/>
        </p:nvCxnSpPr>
        <p:spPr>
          <a:xfrm rot="5400000">
            <a:off x="6826250" y="2228850"/>
            <a:ext cx="1358900" cy="736600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-Point Star 58"/>
          <p:cNvSpPr/>
          <p:nvPr/>
        </p:nvSpPr>
        <p:spPr>
          <a:xfrm>
            <a:off x="5880100" y="4394200"/>
            <a:ext cx="139700" cy="139700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60" name="Straight Arrow Connector 59"/>
          <p:cNvCxnSpPr/>
          <p:nvPr/>
        </p:nvCxnSpPr>
        <p:spPr>
          <a:xfrm rot="16200000" flipV="1">
            <a:off x="5406232" y="5160168"/>
            <a:ext cx="1409700" cy="309563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F92FB-A5B1-4F86-AB55-65EC0BBD35F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08000" y="1473200"/>
            <a:ext cx="8039100" cy="41402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4216400" y="762000"/>
            <a:ext cx="4741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latin typeface="Calibri" pitchFamily="34" charset="0"/>
              </a:rPr>
              <a:t>kind of quantity – as class of particular quantity</a:t>
            </a:r>
          </a:p>
        </p:txBody>
      </p:sp>
      <p:sp>
        <p:nvSpPr>
          <p:cNvPr id="41" name="Oval 40"/>
          <p:cNvSpPr/>
          <p:nvPr/>
        </p:nvSpPr>
        <p:spPr>
          <a:xfrm>
            <a:off x="1257300" y="3568700"/>
            <a:ext cx="876300" cy="469900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45" name="Straight Arrow Connector 44"/>
          <p:cNvCxnSpPr/>
          <p:nvPr/>
        </p:nvCxnSpPr>
        <p:spPr>
          <a:xfrm rot="5400000" flipH="1" flipV="1">
            <a:off x="660400" y="5143500"/>
            <a:ext cx="2057400" cy="25400"/>
          </a:xfrm>
          <a:prstGeom prst="straightConnector1">
            <a:avLst/>
          </a:prstGeom>
          <a:ln w="28575">
            <a:solidFill>
              <a:srgbClr val="8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5" name="TextBox 52"/>
          <p:cNvSpPr txBox="1">
            <a:spLocks noChangeArrowheads="1"/>
          </p:cNvSpPr>
          <p:nvPr/>
        </p:nvSpPr>
        <p:spPr bwMode="auto">
          <a:xfrm>
            <a:off x="279400" y="6159500"/>
            <a:ext cx="34496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>
                <a:solidFill>
                  <a:srgbClr val="800000"/>
                </a:solidFill>
                <a:latin typeface="Calibri" pitchFamily="34" charset="0"/>
              </a:rPr>
              <a:t>length – as class of particular quantity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16200000" flipV="1">
            <a:off x="3041650" y="4972050"/>
            <a:ext cx="1689100" cy="1066800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7" name="TextBox 54"/>
          <p:cNvSpPr txBox="1">
            <a:spLocks noChangeArrowheads="1"/>
          </p:cNvSpPr>
          <p:nvPr/>
        </p:nvSpPr>
        <p:spPr bwMode="auto">
          <a:xfrm>
            <a:off x="3962400" y="6337300"/>
            <a:ext cx="33162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>
                <a:solidFill>
                  <a:srgbClr val="006600"/>
                </a:solidFill>
                <a:latin typeface="Calibri" pitchFamily="34" charset="0"/>
              </a:rPr>
              <a:t>mass – as class of particular quantity</a:t>
            </a:r>
          </a:p>
        </p:txBody>
      </p:sp>
      <p:sp>
        <p:nvSpPr>
          <p:cNvPr id="56" name="5-Point Star 55"/>
          <p:cNvSpPr/>
          <p:nvPr/>
        </p:nvSpPr>
        <p:spPr>
          <a:xfrm>
            <a:off x="1498600" y="3725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" name="5-Point Star 56"/>
          <p:cNvSpPr/>
          <p:nvPr/>
        </p:nvSpPr>
        <p:spPr>
          <a:xfrm>
            <a:off x="1739900" y="3675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" name="5-Point Star 57"/>
          <p:cNvSpPr/>
          <p:nvPr/>
        </p:nvSpPr>
        <p:spPr>
          <a:xfrm>
            <a:off x="1600200" y="3776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9" name="5-Point Star 58"/>
          <p:cNvSpPr/>
          <p:nvPr/>
        </p:nvSpPr>
        <p:spPr>
          <a:xfrm>
            <a:off x="1879600" y="3662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0" name="5-Point Star 59"/>
          <p:cNvSpPr/>
          <p:nvPr/>
        </p:nvSpPr>
        <p:spPr>
          <a:xfrm>
            <a:off x="1574800" y="3789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" name="5-Point Star 60"/>
          <p:cNvSpPr/>
          <p:nvPr/>
        </p:nvSpPr>
        <p:spPr>
          <a:xfrm>
            <a:off x="1816100" y="3776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2" name="5-Point Star 61"/>
          <p:cNvSpPr/>
          <p:nvPr/>
        </p:nvSpPr>
        <p:spPr>
          <a:xfrm>
            <a:off x="1676400" y="3878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3" name="5-Point Star 62"/>
          <p:cNvSpPr/>
          <p:nvPr/>
        </p:nvSpPr>
        <p:spPr>
          <a:xfrm>
            <a:off x="19558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4" name="5-Point Star 63"/>
          <p:cNvSpPr/>
          <p:nvPr/>
        </p:nvSpPr>
        <p:spPr>
          <a:xfrm>
            <a:off x="13970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5" name="5-Point Star 64"/>
          <p:cNvSpPr/>
          <p:nvPr/>
        </p:nvSpPr>
        <p:spPr>
          <a:xfrm>
            <a:off x="1638300" y="3713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6" name="5-Point Star 65"/>
          <p:cNvSpPr/>
          <p:nvPr/>
        </p:nvSpPr>
        <p:spPr>
          <a:xfrm>
            <a:off x="1498600" y="3852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7" name="5-Point Star 66"/>
          <p:cNvSpPr/>
          <p:nvPr/>
        </p:nvSpPr>
        <p:spPr>
          <a:xfrm>
            <a:off x="1778000" y="3700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8" name="5-Point Star 67"/>
          <p:cNvSpPr/>
          <p:nvPr/>
        </p:nvSpPr>
        <p:spPr>
          <a:xfrm>
            <a:off x="1473200" y="3865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9" name="5-Point Star 68"/>
          <p:cNvSpPr/>
          <p:nvPr/>
        </p:nvSpPr>
        <p:spPr>
          <a:xfrm>
            <a:off x="1714500" y="3814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0" name="5-Point Star 69"/>
          <p:cNvSpPr/>
          <p:nvPr/>
        </p:nvSpPr>
        <p:spPr>
          <a:xfrm>
            <a:off x="1574800" y="3916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1" name="5-Point Star 70"/>
          <p:cNvSpPr/>
          <p:nvPr/>
        </p:nvSpPr>
        <p:spPr>
          <a:xfrm>
            <a:off x="1854200" y="3802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2" name="5-Point Star 71"/>
          <p:cNvSpPr/>
          <p:nvPr/>
        </p:nvSpPr>
        <p:spPr>
          <a:xfrm>
            <a:off x="17145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3" name="5-Point Star 72"/>
          <p:cNvSpPr/>
          <p:nvPr/>
        </p:nvSpPr>
        <p:spPr>
          <a:xfrm>
            <a:off x="1689100" y="3776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4" name="5-Point Star 73"/>
          <p:cNvSpPr/>
          <p:nvPr/>
        </p:nvSpPr>
        <p:spPr>
          <a:xfrm>
            <a:off x="1930400" y="3763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5" name="5-Point Star 74"/>
          <p:cNvSpPr/>
          <p:nvPr/>
        </p:nvSpPr>
        <p:spPr>
          <a:xfrm>
            <a:off x="1790700" y="3865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6" name="5-Point Star 75"/>
          <p:cNvSpPr/>
          <p:nvPr/>
        </p:nvSpPr>
        <p:spPr>
          <a:xfrm>
            <a:off x="1612900" y="3840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7" name="5-Point Star 76"/>
          <p:cNvSpPr/>
          <p:nvPr/>
        </p:nvSpPr>
        <p:spPr>
          <a:xfrm>
            <a:off x="1587500" y="3852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8" name="5-Point Star 77"/>
          <p:cNvSpPr/>
          <p:nvPr/>
        </p:nvSpPr>
        <p:spPr>
          <a:xfrm>
            <a:off x="1828800" y="3802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9" name="5-Point Star 78"/>
          <p:cNvSpPr/>
          <p:nvPr/>
        </p:nvSpPr>
        <p:spPr>
          <a:xfrm>
            <a:off x="1689100" y="3903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" name="5-Point Star 79"/>
          <p:cNvSpPr/>
          <p:nvPr/>
        </p:nvSpPr>
        <p:spPr>
          <a:xfrm>
            <a:off x="1968500" y="3789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2768600" y="2667000"/>
            <a:ext cx="876300" cy="469900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" name="5-Point Star 82"/>
          <p:cNvSpPr/>
          <p:nvPr/>
        </p:nvSpPr>
        <p:spPr>
          <a:xfrm>
            <a:off x="3009900" y="2824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4" name="5-Point Star 83"/>
          <p:cNvSpPr/>
          <p:nvPr/>
        </p:nvSpPr>
        <p:spPr>
          <a:xfrm>
            <a:off x="3251200" y="2773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5" name="5-Point Star 84"/>
          <p:cNvSpPr/>
          <p:nvPr/>
        </p:nvSpPr>
        <p:spPr>
          <a:xfrm>
            <a:off x="3111500" y="2874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6" name="5-Point Star 85"/>
          <p:cNvSpPr/>
          <p:nvPr/>
        </p:nvSpPr>
        <p:spPr>
          <a:xfrm>
            <a:off x="3390900" y="2760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7" name="5-Point Star 86"/>
          <p:cNvSpPr/>
          <p:nvPr/>
        </p:nvSpPr>
        <p:spPr>
          <a:xfrm>
            <a:off x="30861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8" name="5-Point Star 87"/>
          <p:cNvSpPr/>
          <p:nvPr/>
        </p:nvSpPr>
        <p:spPr>
          <a:xfrm>
            <a:off x="3327400" y="2874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9" name="5-Point Star 88"/>
          <p:cNvSpPr/>
          <p:nvPr/>
        </p:nvSpPr>
        <p:spPr>
          <a:xfrm>
            <a:off x="3187700" y="2976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0" name="5-Point Star 89"/>
          <p:cNvSpPr/>
          <p:nvPr/>
        </p:nvSpPr>
        <p:spPr>
          <a:xfrm>
            <a:off x="3467100" y="2862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1" name="5-Point Star 90"/>
          <p:cNvSpPr/>
          <p:nvPr/>
        </p:nvSpPr>
        <p:spPr>
          <a:xfrm>
            <a:off x="2908300" y="2862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2" name="5-Point Star 91"/>
          <p:cNvSpPr/>
          <p:nvPr/>
        </p:nvSpPr>
        <p:spPr>
          <a:xfrm>
            <a:off x="3149600" y="2811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3" name="5-Point Star 92"/>
          <p:cNvSpPr/>
          <p:nvPr/>
        </p:nvSpPr>
        <p:spPr>
          <a:xfrm>
            <a:off x="3009900" y="2951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4" name="5-Point Star 93"/>
          <p:cNvSpPr/>
          <p:nvPr/>
        </p:nvSpPr>
        <p:spPr>
          <a:xfrm>
            <a:off x="3289300" y="2798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5" name="5-Point Star 94"/>
          <p:cNvSpPr/>
          <p:nvPr/>
        </p:nvSpPr>
        <p:spPr>
          <a:xfrm>
            <a:off x="2984500" y="2963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6" name="5-Point Star 95"/>
          <p:cNvSpPr/>
          <p:nvPr/>
        </p:nvSpPr>
        <p:spPr>
          <a:xfrm>
            <a:off x="3225800" y="2913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7" name="5-Point Star 96"/>
          <p:cNvSpPr/>
          <p:nvPr/>
        </p:nvSpPr>
        <p:spPr>
          <a:xfrm>
            <a:off x="3086100" y="3014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8" name="5-Point Star 97"/>
          <p:cNvSpPr/>
          <p:nvPr/>
        </p:nvSpPr>
        <p:spPr>
          <a:xfrm>
            <a:off x="3365500" y="2900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9" name="5-Point Star 98"/>
          <p:cNvSpPr/>
          <p:nvPr/>
        </p:nvSpPr>
        <p:spPr>
          <a:xfrm>
            <a:off x="3225800" y="2862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0" name="5-Point Star 99"/>
          <p:cNvSpPr/>
          <p:nvPr/>
        </p:nvSpPr>
        <p:spPr>
          <a:xfrm>
            <a:off x="3200400" y="2874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1" name="5-Point Star 100"/>
          <p:cNvSpPr/>
          <p:nvPr/>
        </p:nvSpPr>
        <p:spPr>
          <a:xfrm>
            <a:off x="3441700" y="2862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" name="5-Point Star 101"/>
          <p:cNvSpPr/>
          <p:nvPr/>
        </p:nvSpPr>
        <p:spPr>
          <a:xfrm>
            <a:off x="3302000" y="2963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3" name="5-Point Star 102"/>
          <p:cNvSpPr/>
          <p:nvPr/>
        </p:nvSpPr>
        <p:spPr>
          <a:xfrm>
            <a:off x="3124200" y="2938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4" name="5-Point Star 103"/>
          <p:cNvSpPr/>
          <p:nvPr/>
        </p:nvSpPr>
        <p:spPr>
          <a:xfrm>
            <a:off x="3098800" y="2951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5" name="5-Point Star 104"/>
          <p:cNvSpPr/>
          <p:nvPr/>
        </p:nvSpPr>
        <p:spPr>
          <a:xfrm>
            <a:off x="3340100" y="2900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6" name="5-Point Star 105"/>
          <p:cNvSpPr/>
          <p:nvPr/>
        </p:nvSpPr>
        <p:spPr>
          <a:xfrm>
            <a:off x="3200400" y="300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7" name="5-Point Star 106"/>
          <p:cNvSpPr/>
          <p:nvPr/>
        </p:nvSpPr>
        <p:spPr>
          <a:xfrm>
            <a:off x="34798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8" name="Oval 107"/>
          <p:cNvSpPr/>
          <p:nvPr/>
        </p:nvSpPr>
        <p:spPr>
          <a:xfrm>
            <a:off x="2628900" y="4127500"/>
            <a:ext cx="876300" cy="469900"/>
          </a:xfrm>
          <a:prstGeom prst="ellipse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9" name="5-Point Star 108"/>
          <p:cNvSpPr/>
          <p:nvPr/>
        </p:nvSpPr>
        <p:spPr>
          <a:xfrm>
            <a:off x="2870200" y="4284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0" name="5-Point Star 109"/>
          <p:cNvSpPr/>
          <p:nvPr/>
        </p:nvSpPr>
        <p:spPr>
          <a:xfrm>
            <a:off x="3111500" y="4233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1" name="5-Point Star 110"/>
          <p:cNvSpPr/>
          <p:nvPr/>
        </p:nvSpPr>
        <p:spPr>
          <a:xfrm>
            <a:off x="2971800" y="433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2" name="5-Point Star 111"/>
          <p:cNvSpPr/>
          <p:nvPr/>
        </p:nvSpPr>
        <p:spPr>
          <a:xfrm>
            <a:off x="3251200" y="4221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3" name="5-Point Star 112"/>
          <p:cNvSpPr/>
          <p:nvPr/>
        </p:nvSpPr>
        <p:spPr>
          <a:xfrm>
            <a:off x="2946400" y="434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4" name="5-Point Star 113"/>
          <p:cNvSpPr/>
          <p:nvPr/>
        </p:nvSpPr>
        <p:spPr>
          <a:xfrm>
            <a:off x="3187700" y="433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5" name="5-Point Star 114"/>
          <p:cNvSpPr/>
          <p:nvPr/>
        </p:nvSpPr>
        <p:spPr>
          <a:xfrm>
            <a:off x="3048000" y="4437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6" name="5-Point Star 115"/>
          <p:cNvSpPr/>
          <p:nvPr/>
        </p:nvSpPr>
        <p:spPr>
          <a:xfrm>
            <a:off x="3327400" y="4322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7" name="5-Point Star 116"/>
          <p:cNvSpPr/>
          <p:nvPr/>
        </p:nvSpPr>
        <p:spPr>
          <a:xfrm>
            <a:off x="2768600" y="4322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8" name="5-Point Star 117"/>
          <p:cNvSpPr/>
          <p:nvPr/>
        </p:nvSpPr>
        <p:spPr>
          <a:xfrm>
            <a:off x="30099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9" name="5-Point Star 118"/>
          <p:cNvSpPr/>
          <p:nvPr/>
        </p:nvSpPr>
        <p:spPr>
          <a:xfrm>
            <a:off x="2870200" y="4411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0" name="5-Point Star 119"/>
          <p:cNvSpPr/>
          <p:nvPr/>
        </p:nvSpPr>
        <p:spPr>
          <a:xfrm>
            <a:off x="3149600" y="4259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1" name="5-Point Star 120"/>
          <p:cNvSpPr/>
          <p:nvPr/>
        </p:nvSpPr>
        <p:spPr>
          <a:xfrm>
            <a:off x="2844800" y="4424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2" name="5-Point Star 121"/>
          <p:cNvSpPr/>
          <p:nvPr/>
        </p:nvSpPr>
        <p:spPr>
          <a:xfrm>
            <a:off x="3086100" y="4373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3" name="5-Point Star 122"/>
          <p:cNvSpPr/>
          <p:nvPr/>
        </p:nvSpPr>
        <p:spPr>
          <a:xfrm>
            <a:off x="2946400" y="4475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4" name="5-Point Star 123"/>
          <p:cNvSpPr/>
          <p:nvPr/>
        </p:nvSpPr>
        <p:spPr>
          <a:xfrm>
            <a:off x="3225800" y="4360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5" name="5-Point Star 124"/>
          <p:cNvSpPr/>
          <p:nvPr/>
        </p:nvSpPr>
        <p:spPr>
          <a:xfrm>
            <a:off x="3086100" y="4322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6" name="5-Point Star 125"/>
          <p:cNvSpPr/>
          <p:nvPr/>
        </p:nvSpPr>
        <p:spPr>
          <a:xfrm>
            <a:off x="3060700" y="433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7" name="5-Point Star 126"/>
          <p:cNvSpPr/>
          <p:nvPr/>
        </p:nvSpPr>
        <p:spPr>
          <a:xfrm>
            <a:off x="3302000" y="4322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8" name="5-Point Star 127"/>
          <p:cNvSpPr/>
          <p:nvPr/>
        </p:nvSpPr>
        <p:spPr>
          <a:xfrm>
            <a:off x="3162300" y="4424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9" name="5-Point Star 128"/>
          <p:cNvSpPr/>
          <p:nvPr/>
        </p:nvSpPr>
        <p:spPr>
          <a:xfrm>
            <a:off x="2984500" y="4398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0" name="5-Point Star 129"/>
          <p:cNvSpPr/>
          <p:nvPr/>
        </p:nvSpPr>
        <p:spPr>
          <a:xfrm>
            <a:off x="2959100" y="4411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1" name="5-Point Star 130"/>
          <p:cNvSpPr/>
          <p:nvPr/>
        </p:nvSpPr>
        <p:spPr>
          <a:xfrm>
            <a:off x="3200400" y="4360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2" name="5-Point Star 131"/>
          <p:cNvSpPr/>
          <p:nvPr/>
        </p:nvSpPr>
        <p:spPr>
          <a:xfrm>
            <a:off x="3060700" y="4462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3" name="5-Point Star 132"/>
          <p:cNvSpPr/>
          <p:nvPr/>
        </p:nvSpPr>
        <p:spPr>
          <a:xfrm>
            <a:off x="3340100" y="434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4" name="Oval 133"/>
          <p:cNvSpPr/>
          <p:nvPr/>
        </p:nvSpPr>
        <p:spPr>
          <a:xfrm>
            <a:off x="4445000" y="1663700"/>
            <a:ext cx="876300" cy="469900"/>
          </a:xfrm>
          <a:prstGeom prst="ellipse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5" name="5-Point Star 134"/>
          <p:cNvSpPr/>
          <p:nvPr/>
        </p:nvSpPr>
        <p:spPr>
          <a:xfrm>
            <a:off x="4686300" y="1820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6" name="5-Point Star 135"/>
          <p:cNvSpPr/>
          <p:nvPr/>
        </p:nvSpPr>
        <p:spPr>
          <a:xfrm>
            <a:off x="4927600" y="1770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7" name="5-Point Star 136"/>
          <p:cNvSpPr/>
          <p:nvPr/>
        </p:nvSpPr>
        <p:spPr>
          <a:xfrm>
            <a:off x="4787900" y="1871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8" name="5-Point Star 137"/>
          <p:cNvSpPr/>
          <p:nvPr/>
        </p:nvSpPr>
        <p:spPr>
          <a:xfrm>
            <a:off x="5067300" y="1757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9" name="5-Point Star 138"/>
          <p:cNvSpPr/>
          <p:nvPr/>
        </p:nvSpPr>
        <p:spPr>
          <a:xfrm>
            <a:off x="4762500" y="1884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0" name="5-Point Star 139"/>
          <p:cNvSpPr/>
          <p:nvPr/>
        </p:nvSpPr>
        <p:spPr>
          <a:xfrm>
            <a:off x="5003800" y="1871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1" name="5-Point Star 140"/>
          <p:cNvSpPr/>
          <p:nvPr/>
        </p:nvSpPr>
        <p:spPr>
          <a:xfrm>
            <a:off x="4864100" y="197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2" name="5-Point Star 141"/>
          <p:cNvSpPr/>
          <p:nvPr/>
        </p:nvSpPr>
        <p:spPr>
          <a:xfrm>
            <a:off x="5143500" y="1858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3" name="5-Point Star 142"/>
          <p:cNvSpPr/>
          <p:nvPr/>
        </p:nvSpPr>
        <p:spPr>
          <a:xfrm>
            <a:off x="4584700" y="1858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4" name="5-Point Star 143"/>
          <p:cNvSpPr/>
          <p:nvPr/>
        </p:nvSpPr>
        <p:spPr>
          <a:xfrm>
            <a:off x="4826000" y="1808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5" name="5-Point Star 144"/>
          <p:cNvSpPr/>
          <p:nvPr/>
        </p:nvSpPr>
        <p:spPr>
          <a:xfrm>
            <a:off x="4686300" y="1947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6" name="5-Point Star 145"/>
          <p:cNvSpPr/>
          <p:nvPr/>
        </p:nvSpPr>
        <p:spPr>
          <a:xfrm>
            <a:off x="4965700" y="179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7" name="5-Point Star 146"/>
          <p:cNvSpPr/>
          <p:nvPr/>
        </p:nvSpPr>
        <p:spPr>
          <a:xfrm>
            <a:off x="4660900" y="196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8" name="5-Point Star 147"/>
          <p:cNvSpPr/>
          <p:nvPr/>
        </p:nvSpPr>
        <p:spPr>
          <a:xfrm>
            <a:off x="4902200" y="1909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9" name="5-Point Star 148"/>
          <p:cNvSpPr/>
          <p:nvPr/>
        </p:nvSpPr>
        <p:spPr>
          <a:xfrm>
            <a:off x="4762500" y="2011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0" name="5-Point Star 149"/>
          <p:cNvSpPr/>
          <p:nvPr/>
        </p:nvSpPr>
        <p:spPr>
          <a:xfrm>
            <a:off x="5041900" y="1897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1" name="5-Point Star 150"/>
          <p:cNvSpPr/>
          <p:nvPr/>
        </p:nvSpPr>
        <p:spPr>
          <a:xfrm>
            <a:off x="4902200" y="1858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2" name="5-Point Star 151"/>
          <p:cNvSpPr/>
          <p:nvPr/>
        </p:nvSpPr>
        <p:spPr>
          <a:xfrm>
            <a:off x="4876800" y="1871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3" name="5-Point Star 152"/>
          <p:cNvSpPr/>
          <p:nvPr/>
        </p:nvSpPr>
        <p:spPr>
          <a:xfrm>
            <a:off x="5118100" y="1858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4" name="5-Point Star 153"/>
          <p:cNvSpPr/>
          <p:nvPr/>
        </p:nvSpPr>
        <p:spPr>
          <a:xfrm>
            <a:off x="4978400" y="196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5" name="5-Point Star 154"/>
          <p:cNvSpPr/>
          <p:nvPr/>
        </p:nvSpPr>
        <p:spPr>
          <a:xfrm>
            <a:off x="4800600" y="1935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6" name="5-Point Star 155"/>
          <p:cNvSpPr/>
          <p:nvPr/>
        </p:nvSpPr>
        <p:spPr>
          <a:xfrm>
            <a:off x="4775200" y="1947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7" name="5-Point Star 156"/>
          <p:cNvSpPr/>
          <p:nvPr/>
        </p:nvSpPr>
        <p:spPr>
          <a:xfrm>
            <a:off x="5016500" y="1897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8" name="5-Point Star 157"/>
          <p:cNvSpPr/>
          <p:nvPr/>
        </p:nvSpPr>
        <p:spPr>
          <a:xfrm>
            <a:off x="4876800" y="1998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9" name="5-Point Star 158"/>
          <p:cNvSpPr/>
          <p:nvPr/>
        </p:nvSpPr>
        <p:spPr>
          <a:xfrm>
            <a:off x="5156200" y="1884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2" name="Oval 161"/>
          <p:cNvSpPr/>
          <p:nvPr/>
        </p:nvSpPr>
        <p:spPr>
          <a:xfrm>
            <a:off x="4800600" y="2959100"/>
            <a:ext cx="876300" cy="469900"/>
          </a:xfrm>
          <a:prstGeom prst="ellipse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3" name="5-Point Star 162"/>
          <p:cNvSpPr/>
          <p:nvPr/>
        </p:nvSpPr>
        <p:spPr>
          <a:xfrm>
            <a:off x="5041900" y="3116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4" name="5-Point Star 163"/>
          <p:cNvSpPr/>
          <p:nvPr/>
        </p:nvSpPr>
        <p:spPr>
          <a:xfrm>
            <a:off x="52832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5" name="5-Point Star 164"/>
          <p:cNvSpPr/>
          <p:nvPr/>
        </p:nvSpPr>
        <p:spPr>
          <a:xfrm>
            <a:off x="5143500" y="3167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6" name="5-Point Star 165"/>
          <p:cNvSpPr/>
          <p:nvPr/>
        </p:nvSpPr>
        <p:spPr>
          <a:xfrm>
            <a:off x="5422900" y="3052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7" name="5-Point Star 166"/>
          <p:cNvSpPr/>
          <p:nvPr/>
        </p:nvSpPr>
        <p:spPr>
          <a:xfrm>
            <a:off x="5118100" y="3179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8" name="5-Point Star 167"/>
          <p:cNvSpPr/>
          <p:nvPr/>
        </p:nvSpPr>
        <p:spPr>
          <a:xfrm>
            <a:off x="5359400" y="3167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9" name="5-Point Star 168"/>
          <p:cNvSpPr/>
          <p:nvPr/>
        </p:nvSpPr>
        <p:spPr>
          <a:xfrm>
            <a:off x="5219700" y="3268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0" name="5-Point Star 169"/>
          <p:cNvSpPr/>
          <p:nvPr/>
        </p:nvSpPr>
        <p:spPr>
          <a:xfrm>
            <a:off x="5499100" y="3154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1" name="5-Point Star 170"/>
          <p:cNvSpPr/>
          <p:nvPr/>
        </p:nvSpPr>
        <p:spPr>
          <a:xfrm>
            <a:off x="4940300" y="3154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2" name="5-Point Star 171"/>
          <p:cNvSpPr/>
          <p:nvPr/>
        </p:nvSpPr>
        <p:spPr>
          <a:xfrm>
            <a:off x="5181600" y="3103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3" name="5-Point Star 172"/>
          <p:cNvSpPr/>
          <p:nvPr/>
        </p:nvSpPr>
        <p:spPr>
          <a:xfrm>
            <a:off x="5041900" y="324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4" name="5-Point Star 173"/>
          <p:cNvSpPr/>
          <p:nvPr/>
        </p:nvSpPr>
        <p:spPr>
          <a:xfrm>
            <a:off x="5321300" y="3090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5" name="5-Point Star 174"/>
          <p:cNvSpPr/>
          <p:nvPr/>
        </p:nvSpPr>
        <p:spPr>
          <a:xfrm>
            <a:off x="5016500" y="3255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6" name="5-Point Star 175"/>
          <p:cNvSpPr/>
          <p:nvPr/>
        </p:nvSpPr>
        <p:spPr>
          <a:xfrm>
            <a:off x="5257800" y="3205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7" name="5-Point Star 176"/>
          <p:cNvSpPr/>
          <p:nvPr/>
        </p:nvSpPr>
        <p:spPr>
          <a:xfrm>
            <a:off x="5118100" y="3306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8" name="5-Point Star 177"/>
          <p:cNvSpPr/>
          <p:nvPr/>
        </p:nvSpPr>
        <p:spPr>
          <a:xfrm>
            <a:off x="5397500" y="3192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9" name="5-Point Star 178"/>
          <p:cNvSpPr/>
          <p:nvPr/>
        </p:nvSpPr>
        <p:spPr>
          <a:xfrm>
            <a:off x="5257800" y="3154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0" name="5-Point Star 179"/>
          <p:cNvSpPr/>
          <p:nvPr/>
        </p:nvSpPr>
        <p:spPr>
          <a:xfrm>
            <a:off x="5232400" y="3167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1" name="5-Point Star 180"/>
          <p:cNvSpPr/>
          <p:nvPr/>
        </p:nvSpPr>
        <p:spPr>
          <a:xfrm>
            <a:off x="5473700" y="3154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2" name="5-Point Star 181"/>
          <p:cNvSpPr/>
          <p:nvPr/>
        </p:nvSpPr>
        <p:spPr>
          <a:xfrm>
            <a:off x="5334000" y="3255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3" name="5-Point Star 182"/>
          <p:cNvSpPr/>
          <p:nvPr/>
        </p:nvSpPr>
        <p:spPr>
          <a:xfrm>
            <a:off x="5156200" y="3230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4" name="5-Point Star 183"/>
          <p:cNvSpPr/>
          <p:nvPr/>
        </p:nvSpPr>
        <p:spPr>
          <a:xfrm>
            <a:off x="5130800" y="3243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5" name="5-Point Star 184"/>
          <p:cNvSpPr/>
          <p:nvPr/>
        </p:nvSpPr>
        <p:spPr>
          <a:xfrm>
            <a:off x="5372100" y="3192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6" name="5-Point Star 185"/>
          <p:cNvSpPr/>
          <p:nvPr/>
        </p:nvSpPr>
        <p:spPr>
          <a:xfrm>
            <a:off x="5232400" y="3294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7" name="5-Point Star 186"/>
          <p:cNvSpPr/>
          <p:nvPr/>
        </p:nvSpPr>
        <p:spPr>
          <a:xfrm>
            <a:off x="5511800" y="3179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8" name="Oval 187"/>
          <p:cNvSpPr/>
          <p:nvPr/>
        </p:nvSpPr>
        <p:spPr>
          <a:xfrm>
            <a:off x="7061200" y="2755900"/>
            <a:ext cx="876300" cy="469900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9" name="5-Point Star 188"/>
          <p:cNvSpPr/>
          <p:nvPr/>
        </p:nvSpPr>
        <p:spPr>
          <a:xfrm>
            <a:off x="7302500" y="2913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0" name="5-Point Star 189"/>
          <p:cNvSpPr/>
          <p:nvPr/>
        </p:nvSpPr>
        <p:spPr>
          <a:xfrm>
            <a:off x="7543800" y="2862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1" name="5-Point Star 190"/>
          <p:cNvSpPr/>
          <p:nvPr/>
        </p:nvSpPr>
        <p:spPr>
          <a:xfrm>
            <a:off x="7404100" y="2963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2" name="5-Point Star 191"/>
          <p:cNvSpPr/>
          <p:nvPr/>
        </p:nvSpPr>
        <p:spPr>
          <a:xfrm>
            <a:off x="7683500" y="284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3" name="5-Point Star 192"/>
          <p:cNvSpPr/>
          <p:nvPr/>
        </p:nvSpPr>
        <p:spPr>
          <a:xfrm>
            <a:off x="7378700" y="2976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4" name="5-Point Star 193"/>
          <p:cNvSpPr/>
          <p:nvPr/>
        </p:nvSpPr>
        <p:spPr>
          <a:xfrm>
            <a:off x="7620000" y="2963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5" name="5-Point Star 194"/>
          <p:cNvSpPr/>
          <p:nvPr/>
        </p:nvSpPr>
        <p:spPr>
          <a:xfrm>
            <a:off x="7480300" y="3065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6" name="5-Point Star 195"/>
          <p:cNvSpPr/>
          <p:nvPr/>
        </p:nvSpPr>
        <p:spPr>
          <a:xfrm>
            <a:off x="7759700" y="2951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7" name="5-Point Star 196"/>
          <p:cNvSpPr/>
          <p:nvPr/>
        </p:nvSpPr>
        <p:spPr>
          <a:xfrm>
            <a:off x="7200900" y="2951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8" name="5-Point Star 197"/>
          <p:cNvSpPr/>
          <p:nvPr/>
        </p:nvSpPr>
        <p:spPr>
          <a:xfrm>
            <a:off x="7442200" y="2900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9" name="5-Point Star 198"/>
          <p:cNvSpPr/>
          <p:nvPr/>
        </p:nvSpPr>
        <p:spPr>
          <a:xfrm>
            <a:off x="7302500" y="3040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0" name="5-Point Star 199"/>
          <p:cNvSpPr/>
          <p:nvPr/>
        </p:nvSpPr>
        <p:spPr>
          <a:xfrm>
            <a:off x="7581900" y="288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1" name="5-Point Star 200"/>
          <p:cNvSpPr/>
          <p:nvPr/>
        </p:nvSpPr>
        <p:spPr>
          <a:xfrm>
            <a:off x="7277100" y="3052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2" name="5-Point Star 201"/>
          <p:cNvSpPr/>
          <p:nvPr/>
        </p:nvSpPr>
        <p:spPr>
          <a:xfrm>
            <a:off x="7518400" y="300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3" name="5-Point Star 202"/>
          <p:cNvSpPr/>
          <p:nvPr/>
        </p:nvSpPr>
        <p:spPr>
          <a:xfrm>
            <a:off x="7378700" y="3103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4" name="5-Point Star 203"/>
          <p:cNvSpPr/>
          <p:nvPr/>
        </p:nvSpPr>
        <p:spPr>
          <a:xfrm>
            <a:off x="7658100" y="2989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5" name="5-Point Star 204"/>
          <p:cNvSpPr/>
          <p:nvPr/>
        </p:nvSpPr>
        <p:spPr>
          <a:xfrm>
            <a:off x="7518400" y="2951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6" name="5-Point Star 205"/>
          <p:cNvSpPr/>
          <p:nvPr/>
        </p:nvSpPr>
        <p:spPr>
          <a:xfrm>
            <a:off x="7493000" y="2963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7" name="5-Point Star 206"/>
          <p:cNvSpPr/>
          <p:nvPr/>
        </p:nvSpPr>
        <p:spPr>
          <a:xfrm>
            <a:off x="7734300" y="2951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8" name="5-Point Star 207"/>
          <p:cNvSpPr/>
          <p:nvPr/>
        </p:nvSpPr>
        <p:spPr>
          <a:xfrm>
            <a:off x="7594600" y="3052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9" name="5-Point Star 208"/>
          <p:cNvSpPr/>
          <p:nvPr/>
        </p:nvSpPr>
        <p:spPr>
          <a:xfrm>
            <a:off x="7416800" y="3027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0" name="5-Point Star 209"/>
          <p:cNvSpPr/>
          <p:nvPr/>
        </p:nvSpPr>
        <p:spPr>
          <a:xfrm>
            <a:off x="7391400" y="3040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1" name="5-Point Star 210"/>
          <p:cNvSpPr/>
          <p:nvPr/>
        </p:nvSpPr>
        <p:spPr>
          <a:xfrm>
            <a:off x="7632700" y="2989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2" name="5-Point Star 211"/>
          <p:cNvSpPr/>
          <p:nvPr/>
        </p:nvSpPr>
        <p:spPr>
          <a:xfrm>
            <a:off x="7493000" y="3090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3" name="5-Point Star 212"/>
          <p:cNvSpPr/>
          <p:nvPr/>
        </p:nvSpPr>
        <p:spPr>
          <a:xfrm>
            <a:off x="7772400" y="2976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4" name="Oval 213"/>
          <p:cNvSpPr/>
          <p:nvPr/>
        </p:nvSpPr>
        <p:spPr>
          <a:xfrm>
            <a:off x="5486400" y="3924300"/>
            <a:ext cx="876300" cy="469900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5" name="5-Point Star 214"/>
          <p:cNvSpPr/>
          <p:nvPr/>
        </p:nvSpPr>
        <p:spPr>
          <a:xfrm>
            <a:off x="5727700" y="4081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6" name="5-Point Star 215"/>
          <p:cNvSpPr/>
          <p:nvPr/>
        </p:nvSpPr>
        <p:spPr>
          <a:xfrm>
            <a:off x="5969000" y="4030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7" name="5-Point Star 216"/>
          <p:cNvSpPr/>
          <p:nvPr/>
        </p:nvSpPr>
        <p:spPr>
          <a:xfrm>
            <a:off x="5829300" y="4132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8" name="5-Point Star 217"/>
          <p:cNvSpPr/>
          <p:nvPr/>
        </p:nvSpPr>
        <p:spPr>
          <a:xfrm>
            <a:off x="6108700" y="4017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9" name="5-Point Star 218"/>
          <p:cNvSpPr/>
          <p:nvPr/>
        </p:nvSpPr>
        <p:spPr>
          <a:xfrm>
            <a:off x="5803900" y="4144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0" name="5-Point Star 219"/>
          <p:cNvSpPr/>
          <p:nvPr/>
        </p:nvSpPr>
        <p:spPr>
          <a:xfrm>
            <a:off x="6045200" y="4132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1" name="5-Point Star 220"/>
          <p:cNvSpPr/>
          <p:nvPr/>
        </p:nvSpPr>
        <p:spPr>
          <a:xfrm>
            <a:off x="5905500" y="42338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2" name="5-Point Star 221"/>
          <p:cNvSpPr/>
          <p:nvPr/>
        </p:nvSpPr>
        <p:spPr>
          <a:xfrm>
            <a:off x="6184900" y="411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3" name="5-Point Star 222"/>
          <p:cNvSpPr/>
          <p:nvPr/>
        </p:nvSpPr>
        <p:spPr>
          <a:xfrm>
            <a:off x="5626100" y="411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4" name="5-Point Star 223"/>
          <p:cNvSpPr/>
          <p:nvPr/>
        </p:nvSpPr>
        <p:spPr>
          <a:xfrm>
            <a:off x="5867400" y="4068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5" name="5-Point Star 224"/>
          <p:cNvSpPr/>
          <p:nvPr/>
        </p:nvSpPr>
        <p:spPr>
          <a:xfrm>
            <a:off x="5727700" y="4208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6" name="5-Point Star 225"/>
          <p:cNvSpPr/>
          <p:nvPr/>
        </p:nvSpPr>
        <p:spPr>
          <a:xfrm>
            <a:off x="6007100" y="40560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7" name="5-Point Star 226"/>
          <p:cNvSpPr/>
          <p:nvPr/>
        </p:nvSpPr>
        <p:spPr>
          <a:xfrm>
            <a:off x="5702300" y="4221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8" name="5-Point Star 227"/>
          <p:cNvSpPr/>
          <p:nvPr/>
        </p:nvSpPr>
        <p:spPr>
          <a:xfrm>
            <a:off x="5943600" y="41703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9" name="5-Point Star 228"/>
          <p:cNvSpPr/>
          <p:nvPr/>
        </p:nvSpPr>
        <p:spPr>
          <a:xfrm>
            <a:off x="5803900" y="4271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0" name="5-Point Star 229"/>
          <p:cNvSpPr/>
          <p:nvPr/>
        </p:nvSpPr>
        <p:spPr>
          <a:xfrm>
            <a:off x="6083300" y="415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1" name="5-Point Star 230"/>
          <p:cNvSpPr/>
          <p:nvPr/>
        </p:nvSpPr>
        <p:spPr>
          <a:xfrm>
            <a:off x="5943600" y="411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2" name="5-Point Star 231"/>
          <p:cNvSpPr/>
          <p:nvPr/>
        </p:nvSpPr>
        <p:spPr>
          <a:xfrm>
            <a:off x="5918200" y="4132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3" name="5-Point Star 232"/>
          <p:cNvSpPr/>
          <p:nvPr/>
        </p:nvSpPr>
        <p:spPr>
          <a:xfrm>
            <a:off x="6159500" y="41195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4" name="5-Point Star 233"/>
          <p:cNvSpPr/>
          <p:nvPr/>
        </p:nvSpPr>
        <p:spPr>
          <a:xfrm>
            <a:off x="6019800" y="42211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5" name="5-Point Star 234"/>
          <p:cNvSpPr/>
          <p:nvPr/>
        </p:nvSpPr>
        <p:spPr>
          <a:xfrm>
            <a:off x="5842000" y="41957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6" name="5-Point Star 235"/>
          <p:cNvSpPr/>
          <p:nvPr/>
        </p:nvSpPr>
        <p:spPr>
          <a:xfrm>
            <a:off x="5816600" y="42084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7" name="5-Point Star 236"/>
          <p:cNvSpPr/>
          <p:nvPr/>
        </p:nvSpPr>
        <p:spPr>
          <a:xfrm>
            <a:off x="6057900" y="41576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8" name="5-Point Star 237"/>
          <p:cNvSpPr/>
          <p:nvPr/>
        </p:nvSpPr>
        <p:spPr>
          <a:xfrm>
            <a:off x="5918200" y="42592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9" name="5-Point Star 238"/>
          <p:cNvSpPr/>
          <p:nvPr/>
        </p:nvSpPr>
        <p:spPr>
          <a:xfrm>
            <a:off x="6197600" y="4144963"/>
            <a:ext cx="50800" cy="46037"/>
          </a:xfrm>
          <a:prstGeom prst="star5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240" name="Straight Arrow Connector 239"/>
          <p:cNvCxnSpPr/>
          <p:nvPr/>
        </p:nvCxnSpPr>
        <p:spPr>
          <a:xfrm rot="5400000">
            <a:off x="6991350" y="1276350"/>
            <a:ext cx="685800" cy="444500"/>
          </a:xfrm>
          <a:prstGeom prst="straightConnector1">
            <a:avLst/>
          </a:prstGeom>
          <a:ln w="3810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/>
          <p:nvPr/>
        </p:nvCxnSpPr>
        <p:spPr>
          <a:xfrm rot="16200000" flipV="1">
            <a:off x="5994400" y="4622800"/>
            <a:ext cx="1219200" cy="81280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TextBox 241"/>
          <p:cNvSpPr txBox="1"/>
          <p:nvPr/>
        </p:nvSpPr>
        <p:spPr>
          <a:xfrm>
            <a:off x="5575300" y="5638800"/>
            <a:ext cx="35353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energy – as class of particular quantity</a:t>
            </a:r>
          </a:p>
        </p:txBody>
      </p:sp>
      <p:sp>
        <p:nvSpPr>
          <p:cNvPr id="243" name="Slide Number Placeholder 2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F92FB-A5B1-4F86-AB55-65EC0BBD35F3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1246</Words>
  <Application>Microsoft Office PowerPoint</Application>
  <PresentationFormat>On-screen Show (4:3)</PresentationFormat>
  <Paragraphs>248</Paragraphs>
  <Slides>13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An initial organization of some concepts defined within the VIM  (International Vocabulary of Metrology)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initial organization of some concepts defined within the VIM (International Vocabulary of Metrology)</dc:title>
  <dc:subject>Ontolog Panel Discussion: Strawman for a UoM_Ontology_Standard - Thu 24-Sep-2009</dc:subject>
  <dc:creator>David Leal (CAESAR Systems Limited)</dc:creator>
  <cp:keywords>VIM VIM_concepts UoM UoM_Ontology_Standard Ontolog</cp:keywords>
  <dc:description>An initial organization of some concepts defined within the VIM (International Vocabulary of Metrology)
by
David Leal (CAESAR Systems Limited)
Presented at the Ontolog Panel Discussion: Strawman for a UoM_Ontology_Standard - Thu 24-Sep-2009
Session Co-chair: Frank Olken (NSF) and David Price (Eurostep)</dc:description>
  <cp:lastModifiedBy>Peter Yim</cp:lastModifiedBy>
  <cp:revision>18</cp:revision>
  <dcterms:created xsi:type="dcterms:W3CDTF">2009-07-18T08:35:55Z</dcterms:created>
  <dcterms:modified xsi:type="dcterms:W3CDTF">2009-09-24T05:55:33Z</dcterms:modified>
</cp:coreProperties>
</file>