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8" r:id="rId4"/>
    <p:sldId id="257" r:id="rId5"/>
    <p:sldId id="261" r:id="rId6"/>
    <p:sldId id="260" r:id="rId7"/>
    <p:sldId id="262" r:id="rId8"/>
    <p:sldId id="263" r:id="rId9"/>
    <p:sldId id="264" r:id="rId10"/>
    <p:sldId id="265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BB5BA91-D4DE-4C03-B3E9-D8249E95F6E0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10DEA4-F7A9-4A4D-88E9-A022358ACD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BA91-D4DE-4C03-B3E9-D8249E95F6E0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EA4-F7A9-4A4D-88E9-A022358AC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BB5BA91-D4DE-4C03-B3E9-D8249E95F6E0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610DEA4-F7A9-4A4D-88E9-A022358ACD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BA91-D4DE-4C03-B3E9-D8249E95F6E0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10DEA4-F7A9-4A4D-88E9-A022358ACD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BA91-D4DE-4C03-B3E9-D8249E95F6E0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610DEA4-F7A9-4A4D-88E9-A022358ACDE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BB5BA91-D4DE-4C03-B3E9-D8249E95F6E0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610DEA4-F7A9-4A4D-88E9-A022358ACDE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BB5BA91-D4DE-4C03-B3E9-D8249E95F6E0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610DEA4-F7A9-4A4D-88E9-A022358ACDE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BA91-D4DE-4C03-B3E9-D8249E95F6E0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10DEA4-F7A9-4A4D-88E9-A022358AC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BA91-D4DE-4C03-B3E9-D8249E95F6E0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10DEA4-F7A9-4A4D-88E9-A022358AC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BA91-D4DE-4C03-B3E9-D8249E95F6E0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10DEA4-F7A9-4A4D-88E9-A022358ACDE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BB5BA91-D4DE-4C03-B3E9-D8249E95F6E0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610DEA4-F7A9-4A4D-88E9-A022358ACDE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B5BA91-D4DE-4C03-B3E9-D8249E95F6E0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610DEA4-F7A9-4A4D-88E9-A022358ACD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534400" cy="2746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Volunteered Geographic Services: </a:t>
            </a:r>
            <a:br>
              <a:rPr lang="en-US" dirty="0" smtClean="0"/>
            </a:br>
            <a:r>
              <a:rPr lang="en-US" dirty="0" smtClean="0"/>
              <a:t>Developing a Linked Data Driven Location-based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Alexander Savelyev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, Krzysztof Janowicz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, Jim Thatcher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, </a:t>
            </a:r>
            <a:r>
              <a:rPr lang="en-US" sz="2400" dirty="0" err="1" smtClean="0"/>
              <a:t>Sen</a:t>
            </a:r>
            <a:r>
              <a:rPr lang="en-US" sz="2400" dirty="0" smtClean="0"/>
              <a:t> Xu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, </a:t>
            </a:r>
            <a:r>
              <a:rPr lang="en-US" sz="2400" dirty="0" err="1" smtClean="0"/>
              <a:t>Christoph</a:t>
            </a:r>
            <a:r>
              <a:rPr lang="en-US" sz="2400" dirty="0" smtClean="0"/>
              <a:t> Mulligann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, Wei Luo</a:t>
            </a:r>
            <a:r>
              <a:rPr lang="en-US" sz="2400" baseline="30000" dirty="0" smtClean="0"/>
              <a:t>6</a:t>
            </a:r>
            <a:endParaRPr lang="en-US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438400" y="6045438"/>
            <a:ext cx="6629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aseline="30000" dirty="0" smtClean="0"/>
              <a:t>1, 4, 6 </a:t>
            </a:r>
            <a:r>
              <a:rPr lang="en-US" sz="1800" dirty="0" smtClean="0"/>
              <a:t>The Pennsylvania State University, </a:t>
            </a:r>
            <a:r>
              <a:rPr lang="en-US" sz="1800" baseline="30000" dirty="0" smtClean="0"/>
              <a:t>2 </a:t>
            </a:r>
            <a:r>
              <a:rPr lang="en-US" sz="1800" dirty="0" smtClean="0"/>
              <a:t>UC Santa Barbara, </a:t>
            </a:r>
          </a:p>
          <a:p>
            <a:r>
              <a:rPr lang="en-US" sz="1800" baseline="30000" dirty="0" smtClean="0"/>
              <a:t>3 </a:t>
            </a:r>
            <a:r>
              <a:rPr lang="en-US" sz="1800" dirty="0" smtClean="0"/>
              <a:t>Clark University, </a:t>
            </a:r>
            <a:r>
              <a:rPr lang="en-US" sz="1800" baseline="30000" dirty="0" smtClean="0"/>
              <a:t>5 </a:t>
            </a:r>
            <a:r>
              <a:rPr lang="en-US" sz="1800" dirty="0" smtClean="0"/>
              <a:t>University of Munster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0408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Limitations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Technical problems to be solved: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Support for ontologies “on the go” is still in the works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err="1" smtClean="0"/>
              <a:t>GeoSPARQL</a:t>
            </a:r>
            <a:r>
              <a:rPr lang="en-US" dirty="0" smtClean="0"/>
              <a:t> standard is yet to be released</a:t>
            </a:r>
          </a:p>
          <a:p>
            <a:pPr marL="834390" lvl="1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Research problems to be investigated: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Vulnerability to spam and fraud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Location-aware trust and reputation model</a:t>
            </a:r>
          </a:p>
          <a:p>
            <a:pPr marL="834390" lvl="1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Code </a:t>
            </a:r>
            <a:r>
              <a:rPr lang="en-US" dirty="0"/>
              <a:t>is available </a:t>
            </a:r>
            <a:r>
              <a:rPr lang="en-US" dirty="0" smtClean="0"/>
              <a:t>at:</a:t>
            </a:r>
          </a:p>
          <a:p>
            <a:pPr marL="320040" lvl="1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http</a:t>
            </a:r>
            <a:r>
              <a:rPr lang="en-US" dirty="0">
                <a:solidFill>
                  <a:schemeClr val="tx2"/>
                </a:solidFill>
              </a:rPr>
              <a:t>://</a:t>
            </a:r>
            <a:r>
              <a:rPr lang="en-US" dirty="0" smtClean="0">
                <a:solidFill>
                  <a:schemeClr val="tx2"/>
                </a:solidFill>
              </a:rPr>
              <a:t>vgs.svn.sourceforge.net/viewvc/vgs</a:t>
            </a:r>
            <a:r>
              <a:rPr lang="en-US" dirty="0">
                <a:solidFill>
                  <a:schemeClr val="tx2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93253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53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VGS at Work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62000" y="1674812"/>
            <a:ext cx="3048000" cy="5048328"/>
            <a:chOff x="762000" y="1674812"/>
            <a:chExt cx="3048000" cy="5048328"/>
          </a:xfrm>
        </p:grpSpPr>
        <p:pic>
          <p:nvPicPr>
            <p:cNvPr id="3074" name="Picture 2" descr="C:\Sasha\Dropbox\VGS ComGeo 2011\SIGSpatial SSO Workshop\figures\browse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1674812"/>
              <a:ext cx="3048000" cy="5048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1371600" y="5092476"/>
              <a:ext cx="1217376" cy="1232124"/>
            </a:xfrm>
            <a:prstGeom prst="ellipse">
              <a:avLst/>
            </a:prstGeom>
            <a:noFill/>
            <a:ln w="63500">
              <a:solidFill>
                <a:srgbClr val="FF0000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421424" y="1674812"/>
            <a:ext cx="4036776" cy="5048328"/>
            <a:chOff x="4421424" y="1674812"/>
            <a:chExt cx="4036776" cy="5048328"/>
          </a:xfrm>
        </p:grpSpPr>
        <p:grpSp>
          <p:nvGrpSpPr>
            <p:cNvPr id="5" name="Group 4"/>
            <p:cNvGrpSpPr/>
            <p:nvPr/>
          </p:nvGrpSpPr>
          <p:grpSpPr>
            <a:xfrm>
              <a:off x="4638675" y="1674812"/>
              <a:ext cx="3819525" cy="5048328"/>
              <a:chOff x="3352799" y="1674812"/>
              <a:chExt cx="3819525" cy="5048328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352799" y="1674812"/>
                <a:ext cx="3819525" cy="504832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076" name="Picture 4" descr="C:\Sasha\Dropbox\VGS ComGeo 2011\SIGSpatial SSO Workshop\figures\actiondetail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2799" y="1674812"/>
                <a:ext cx="3819525" cy="41624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4" name="Oval 13"/>
            <p:cNvSpPr/>
            <p:nvPr/>
          </p:nvSpPr>
          <p:spPr>
            <a:xfrm>
              <a:off x="4421424" y="2133600"/>
              <a:ext cx="1217376" cy="1232124"/>
            </a:xfrm>
            <a:prstGeom prst="ellipse">
              <a:avLst/>
            </a:prstGeom>
            <a:noFill/>
            <a:ln w="63500">
              <a:solidFill>
                <a:srgbClr val="FF0000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1134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Crowdsourcing in the wild</a:t>
            </a:r>
          </a:p>
          <a:p>
            <a:pPr marL="320040" lvl="1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Everyday applications (</a:t>
            </a:r>
            <a:r>
              <a:rPr lang="en-US" dirty="0" err="1" smtClean="0">
                <a:solidFill>
                  <a:schemeClr val="tx2"/>
                </a:solidFill>
              </a:rPr>
              <a:t>Airbnb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Avego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>
                <a:solidFill>
                  <a:schemeClr val="tx2"/>
                </a:solidFill>
              </a:rPr>
              <a:t>Yelp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marL="320040" lvl="1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Emergency management (</a:t>
            </a:r>
            <a:r>
              <a:rPr lang="en-US" dirty="0" err="1" smtClean="0">
                <a:solidFill>
                  <a:schemeClr val="tx2"/>
                </a:solidFill>
              </a:rPr>
              <a:t>CrisisCommons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Ushahidi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Volunteered Geographic Information</a:t>
            </a:r>
            <a:endParaRPr lang="en-US" dirty="0" smtClean="0">
              <a:solidFill>
                <a:schemeClr val="tx2"/>
              </a:solidFill>
            </a:endParaRPr>
          </a:p>
          <a:p>
            <a:pPr marL="320040" lvl="1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One of the many applications of crowdsourcing</a:t>
            </a:r>
          </a:p>
          <a:p>
            <a:pPr marL="320040" lvl="1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Focus on collaborative data creation and management</a:t>
            </a:r>
          </a:p>
          <a:p>
            <a:pPr marL="0" indent="0">
              <a:buNone/>
            </a:pPr>
            <a:r>
              <a:rPr lang="en-US" dirty="0" smtClean="0"/>
              <a:t>Shift towards analysis of social interaction</a:t>
            </a:r>
          </a:p>
          <a:p>
            <a:pPr marL="320040" lvl="1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Volunteer effort in Haiti</a:t>
            </a:r>
          </a:p>
          <a:p>
            <a:pPr marL="320040" lvl="1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Role in the events of Arab Spring</a:t>
            </a:r>
          </a:p>
        </p:txBody>
      </p:sp>
    </p:spTree>
    <p:extLst>
      <p:ext uri="{BB962C8B-B14F-4D97-AF65-F5344CB8AC3E}">
        <p14:creationId xmlns:p14="http://schemas.microsoft.com/office/powerpoint/2010/main" val="303379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Motivation for VGS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lvl="1" indent="0">
              <a:buNone/>
            </a:pPr>
            <a:r>
              <a:rPr lang="en-US" dirty="0" smtClean="0"/>
              <a:t>Focus on collaboration instead of data collection</a:t>
            </a:r>
          </a:p>
          <a:p>
            <a:pPr marL="594360" lvl="2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In traditional VGI, volunteers collect and share data, whereas only sanctioned, authoritative parties formulate and address specific tasks.</a:t>
            </a:r>
          </a:p>
          <a:p>
            <a:pPr marL="320040" lvl="1" indent="0">
              <a:buNone/>
            </a:pPr>
            <a:r>
              <a:rPr lang="en-US" dirty="0" smtClean="0"/>
              <a:t>Linked Data adopted as the main paradigm</a:t>
            </a:r>
          </a:p>
          <a:p>
            <a:pPr marL="594360" lvl="2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Flexibility is the recipe for success. Generic request-offer messaging bus aims to address diverse user communities.</a:t>
            </a:r>
          </a:p>
          <a:p>
            <a:pPr marL="320040" lvl="1" indent="0">
              <a:buNone/>
            </a:pPr>
            <a:r>
              <a:rPr lang="en-US" dirty="0" smtClean="0"/>
              <a:t>Explicit support for mobile applications</a:t>
            </a:r>
          </a:p>
          <a:p>
            <a:pPr marL="594360" lvl="2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The Mobile Semantic Web is in its early stage of development. Established APIs, ontologies, and best practice guidelines for mobile applications are lacking.</a:t>
            </a:r>
          </a:p>
        </p:txBody>
      </p:sp>
    </p:spTree>
    <p:extLst>
      <p:ext uri="{BB962C8B-B14F-4D97-AF65-F5344CB8AC3E}">
        <p14:creationId xmlns:p14="http://schemas.microsoft.com/office/powerpoint/2010/main" val="4893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Prototype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prototype VGS system implemented in four steps: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Design of a Linked Data model</a:t>
            </a:r>
          </a:p>
          <a:p>
            <a:pPr marL="594360" lvl="2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Generic model for handling of the key VGS concepts.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Implementation of a VGS Service Bus</a:t>
            </a:r>
          </a:p>
          <a:p>
            <a:pPr marL="594360" lvl="2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Server-side mechanisms for storage and query of data.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Implementation of Triploid API</a:t>
            </a:r>
          </a:p>
          <a:p>
            <a:pPr marL="594360" lvl="2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Client-side application for transparent processing of RDF statements.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Implementation of a VGS Client</a:t>
            </a:r>
          </a:p>
          <a:p>
            <a:pPr marL="594360" lvl="2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Android-based VGS application.</a:t>
            </a:r>
          </a:p>
        </p:txBody>
      </p:sp>
    </p:spTree>
    <p:extLst>
      <p:ext uri="{BB962C8B-B14F-4D97-AF65-F5344CB8AC3E}">
        <p14:creationId xmlns:p14="http://schemas.microsoft.com/office/powerpoint/2010/main" val="253838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Linked Data Model</a:t>
            </a:r>
            <a:endParaRPr lang="en-US" dirty="0"/>
          </a:p>
        </p:txBody>
      </p:sp>
      <p:pic>
        <p:nvPicPr>
          <p:cNvPr id="1026" name="Picture 2" descr="C:\Sasha\Dropbox\VGS ComGeo 2011\SIGSpatial SSO Workshop\figures\mod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81810"/>
            <a:ext cx="3739435" cy="519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153059"/>
              </p:ext>
            </p:extLst>
          </p:nvPr>
        </p:nvGraphicFramePr>
        <p:xfrm>
          <a:off x="457200" y="1920498"/>
          <a:ext cx="4267200" cy="4556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/>
                <a:gridCol w="1422400"/>
                <a:gridCol w="1422400"/>
              </a:tblGrid>
              <a:tr h="1518834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6791" marR="86791" marT="43395" marB="433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Request</a:t>
                      </a:r>
                      <a:endParaRPr kumimoji="0" 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791" marR="86791" marT="43395" marB="4339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Offer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6791" marR="86791" marT="43395" marB="4339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1883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Request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6791" marR="86791" marT="43395" marB="4339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– Need</a:t>
                      </a:r>
                      <a:r>
                        <a:rPr lang="en-US" sz="1700" baseline="0" dirty="0" smtClean="0"/>
                        <a:t> help!</a:t>
                      </a:r>
                    </a:p>
                    <a:p>
                      <a:r>
                        <a:rPr lang="en-US" sz="1700" dirty="0" smtClean="0"/>
                        <a:t>– Me too!</a:t>
                      </a:r>
                      <a:endParaRPr lang="en-US" sz="1700" dirty="0"/>
                    </a:p>
                  </a:txBody>
                  <a:tcPr marL="86791" marR="86791" marT="43395" marB="4339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700" dirty="0" smtClean="0"/>
                        <a:t>– </a:t>
                      </a:r>
                      <a:r>
                        <a:rPr lang="en-US" sz="1700" dirty="0" smtClean="0"/>
                        <a:t>Need help!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700" dirty="0" smtClean="0"/>
                        <a:t>– </a:t>
                      </a:r>
                      <a:r>
                        <a:rPr lang="en-US" sz="1700" dirty="0" smtClean="0"/>
                        <a:t>Will do.</a:t>
                      </a:r>
                      <a:endParaRPr lang="en-US" sz="1700" dirty="0"/>
                    </a:p>
                  </a:txBody>
                  <a:tcPr marL="86791" marR="86791" marT="43395" marB="4339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1883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Offer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6791" marR="86791" marT="43395" marB="4339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– Can help.</a:t>
                      </a:r>
                    </a:p>
                    <a:p>
                      <a:r>
                        <a:rPr lang="en-US" sz="1700" dirty="0" smtClean="0"/>
                        <a:t>– Please do!</a:t>
                      </a:r>
                      <a:endParaRPr lang="en-US" sz="1700" dirty="0"/>
                    </a:p>
                  </a:txBody>
                  <a:tcPr marL="86791" marR="86791" marT="43395" marB="4339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– Can help.</a:t>
                      </a:r>
                    </a:p>
                    <a:p>
                      <a:r>
                        <a:rPr lang="en-US" sz="1700" dirty="0" smtClean="0"/>
                        <a:t>– Me too.</a:t>
                      </a:r>
                      <a:endParaRPr lang="en-US" sz="1700" dirty="0"/>
                    </a:p>
                  </a:txBody>
                  <a:tcPr marL="86791" marR="86791" marT="43395" marB="43395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56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Implementation: Service Bus</a:t>
            </a:r>
            <a:endParaRPr lang="en-US" dirty="0"/>
          </a:p>
        </p:txBody>
      </p:sp>
      <p:pic>
        <p:nvPicPr>
          <p:cNvPr id="2050" name="Picture 2" descr="C:\Sasha\Dropbox\VGS ComGeo 2011\SIGSpatial SSO Workshop\figures\stack08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09875"/>
            <a:ext cx="4343400" cy="49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4800600" y="1676400"/>
            <a:ext cx="4267200" cy="586740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Service Bus* goals:</a:t>
            </a:r>
          </a:p>
          <a:p>
            <a:pPr marL="83439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Collect, store, and organize Actions.</a:t>
            </a:r>
          </a:p>
          <a:p>
            <a:pPr marL="83439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Support spatial, temporal and thematic queries.</a:t>
            </a:r>
          </a:p>
          <a:p>
            <a:pPr marL="83439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Provide auxiliary services.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    * “service” as in “helpful act”</a:t>
            </a:r>
          </a:p>
        </p:txBody>
      </p:sp>
    </p:spTree>
    <p:extLst>
      <p:ext uri="{BB962C8B-B14F-4D97-AF65-F5344CB8AC3E}">
        <p14:creationId xmlns:p14="http://schemas.microsoft.com/office/powerpoint/2010/main" val="353574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Implementation: Client</a:t>
            </a:r>
            <a:endParaRPr lang="en-US" dirty="0"/>
          </a:p>
        </p:txBody>
      </p:sp>
      <p:pic>
        <p:nvPicPr>
          <p:cNvPr id="4098" name="Picture 2" descr="C:\Sasha\Dropbox\VGS ComGeo 2011\SIGSpatial SSO Workshop\figures\communic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467" y="1752600"/>
            <a:ext cx="9094567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25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Implementation: Client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62000" y="1674812"/>
            <a:ext cx="3048000" cy="5048328"/>
            <a:chOff x="762000" y="1674812"/>
            <a:chExt cx="3048000" cy="5048328"/>
          </a:xfrm>
        </p:grpSpPr>
        <p:pic>
          <p:nvPicPr>
            <p:cNvPr id="3074" name="Picture 2" descr="C:\Sasha\Dropbox\VGS ComGeo 2011\SIGSpatial SSO Workshop\figures\browse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1674812"/>
              <a:ext cx="3048000" cy="5048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1371600" y="5092476"/>
              <a:ext cx="1217376" cy="1232124"/>
            </a:xfrm>
            <a:prstGeom prst="ellipse">
              <a:avLst/>
            </a:prstGeom>
            <a:noFill/>
            <a:ln w="63500">
              <a:solidFill>
                <a:srgbClr val="FF0000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421424" y="1674812"/>
            <a:ext cx="4036776" cy="5048328"/>
            <a:chOff x="4421424" y="1674812"/>
            <a:chExt cx="4036776" cy="5048328"/>
          </a:xfrm>
        </p:grpSpPr>
        <p:grpSp>
          <p:nvGrpSpPr>
            <p:cNvPr id="5" name="Group 4"/>
            <p:cNvGrpSpPr/>
            <p:nvPr/>
          </p:nvGrpSpPr>
          <p:grpSpPr>
            <a:xfrm>
              <a:off x="4638675" y="1674812"/>
              <a:ext cx="3819525" cy="5048328"/>
              <a:chOff x="3352799" y="1674812"/>
              <a:chExt cx="3819525" cy="5048328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352799" y="1674812"/>
                <a:ext cx="3819525" cy="504832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076" name="Picture 4" descr="C:\Sasha\Dropbox\VGS ComGeo 2011\SIGSpatial SSO Workshop\figures\actiondetail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2799" y="1674812"/>
                <a:ext cx="3819525" cy="41624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4" name="Oval 13"/>
            <p:cNvSpPr/>
            <p:nvPr/>
          </p:nvSpPr>
          <p:spPr>
            <a:xfrm>
              <a:off x="4421424" y="2133600"/>
              <a:ext cx="1217376" cy="1232124"/>
            </a:xfrm>
            <a:prstGeom prst="ellipse">
              <a:avLst/>
            </a:prstGeom>
            <a:noFill/>
            <a:ln w="63500">
              <a:solidFill>
                <a:srgbClr val="FF0000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339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270</TotalTime>
  <Words>396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Volunteered Geographic Services:  Developing a Linked Data Driven Location-based Service</vt:lpstr>
      <vt:lpstr>VGS at Work</vt:lpstr>
      <vt:lpstr>Related Work</vt:lpstr>
      <vt:lpstr>Motivation for VGS</vt:lpstr>
      <vt:lpstr>Prototype Implementation</vt:lpstr>
      <vt:lpstr>Linked Data Model</vt:lpstr>
      <vt:lpstr>Implementation: Service Bus</vt:lpstr>
      <vt:lpstr>Implementation: Client</vt:lpstr>
      <vt:lpstr>Implementation: Client</vt:lpstr>
      <vt:lpstr>Limitations and Future Work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Volunteered Geographic Services: Developing a Linked Data Driven Location-based Service</dc:title>
  <dc:creator>localadmin</dc:creator>
  <cp:lastModifiedBy>localadmin</cp:lastModifiedBy>
  <cp:revision>24</cp:revision>
  <dcterms:created xsi:type="dcterms:W3CDTF">2011-10-31T01:10:44Z</dcterms:created>
  <dcterms:modified xsi:type="dcterms:W3CDTF">2011-10-31T05:41:00Z</dcterms:modified>
</cp:coreProperties>
</file>