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60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7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7F0DD4-AA3C-401B-A38B-73B55FB187FC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6896DB-E80C-43C6-B45D-F76D05CEC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5/Incubator/ssn/wiki/DUL_ss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Just one of many specializations, but DUL provided ideas for most of the classes and the Property/Relations (hasLocation) were also taken from DUL.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See http://www.w3.org/2005/Incubator/ssn/wiki/DUL_ssn#Object</a:t>
            </a:r>
          </a:p>
          <a:p>
            <a:pPr>
              <a:spcBef>
                <a:spcPct val="0"/>
              </a:spcBef>
            </a:pPr>
            <a:r>
              <a:rPr lang="en-US" smtClean="0"/>
              <a:t>http://www.w3.org/2005/Incubator/ssn/wiki/DUL_ssn#Event</a:t>
            </a:r>
          </a:p>
          <a:p>
            <a:pPr>
              <a:spcBef>
                <a:spcPct val="0"/>
              </a:spcBef>
            </a:pPr>
            <a:r>
              <a:rPr lang="en-US" smtClean="0"/>
              <a:t>http://www.w3.org/2005/Incubator/ssn/wiki/DUL_ssn#InformationEntity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Note parts of events may be further specified by the relation </a:t>
            </a:r>
            <a:r>
              <a:rPr lang="ja-JP" altLang="en-US" smtClean="0"/>
              <a:t>“</a:t>
            </a:r>
            <a:r>
              <a:rPr lang="en-US" altLang="ja-JP" smtClean="0">
                <a:hlinkClick r:id="rId3" tooltip="http://www.w3.org/2005/Incubator/ssn/wiki/DUL_ssn#isEventIncludedIn"/>
              </a:rPr>
              <a:t>isEventIncludedIn</a:t>
            </a:r>
            <a:r>
              <a:rPr lang="ja-JP" altLang="en-US" smtClean="0"/>
              <a:t>’</a:t>
            </a:r>
            <a:endParaRPr lang="en-US" altLang="ja-JP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9CC8-7A94-4986-876D-83F56451E362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5EDF-11FF-4C98-86E8-C7A606036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492A-F7E8-454D-9116-AF83404F6CE9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C872-2958-4944-AE75-C7ACDFD92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5DE-A8E3-42C9-AD1B-2F52853DFF60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DBB6-4208-47B9-95F1-AB5456F69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0BEF4CE-A7F2-4EF0-8108-DEC601C93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C2FECB2-C125-48C9-9F57-C542A1C66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E4748C1-7C9C-4C6B-93C1-B271EABA0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F8FF597-FE19-4A12-B772-735B5F929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B72C5BC-DBE1-4F3B-8206-38CC5B82D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4EFDF36-1EC7-432A-81BA-08392DE5B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8FA42C9-6B20-4066-8FE9-93EA70D9E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4DAD206-75A9-43C2-BF20-9B14A9C2A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5DA4-3F6C-4982-97D5-4CA3F31D731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1072B-A6C8-40FE-8C54-DD8FC1908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A038EDB-00B3-4D27-8E17-08A094D9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40E6D5F-7D05-4006-BA0C-77A267E16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2CAA89B-786B-4654-8D5B-FB9F9F1F1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3D4F3-651D-4B13-A350-487B5446C393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93E4-55AC-4550-A082-ADEC5B5FF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810F4-42DB-4495-8666-D60CC2A4E9DD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E61F-2253-4C50-96B3-5828C4E8C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0D6C1-A5BF-4C7A-8D3F-B04BB8F4A10B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6A9E-72F4-492C-9708-3F01BCA15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61F3-15CC-4F1D-B648-8967FFA7BAF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6553-B1D7-44E7-9A73-137B12621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54EEA-1954-461A-9968-AA9B00104E3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997-18A4-41D4-B286-CECAC58A4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CA4C-9245-43E3-B63F-DCCBF219A808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0EAF-4792-4138-95ED-17C97B610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AEEAE-43A0-43EA-A3B1-104E8B95F4AE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D5B3-8504-44DF-BBDD-D4C734EB7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B38988-3F02-45A2-8203-CAB65B82F6EA}" type="datetimeFigureOut">
              <a:rPr lang="en-US"/>
              <a:pPr>
                <a:defRPr/>
              </a:pPr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197EE9-ACC3-40D6-8595-EFEBAB4CA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fld id="{66B4D068-9552-4DBE-BC54-7700E23405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ocamp.org/wiki/GeoVoCampSOCoP201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ocamp.org/wiki/GeoVoCampSB20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Semantic Trajectory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Mike Dean</a:t>
            </a:r>
            <a:br>
              <a:rPr lang="en-US" dirty="0" smtClean="0"/>
            </a:br>
            <a:r>
              <a:rPr lang="en-US" dirty="0" err="1" smtClean="0"/>
              <a:t>mdean@bbn.com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GeoVoCampSOCoP2012</a:t>
            </a:r>
            <a:br>
              <a:rPr lang="en-US" dirty="0" smtClean="0">
                <a:hlinkClick r:id="rId2"/>
              </a:rPr>
            </a:br>
            <a:r>
              <a:rPr lang="en-US" dirty="0" smtClean="0"/>
              <a:t>USGS Reston</a:t>
            </a:r>
            <a:br>
              <a:rPr lang="en-US" dirty="0" smtClean="0"/>
            </a:br>
            <a:r>
              <a:rPr lang="en-US" dirty="0" smtClean="0"/>
              <a:t>29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Trajectory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Composes 2 patterns developed at </a:t>
            </a:r>
            <a:r>
              <a:rPr lang="en-US" dirty="0" smtClean="0">
                <a:hlinkClick r:id="rId2"/>
              </a:rPr>
              <a:t>GeoVoCampSB2012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Point Of Interest (POI)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Motion/Path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Emerging term in the literature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Capture the semantics of motion as well as those of the geographic points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/>
              <a:t>Zhixian</a:t>
            </a:r>
            <a:r>
              <a:rPr lang="en-US" dirty="0"/>
              <a:t> </a:t>
            </a:r>
            <a:r>
              <a:rPr lang="en-US" dirty="0" smtClean="0"/>
              <a:t>Yan.  Towards Semantic Trajectory Data Analysis:  A Conceptual and Computational Approach.  VLDB 2009.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ounded Rectangle 100"/>
          <p:cNvSpPr>
            <a:spLocks noChangeArrowheads="1"/>
          </p:cNvSpPr>
          <p:nvPr/>
        </p:nvSpPr>
        <p:spPr bwMode="auto">
          <a:xfrm>
            <a:off x="708025" y="838200"/>
            <a:ext cx="8054975" cy="6019800"/>
          </a:xfrm>
          <a:prstGeom prst="roundRect">
            <a:avLst>
              <a:gd name="adj" fmla="val 16667"/>
            </a:avLst>
          </a:prstGeom>
          <a:solidFill>
            <a:srgbClr val="F4F698">
              <a:alpha val="65097"/>
            </a:srgbClr>
          </a:solidFill>
          <a:ln w="25400" algn="ctr">
            <a:solidFill>
              <a:srgbClr val="7F7F7F">
                <a:alpha val="78038"/>
              </a:srgbClr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2667000"/>
            <a:ext cx="1981200" cy="1371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i="1" dirty="0" err="1">
                <a:solidFill>
                  <a:srgbClr val="000000"/>
                </a:solidFill>
                <a:ea typeface="ＭＳ Ｐゴシック" charset="0"/>
              </a:rPr>
              <a:t>dul:Event</a:t>
            </a:r>
            <a:r>
              <a:rPr lang="en-US" i="1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b="1" dirty="0">
                <a:solidFill>
                  <a:srgbClr val="000000"/>
                </a:solidFill>
                <a:ea typeface="ＭＳ Ｐゴシック" charset="0"/>
              </a:rPr>
              <a:t>Motion</a:t>
            </a:r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2819400" y="5181600"/>
            <a:ext cx="1676400" cy="1066800"/>
          </a:xfrm>
          <a:prstGeom prst="ellipse">
            <a:avLst/>
          </a:prstGeom>
          <a:solidFill>
            <a:srgbClr val="3399FF">
              <a:alpha val="65881"/>
            </a:srgbClr>
          </a:solidFill>
          <a:ln w="3810" algn="ctr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dul</a:t>
            </a:r>
            <a:r>
              <a:rPr lang="en-US" sz="1400" b="1" i="1">
                <a:solidFill>
                  <a:srgbClr val="000000"/>
                </a:solidFill>
                <a:ea typeface="MS PGothic" pitchFamily="34" charset="-128"/>
              </a:rPr>
              <a:t>:</a:t>
            </a:r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Object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Path</a:t>
            </a:r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1295400" y="1524000"/>
            <a:ext cx="1600200" cy="990600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owl:Class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dul:Event</a:t>
            </a:r>
          </a:p>
        </p:txBody>
      </p:sp>
      <p:sp>
        <p:nvSpPr>
          <p:cNvPr id="28677" name="Oval 7"/>
          <p:cNvSpPr>
            <a:spLocks noChangeArrowheads="1"/>
          </p:cNvSpPr>
          <p:nvPr/>
        </p:nvSpPr>
        <p:spPr bwMode="auto">
          <a:xfrm>
            <a:off x="838200" y="4343400"/>
            <a:ext cx="2133600" cy="990600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dul</a:t>
            </a:r>
            <a:r>
              <a:rPr lang="en-US" sz="1400" b="1" i="1">
                <a:solidFill>
                  <a:srgbClr val="000000"/>
                </a:solidFill>
                <a:ea typeface="MS PGothic" pitchFamily="34" charset="-128"/>
              </a:rPr>
              <a:t>:</a:t>
            </a:r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Object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MovingObject</a:t>
            </a:r>
          </a:p>
        </p:txBody>
      </p:sp>
      <p:sp>
        <p:nvSpPr>
          <p:cNvPr id="28678" name="Oval 9"/>
          <p:cNvSpPr>
            <a:spLocks noChangeArrowheads="1"/>
          </p:cNvSpPr>
          <p:nvPr/>
        </p:nvSpPr>
        <p:spPr bwMode="auto">
          <a:xfrm>
            <a:off x="6248400" y="4191000"/>
            <a:ext cx="2514600" cy="1066800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dul</a:t>
            </a:r>
            <a:r>
              <a:rPr lang="en-US" sz="1400" b="1" i="1">
                <a:solidFill>
                  <a:srgbClr val="000000"/>
                </a:solidFill>
                <a:ea typeface="MS PGothic" pitchFamily="34" charset="-128"/>
              </a:rPr>
              <a:t>:</a:t>
            </a:r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Object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TransportedObject</a:t>
            </a:r>
          </a:p>
        </p:txBody>
      </p:sp>
      <p:sp>
        <p:nvSpPr>
          <p:cNvPr id="28679" name="Oval 12"/>
          <p:cNvSpPr>
            <a:spLocks noChangeArrowheads="1"/>
          </p:cNvSpPr>
          <p:nvPr/>
        </p:nvSpPr>
        <p:spPr bwMode="auto">
          <a:xfrm>
            <a:off x="6019800" y="1447800"/>
            <a:ext cx="1600200" cy="990600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owl:Class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dul:Event</a:t>
            </a:r>
          </a:p>
        </p:txBody>
      </p:sp>
      <p:sp>
        <p:nvSpPr>
          <p:cNvPr id="28680" name="Oval 13"/>
          <p:cNvSpPr>
            <a:spLocks noChangeArrowheads="1"/>
          </p:cNvSpPr>
          <p:nvPr/>
        </p:nvSpPr>
        <p:spPr bwMode="auto">
          <a:xfrm>
            <a:off x="914400" y="2895600"/>
            <a:ext cx="1524000" cy="990600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xsd:string</a:t>
            </a:r>
            <a:endParaRPr lang="en-US" sz="1400" b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8681" name="Oval 14"/>
          <p:cNvSpPr>
            <a:spLocks noChangeArrowheads="1"/>
          </p:cNvSpPr>
          <p:nvPr/>
        </p:nvSpPr>
        <p:spPr bwMode="auto">
          <a:xfrm>
            <a:off x="6400800" y="2835275"/>
            <a:ext cx="2209800" cy="1050925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xsd:string</a:t>
            </a:r>
            <a:endParaRPr lang="en-US" sz="1400" b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8682" name="Oval 15"/>
          <p:cNvSpPr>
            <a:spLocks noChangeArrowheads="1"/>
          </p:cNvSpPr>
          <p:nvPr/>
        </p:nvSpPr>
        <p:spPr bwMode="auto">
          <a:xfrm>
            <a:off x="4678363" y="5211763"/>
            <a:ext cx="2484437" cy="1066800"/>
          </a:xfrm>
          <a:prstGeom prst="ellipse">
            <a:avLst/>
          </a:prstGeom>
          <a:solidFill>
            <a:srgbClr val="3399FF">
              <a:alpha val="65881"/>
            </a:srgb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dul</a:t>
            </a:r>
            <a:r>
              <a:rPr lang="en-US" sz="1400" b="1" i="1">
                <a:solidFill>
                  <a:srgbClr val="000000"/>
                </a:solidFill>
                <a:ea typeface="MS PGothic" pitchFamily="34" charset="-128"/>
              </a:rPr>
              <a:t>:</a:t>
            </a:r>
            <a:r>
              <a:rPr lang="en-US" sz="1400" i="1">
                <a:solidFill>
                  <a:srgbClr val="000000"/>
                </a:solidFill>
                <a:ea typeface="MS PGothic" pitchFamily="34" charset="-128"/>
              </a:rPr>
              <a:t>Abstract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ReferenceFrame</a:t>
            </a:r>
          </a:p>
        </p:txBody>
      </p:sp>
      <p:cxnSp>
        <p:nvCxnSpPr>
          <p:cNvPr id="18" name="Straight Arrow Connector 17"/>
          <p:cNvCxnSpPr>
            <a:stCxn id="4" idx="1"/>
            <a:endCxn id="28676" idx="5"/>
          </p:cNvCxnSpPr>
          <p:nvPr/>
        </p:nvCxnSpPr>
        <p:spPr>
          <a:xfrm flipH="1" flipV="1">
            <a:off x="2660650" y="2370138"/>
            <a:ext cx="1135063" cy="4984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28680" idx="6"/>
          </p:cNvCxnSpPr>
          <p:nvPr/>
        </p:nvCxnSpPr>
        <p:spPr>
          <a:xfrm flipH="1">
            <a:off x="2438400" y="3352800"/>
            <a:ext cx="1066800" cy="381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6"/>
            <a:endCxn id="28681" idx="2"/>
          </p:cNvCxnSpPr>
          <p:nvPr/>
        </p:nvCxnSpPr>
        <p:spPr>
          <a:xfrm>
            <a:off x="5486400" y="3352800"/>
            <a:ext cx="9144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7"/>
            <a:endCxn id="28679" idx="3"/>
          </p:cNvCxnSpPr>
          <p:nvPr/>
        </p:nvCxnSpPr>
        <p:spPr>
          <a:xfrm flipV="1">
            <a:off x="5195888" y="2293938"/>
            <a:ext cx="1058862" cy="5746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8675" idx="0"/>
          </p:cNvCxnSpPr>
          <p:nvPr/>
        </p:nvCxnSpPr>
        <p:spPr>
          <a:xfrm flipH="1">
            <a:off x="3657600" y="4038600"/>
            <a:ext cx="609600" cy="1143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3"/>
            <a:endCxn id="28677" idx="7"/>
          </p:cNvCxnSpPr>
          <p:nvPr/>
        </p:nvCxnSpPr>
        <p:spPr>
          <a:xfrm flipH="1">
            <a:off x="2659063" y="3836988"/>
            <a:ext cx="1136650" cy="650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" idx="5"/>
            <a:endCxn id="28678" idx="1"/>
          </p:cNvCxnSpPr>
          <p:nvPr/>
        </p:nvCxnSpPr>
        <p:spPr>
          <a:xfrm>
            <a:off x="5195888" y="3836988"/>
            <a:ext cx="1420812" cy="509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8682" idx="0"/>
          </p:cNvCxnSpPr>
          <p:nvPr/>
        </p:nvCxnSpPr>
        <p:spPr>
          <a:xfrm>
            <a:off x="4830763" y="3992563"/>
            <a:ext cx="1089025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886200" y="1143000"/>
            <a:ext cx="1219200" cy="1752600"/>
          </a:xfrm>
          <a:prstGeom prst="arc">
            <a:avLst>
              <a:gd name="adj1" fmla="val 7012703"/>
              <a:gd name="adj2" fmla="val 370631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40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3886200" y="1295400"/>
            <a:ext cx="1219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hasPart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886200" y="762000"/>
            <a:ext cx="1219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partOf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" name="Rounded Rectangle 77"/>
          <p:cNvSpPr/>
          <p:nvPr/>
        </p:nvSpPr>
        <p:spPr>
          <a:xfrm>
            <a:off x="4953000" y="2286000"/>
            <a:ext cx="14478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404040"/>
                </a:solidFill>
                <a:ea typeface="ＭＳ Ｐゴシック" charset="0"/>
              </a:rPr>
              <a:t>hasEndEvent</a:t>
            </a:r>
            <a:endParaRPr lang="en-US" sz="1400" b="1" dirty="0">
              <a:solidFill>
                <a:srgbClr val="404040"/>
              </a:solidFill>
              <a:ea typeface="ＭＳ Ｐゴシック" charset="0"/>
            </a:endParaRPr>
          </a:p>
        </p:txBody>
      </p:sp>
      <p:sp>
        <p:nvSpPr>
          <p:cNvPr id="3" name="Rounded Rectangle 77"/>
          <p:cNvSpPr/>
          <p:nvPr/>
        </p:nvSpPr>
        <p:spPr>
          <a:xfrm>
            <a:off x="5334000" y="3733800"/>
            <a:ext cx="14478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404040"/>
                </a:solidFill>
                <a:ea typeface="ＭＳ Ｐゴシック" charset="0"/>
              </a:rPr>
              <a:t>participatesIn</a:t>
            </a:r>
            <a:endParaRPr lang="en-US" sz="1400" b="1" dirty="0">
              <a:solidFill>
                <a:srgbClr val="404040"/>
              </a:solidFill>
              <a:ea typeface="ＭＳ Ｐゴシック" charset="0"/>
            </a:endParaRPr>
          </a:p>
        </p:txBody>
      </p:sp>
      <p:sp>
        <p:nvSpPr>
          <p:cNvPr id="7" name="Rounded Rectangle 77"/>
          <p:cNvSpPr/>
          <p:nvPr/>
        </p:nvSpPr>
        <p:spPr>
          <a:xfrm>
            <a:off x="4953000" y="4267200"/>
            <a:ext cx="14478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>
                <a:solidFill>
                  <a:srgbClr val="404040"/>
                </a:solidFill>
                <a:ea typeface="ＭＳ Ｐゴシック" charset="0"/>
              </a:rPr>
              <a:t>hasReference</a:t>
            </a:r>
          </a:p>
        </p:txBody>
      </p:sp>
      <p:sp>
        <p:nvSpPr>
          <p:cNvPr id="11" name="Rounded Rectangle 77"/>
          <p:cNvSpPr/>
          <p:nvPr/>
        </p:nvSpPr>
        <p:spPr>
          <a:xfrm>
            <a:off x="2971800" y="4419600"/>
            <a:ext cx="15240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>
                <a:solidFill>
                  <a:srgbClr val="404040"/>
                </a:solidFill>
                <a:ea typeface="ＭＳ Ｐゴシック" charset="0"/>
              </a:rPr>
              <a:t>hasLocation</a:t>
            </a:r>
          </a:p>
        </p:txBody>
      </p:sp>
      <p:sp>
        <p:nvSpPr>
          <p:cNvPr id="12" name="Rounded Rectangle 77"/>
          <p:cNvSpPr/>
          <p:nvPr/>
        </p:nvSpPr>
        <p:spPr>
          <a:xfrm>
            <a:off x="2209800" y="3886200"/>
            <a:ext cx="14478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sz="1400" b="1">
              <a:solidFill>
                <a:srgbClr val="404040"/>
              </a:solidFill>
              <a:ea typeface="ＭＳ Ｐゴシック" charset="0"/>
            </a:endParaRPr>
          </a:p>
        </p:txBody>
      </p:sp>
      <p:sp>
        <p:nvSpPr>
          <p:cNvPr id="17" name="Rounded Rectangle 77"/>
          <p:cNvSpPr/>
          <p:nvPr/>
        </p:nvSpPr>
        <p:spPr>
          <a:xfrm>
            <a:off x="5334000" y="2971800"/>
            <a:ext cx="1219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rdfs:label</a:t>
            </a:r>
            <a:endParaRPr lang="en-US" sz="14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Rounded Rectangle 77"/>
          <p:cNvSpPr/>
          <p:nvPr/>
        </p:nvSpPr>
        <p:spPr>
          <a:xfrm>
            <a:off x="2514600" y="3048000"/>
            <a:ext cx="12192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>
                <a:solidFill>
                  <a:srgbClr val="404040"/>
                </a:solidFill>
                <a:ea typeface="ＭＳ Ｐゴシック" charset="0"/>
              </a:rPr>
              <a:t>hasName</a:t>
            </a:r>
          </a:p>
        </p:txBody>
      </p:sp>
      <p:sp>
        <p:nvSpPr>
          <p:cNvPr id="21" name="Rounded Rectangle 77"/>
          <p:cNvSpPr/>
          <p:nvPr/>
        </p:nvSpPr>
        <p:spPr>
          <a:xfrm>
            <a:off x="2743200" y="2286000"/>
            <a:ext cx="14478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404040"/>
                </a:solidFill>
                <a:ea typeface="ＭＳ Ｐゴシック" charset="0"/>
              </a:rPr>
              <a:t>hasStartEvent</a:t>
            </a:r>
            <a:endParaRPr lang="en-US" sz="1400" b="1" dirty="0">
              <a:solidFill>
                <a:srgbClr val="404040"/>
              </a:solidFill>
              <a:ea typeface="ＭＳ Ｐゴシック" charset="0"/>
            </a:endParaRPr>
          </a:p>
        </p:txBody>
      </p:sp>
      <p:sp>
        <p:nvSpPr>
          <p:cNvPr id="6" name="Rounded Rectangle 77"/>
          <p:cNvSpPr/>
          <p:nvPr/>
        </p:nvSpPr>
        <p:spPr>
          <a:xfrm>
            <a:off x="2209800" y="3657600"/>
            <a:ext cx="1371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en-US" sz="1400" b="1" dirty="0" err="1">
                <a:solidFill>
                  <a:srgbClr val="404040"/>
                </a:solidFill>
                <a:ea typeface="ＭＳ Ｐゴシック" charset="0"/>
              </a:rPr>
              <a:t>participatesIn</a:t>
            </a:r>
            <a:endParaRPr lang="en-US" sz="1400" b="1" dirty="0">
              <a:solidFill>
                <a:srgbClr val="404040"/>
              </a:solidFill>
              <a:ea typeface="ＭＳ Ｐゴシック" charset="0"/>
            </a:endParaRPr>
          </a:p>
        </p:txBody>
      </p:sp>
      <p:sp>
        <p:nvSpPr>
          <p:cNvPr id="28703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3200" smtClean="0"/>
              <a:t>DUL  Motion Specialization</a:t>
            </a:r>
          </a:p>
        </p:txBody>
      </p:sp>
      <p:sp>
        <p:nvSpPr>
          <p:cNvPr id="28704" name="Text Box 33"/>
          <p:cNvSpPr txBox="1">
            <a:spLocks noChangeArrowheads="1"/>
          </p:cNvSpPr>
          <p:nvPr/>
        </p:nvSpPr>
        <p:spPr bwMode="auto">
          <a:xfrm>
            <a:off x="5486400" y="6400800"/>
            <a:ext cx="287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US" sz="1400" b="1">
                <a:solidFill>
                  <a:srgbClr val="000000"/>
                </a:solidFill>
                <a:ea typeface="MS PGothic" pitchFamily="34" charset="-128"/>
              </a:rPr>
              <a:t>Cardinality of all relations [0..m]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Point of Interest (POI) Pattern:</a:t>
            </a:r>
            <a:br>
              <a:rPr lang="en-US" sz="3200" smtClean="0"/>
            </a:br>
            <a:r>
              <a:rPr lang="en-US" sz="3200" smtClean="0"/>
              <a:t>Geographic information constructs, not direct representations of real entities</a:t>
            </a:r>
          </a:p>
        </p:txBody>
      </p:sp>
      <p:pic>
        <p:nvPicPr>
          <p:cNvPr id="44035" name="Picture 3" descr="POIpatter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350000" cy="4886325"/>
          </a:xfrm>
          <a:prstGeom prst="rect">
            <a:avLst/>
          </a:prstGeom>
          <a:noFill/>
        </p:spPr>
      </p:pic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3581400" y="1676400"/>
            <a:ext cx="1905000" cy="2286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Dayton Output</a:t>
            </a:r>
          </a:p>
        </p:txBody>
      </p:sp>
      <p:pic>
        <p:nvPicPr>
          <p:cNvPr id="30722" name="Content Placeholder 11" descr="Semantic Trajectory 2-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6080" r="-16080"/>
          <a:stretch>
            <a:fillRect/>
          </a:stretch>
        </p:blipFill>
        <p:spPr>
          <a:xfrm>
            <a:off x="457200" y="1233488"/>
            <a:ext cx="8229600" cy="4892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Driven Validation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Apply pattern to real data as validation</a:t>
            </a:r>
          </a:p>
          <a:p>
            <a:pPr lvl="1"/>
            <a:r>
              <a:rPr lang="en-US" smtClean="0"/>
              <a:t>Dayton:  Manually annotated GPS tracks from my drive from Ann Arbor to Dayton</a:t>
            </a:r>
          </a:p>
          <a:p>
            <a:pPr lvl="1"/>
            <a:r>
              <a:rPr lang="en-US" smtClean="0"/>
              <a:t>Reston: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173</Words>
  <Application>Microsoft Macintosh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Calibri</vt:lpstr>
      <vt:lpstr>Arial</vt:lpstr>
      <vt:lpstr>MS PGothic</vt:lpstr>
      <vt:lpstr>Office Theme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Semantic Trajectory</vt:lpstr>
      <vt:lpstr>Semantic Trajectory</vt:lpstr>
      <vt:lpstr>DUL  Motion Specialization</vt:lpstr>
      <vt:lpstr>Point of Interest (POI) Pattern: Geographic information constructs, not direct representations of real entities</vt:lpstr>
      <vt:lpstr>Dayton Output</vt:lpstr>
      <vt:lpstr>Data Driven Validation</vt:lpstr>
    </vt:vector>
  </TitlesOfParts>
  <Company>Raytheon BBN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Trajectory</dc:title>
  <dc:creator>Mike Dean</dc:creator>
  <cp:lastModifiedBy>Gary</cp:lastModifiedBy>
  <cp:revision>11</cp:revision>
  <dcterms:created xsi:type="dcterms:W3CDTF">2012-11-29T10:55:11Z</dcterms:created>
  <dcterms:modified xsi:type="dcterms:W3CDTF">2012-11-29T13:41:07Z</dcterms:modified>
</cp:coreProperties>
</file>