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9"/>
  </p:notesMasterIdLst>
  <p:sldIdLst>
    <p:sldId id="256" r:id="rId2"/>
    <p:sldId id="257" r:id="rId3"/>
    <p:sldId id="258" r:id="rId4"/>
    <p:sldId id="273" r:id="rId5"/>
    <p:sldId id="274" r:id="rId6"/>
    <p:sldId id="261" r:id="rId7"/>
    <p:sldId id="262" r:id="rId8"/>
    <p:sldId id="260" r:id="rId9"/>
    <p:sldId id="272" r:id="rId10"/>
    <p:sldId id="265" r:id="rId11"/>
    <p:sldId id="267" r:id="rId12"/>
    <p:sldId id="276" r:id="rId13"/>
    <p:sldId id="275" r:id="rId14"/>
    <p:sldId id="277" r:id="rId15"/>
    <p:sldId id="269" r:id="rId16"/>
    <p:sldId id="270" r:id="rId17"/>
    <p:sldId id="271" r:id="rId1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17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research\SSO11\SSO11\Copy%20of%20windspeed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5273840769903804"/>
          <c:y val="4.1995340072546704E-2"/>
          <c:w val="0.59733070866141691"/>
          <c:h val="0.7685183945854126"/>
        </c:manualLayout>
      </c:layout>
      <c:scatterChart>
        <c:scatterStyle val="lineMarker"/>
        <c:ser>
          <c:idx val="0"/>
          <c:order val="0"/>
          <c:tx>
            <c:v>Katrina2005</c:v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xVal>
            <c:numRef>
              <c:f>Sheet1!$B$1:$B$16</c:f>
              <c:numCache>
                <c:formatCode>General</c:formatCode>
                <c:ptCount val="16"/>
                <c:pt idx="0">
                  <c:v>0.25</c:v>
                </c:pt>
                <c:pt idx="1">
                  <c:v>0.5</c:v>
                </c:pt>
                <c:pt idx="2">
                  <c:v>0.75000000000000089</c:v>
                </c:pt>
                <c:pt idx="3">
                  <c:v>1</c:v>
                </c:pt>
                <c:pt idx="4">
                  <c:v>1.25</c:v>
                </c:pt>
                <c:pt idx="5">
                  <c:v>1.5</c:v>
                </c:pt>
                <c:pt idx="6">
                  <c:v>1.7500000000000016</c:v>
                </c:pt>
                <c:pt idx="7">
                  <c:v>2</c:v>
                </c:pt>
                <c:pt idx="8">
                  <c:v>2.25</c:v>
                </c:pt>
                <c:pt idx="9">
                  <c:v>2.5</c:v>
                </c:pt>
                <c:pt idx="10">
                  <c:v>2.75</c:v>
                </c:pt>
                <c:pt idx="11">
                  <c:v>3</c:v>
                </c:pt>
                <c:pt idx="12">
                  <c:v>3.25</c:v>
                </c:pt>
                <c:pt idx="13">
                  <c:v>3.5</c:v>
                </c:pt>
                <c:pt idx="14">
                  <c:v>3.75</c:v>
                </c:pt>
                <c:pt idx="15">
                  <c:v>4</c:v>
                </c:pt>
              </c:numCache>
            </c:numRef>
          </c:xVal>
          <c:yVal>
            <c:numRef>
              <c:f>Sheet1!$C$1:$C$16</c:f>
              <c:numCache>
                <c:formatCode>General</c:formatCode>
                <c:ptCount val="16"/>
                <c:pt idx="0">
                  <c:v>751</c:v>
                </c:pt>
                <c:pt idx="1">
                  <c:v>757</c:v>
                </c:pt>
                <c:pt idx="2">
                  <c:v>762</c:v>
                </c:pt>
                <c:pt idx="3">
                  <c:v>765</c:v>
                </c:pt>
                <c:pt idx="4">
                  <c:v>769</c:v>
                </c:pt>
                <c:pt idx="5">
                  <c:v>777</c:v>
                </c:pt>
                <c:pt idx="6">
                  <c:v>784</c:v>
                </c:pt>
                <c:pt idx="7">
                  <c:v>790</c:v>
                </c:pt>
                <c:pt idx="8">
                  <c:v>796</c:v>
                </c:pt>
                <c:pt idx="9">
                  <c:v>803</c:v>
                </c:pt>
                <c:pt idx="10">
                  <c:v>813</c:v>
                </c:pt>
                <c:pt idx="11">
                  <c:v>820</c:v>
                </c:pt>
                <c:pt idx="12">
                  <c:v>826</c:v>
                </c:pt>
                <c:pt idx="13">
                  <c:v>833</c:v>
                </c:pt>
                <c:pt idx="14">
                  <c:v>840</c:v>
                </c:pt>
                <c:pt idx="15">
                  <c:v>847</c:v>
                </c:pt>
              </c:numCache>
            </c:numRef>
          </c:yVal>
        </c:ser>
        <c:ser>
          <c:idx val="1"/>
          <c:order val="1"/>
          <c:tx>
            <c:v>Katrina1999</c:v>
          </c:tx>
          <c:xVal>
            <c:numRef>
              <c:f>Sheet1!$B$1:$B$16</c:f>
              <c:numCache>
                <c:formatCode>General</c:formatCode>
                <c:ptCount val="16"/>
                <c:pt idx="0">
                  <c:v>0.25</c:v>
                </c:pt>
                <c:pt idx="1">
                  <c:v>0.5</c:v>
                </c:pt>
                <c:pt idx="2">
                  <c:v>0.75000000000000089</c:v>
                </c:pt>
                <c:pt idx="3">
                  <c:v>1</c:v>
                </c:pt>
                <c:pt idx="4">
                  <c:v>1.25</c:v>
                </c:pt>
                <c:pt idx="5">
                  <c:v>1.5</c:v>
                </c:pt>
                <c:pt idx="6">
                  <c:v>1.7500000000000016</c:v>
                </c:pt>
                <c:pt idx="7">
                  <c:v>2</c:v>
                </c:pt>
                <c:pt idx="8">
                  <c:v>2.25</c:v>
                </c:pt>
                <c:pt idx="9">
                  <c:v>2.5</c:v>
                </c:pt>
                <c:pt idx="10">
                  <c:v>2.75</c:v>
                </c:pt>
                <c:pt idx="11">
                  <c:v>3</c:v>
                </c:pt>
                <c:pt idx="12">
                  <c:v>3.25</c:v>
                </c:pt>
                <c:pt idx="13">
                  <c:v>3.5</c:v>
                </c:pt>
                <c:pt idx="14">
                  <c:v>3.75</c:v>
                </c:pt>
                <c:pt idx="15">
                  <c:v>4</c:v>
                </c:pt>
              </c:numCache>
            </c:numRef>
          </c:xVal>
          <c:yVal>
            <c:numRef>
              <c:f>Sheet1!$E$1:$E$16</c:f>
              <c:numCache>
                <c:formatCode>General</c:formatCode>
                <c:ptCount val="16"/>
                <c:pt idx="0">
                  <c:v>809</c:v>
                </c:pt>
                <c:pt idx="1">
                  <c:v>816</c:v>
                </c:pt>
                <c:pt idx="2">
                  <c:v>820</c:v>
                </c:pt>
                <c:pt idx="3">
                  <c:v>826</c:v>
                </c:pt>
                <c:pt idx="4">
                  <c:v>829</c:v>
                </c:pt>
                <c:pt idx="5">
                  <c:v>834</c:v>
                </c:pt>
                <c:pt idx="6">
                  <c:v>840</c:v>
                </c:pt>
                <c:pt idx="7">
                  <c:v>845</c:v>
                </c:pt>
                <c:pt idx="8">
                  <c:v>852</c:v>
                </c:pt>
                <c:pt idx="9">
                  <c:v>866</c:v>
                </c:pt>
                <c:pt idx="10">
                  <c:v>874</c:v>
                </c:pt>
                <c:pt idx="11">
                  <c:v>880</c:v>
                </c:pt>
                <c:pt idx="12">
                  <c:v>887</c:v>
                </c:pt>
                <c:pt idx="13">
                  <c:v>896</c:v>
                </c:pt>
                <c:pt idx="14">
                  <c:v>898</c:v>
                </c:pt>
                <c:pt idx="15">
                  <c:v>898</c:v>
                </c:pt>
              </c:numCache>
            </c:numRef>
          </c:yVal>
        </c:ser>
        <c:axId val="54044928"/>
        <c:axId val="54050816"/>
      </c:scatterChart>
      <c:valAx>
        <c:axId val="54044928"/>
        <c:scaling>
          <c:orientation val="minMax"/>
        </c:scaling>
        <c:axPos val="b"/>
        <c:numFmt formatCode="General" sourceLinked="1"/>
        <c:tickLblPos val="nextTo"/>
        <c:crossAx val="54050816"/>
        <c:crosses val="autoZero"/>
        <c:crossBetween val="midCat"/>
      </c:valAx>
      <c:valAx>
        <c:axId val="54050816"/>
        <c:scaling>
          <c:orientation val="minMax"/>
        </c:scaling>
        <c:axPos val="l"/>
        <c:numFmt formatCode="General" sourceLinked="1"/>
        <c:tickLblPos val="nextTo"/>
        <c:crossAx val="54044928"/>
        <c:crosses val="autoZero"/>
        <c:crossBetween val="midCat"/>
      </c:valAx>
      <c:spPr>
        <a:noFill/>
        <a:ln>
          <a:noFill/>
        </a:ln>
      </c:spPr>
    </c:plotArea>
    <c:legend>
      <c:legendPos val="r"/>
      <c:layout/>
    </c:legend>
    <c:plotVisOnly val="1"/>
    <c:dispBlanksAs val="gap"/>
  </c:chart>
  <c:spPr>
    <a:noFill/>
    <a:ln>
      <a:solidFill>
        <a:schemeClr val="tx1"/>
      </a:solidFill>
    </a:ln>
  </c:spPr>
  <c:txPr>
    <a:bodyPr/>
    <a:lstStyle/>
    <a:p>
      <a:pPr>
        <a:defRPr baseline="0"/>
      </a:pPr>
      <a:endParaRPr lang="en-US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0.37708</cdr:x>
      <cdr:y>0.90239</cdr:y>
    </cdr:from>
    <cdr:to>
      <cdr:x>0.57708</cdr:x>
      <cdr:y>0.98919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24025" y="3236116"/>
          <a:ext cx="914400" cy="3112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/>
            <a:t>time: day</a:t>
          </a:r>
        </a:p>
      </cdr:txBody>
    </cdr:sp>
  </cdr:relSizeAnchor>
  <cdr:relSizeAnchor xmlns:cdr="http://schemas.openxmlformats.org/drawingml/2006/chartDrawing">
    <cdr:from>
      <cdr:x>0.01042</cdr:x>
      <cdr:y>0.22975</cdr:y>
    </cdr:from>
    <cdr:to>
      <cdr:x>0.06667</cdr:x>
      <cdr:y>0.54646</cdr:y>
    </cdr:to>
    <cdr:sp macro="" textlink="">
      <cdr:nvSpPr>
        <cdr:cNvPr id="4" name="TextBox 3"/>
        <cdr:cNvSpPr txBox="1"/>
      </cdr:nvSpPr>
      <cdr:spPr>
        <a:xfrm xmlns:a="http://schemas.openxmlformats.org/drawingml/2006/main" rot="10800000">
          <a:off x="47639" y="823914"/>
          <a:ext cx="257175" cy="11357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eaVert" wrap="none" rtlCol="0"/>
        <a:lstStyle xmlns:a="http://schemas.openxmlformats.org/drawingml/2006/main"/>
        <a:p xmlns:a="http://schemas.openxmlformats.org/drawingml/2006/main">
          <a:r>
            <a:rPr lang="en-US" sz="1100"/>
            <a:t>wind speed: knots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F86202BD-4A17-4140-8AE2-FAE4113587C0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BC2AB69E-423A-40F1-B52F-1ECAD71B539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2AB69E-423A-40F1-B52F-1ECAD71B539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2AB69E-423A-40F1-B52F-1ECAD71B539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2AB69E-423A-40F1-B52F-1ECAD71B539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2AB69E-423A-40F1-B52F-1ECAD71B539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2AB69E-423A-40F1-B52F-1ECAD71B539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2AB69E-423A-40F1-B52F-1ECAD71B539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2AB69E-423A-40F1-B52F-1ECAD71B539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2AB69E-423A-40F1-B52F-1ECAD71B539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2AB69E-423A-40F1-B52F-1ECAD71B5397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2AB69E-423A-40F1-B52F-1ECAD71B539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2AB69E-423A-40F1-B52F-1ECAD71B539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2AB69E-423A-40F1-B52F-1ECAD71B539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2AB69E-423A-40F1-B52F-1ECAD71B539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2AB69E-423A-40F1-B52F-1ECAD71B539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2AB69E-423A-40F1-B52F-1ECAD71B539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2AB69E-423A-40F1-B52F-1ECAD71B539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2AB69E-423A-40F1-B52F-1ECAD71B539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1BB5B-FC0B-44A2-B236-8386EAAEA7ED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FC3964F-EB68-44C5-B590-1F92F519F9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1BB5B-FC0B-44A2-B236-8386EAAEA7ED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3964F-EB68-44C5-B590-1F92F519F9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1BB5B-FC0B-44A2-B236-8386EAAEA7ED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3964F-EB68-44C5-B590-1F92F519F9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1BB5B-FC0B-44A2-B236-8386EAAEA7ED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3964F-EB68-44C5-B590-1F92F519F9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1BB5B-FC0B-44A2-B236-8386EAAEA7ED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FC3964F-EB68-44C5-B590-1F92F519F9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1BB5B-FC0B-44A2-B236-8386EAAEA7ED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3964F-EB68-44C5-B590-1F92F519F9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1BB5B-FC0B-44A2-B236-8386EAAEA7ED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3964F-EB68-44C5-B590-1F92F519F9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1BB5B-FC0B-44A2-B236-8386EAAEA7ED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3964F-EB68-44C5-B590-1F92F519F9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1BB5B-FC0B-44A2-B236-8386EAAEA7ED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3964F-EB68-44C5-B590-1F92F519F9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1BB5B-FC0B-44A2-B236-8386EAAEA7ED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3964F-EB68-44C5-B590-1F92F519F9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1BB5B-FC0B-44A2-B236-8386EAAEA7ED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FC3964F-EB68-44C5-B590-1F92F519F9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2A1BB5B-FC0B-44A2-B236-8386EAAEA7ED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FC3964F-EB68-44C5-B590-1F92F519F9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2514600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Hechen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Liu &amp; Markus Schneider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Department of Computer and Information Science and Engineering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University of Florida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Balloon: Representing and Querying the Near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Future Movement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of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Predictive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Moving Objects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ballo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83699"/>
            <a:ext cx="1066800" cy="130782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8600" y="6324600"/>
            <a:ext cx="9448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1st ACM SIGSPATIAL International Workshop on Spatial Semantics and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Ontologies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(SSO) 2011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Representation of Balloon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876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 balloon object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bo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in the database is represented by a finite set of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tuples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or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slices</a:t>
            </a:r>
          </a:p>
          <a:p>
            <a:pPr algn="ctr">
              <a:buNone/>
            </a:pPr>
            <a:r>
              <a:rPr lang="en-US" i="1" dirty="0" err="1" smtClean="0">
                <a:latin typeface="Arial" pitchFamily="34" charset="0"/>
                <a:cs typeface="Arial" pitchFamily="34" charset="0"/>
              </a:rPr>
              <a:t>bo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= &lt;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cdf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), …, (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i="1" baseline="-250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-1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i="1" baseline="-25000" dirty="0" err="1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i="1" baseline="-25000" dirty="0" err="1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i="1" baseline="-25000" dirty="0" err="1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&gt;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3048000"/>
            <a:ext cx="6096000" cy="2867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Representing the Uncertainty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066800"/>
            <a:ext cx="7908966" cy="4953000"/>
          </a:xfrm>
        </p:spPr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Confidence_at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A value between [0,1] which shows the degree of certainty that a region will be traversed by a balloon object at a time instance.</a:t>
            </a:r>
          </a:p>
          <a:p>
            <a:pPr lvl="1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Let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at_future_instance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operation return the uncertain region of the moving point at a specific time in the future.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533400" y="2209800"/>
            <a:ext cx="10179314" cy="54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1676400" y="3276600"/>
            <a:ext cx="6248400" cy="317009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Input:  </a:t>
            </a:r>
            <a:r>
              <a:rPr lang="en-US" sz="2000" dirty="0" smtClean="0"/>
              <a:t>A balloon object </a:t>
            </a:r>
            <a:r>
              <a:rPr lang="en-US" sz="2000" i="1" dirty="0" err="1" smtClean="0"/>
              <a:t>bo</a:t>
            </a:r>
            <a:r>
              <a:rPr lang="en-US" sz="2000" dirty="0" smtClean="0"/>
              <a:t>, a region </a:t>
            </a:r>
            <a:r>
              <a:rPr lang="en-US" sz="2000" i="1" dirty="0" smtClean="0"/>
              <a:t>r</a:t>
            </a:r>
            <a:r>
              <a:rPr lang="en-US" sz="2000" dirty="0" smtClean="0"/>
              <a:t>, a time instance </a:t>
            </a:r>
            <a:r>
              <a:rPr lang="en-US" sz="2000" i="1" dirty="0" smtClean="0"/>
              <a:t>t</a:t>
            </a:r>
          </a:p>
          <a:p>
            <a:r>
              <a:rPr lang="en-US" sz="2000" b="1" dirty="0" smtClean="0"/>
              <a:t>Output:  </a:t>
            </a:r>
            <a:r>
              <a:rPr lang="en-US" sz="2000" dirty="0" smtClean="0"/>
              <a:t>A decimal number </a:t>
            </a:r>
            <a:r>
              <a:rPr lang="en-US" sz="2000" i="1" dirty="0" smtClean="0"/>
              <a:t>d</a:t>
            </a:r>
            <a:r>
              <a:rPr lang="en-US" sz="2000" dirty="0" smtClean="0"/>
              <a:t> between [0,1]</a:t>
            </a:r>
          </a:p>
          <a:p>
            <a:r>
              <a:rPr lang="en-US" sz="2000" b="1" dirty="0" smtClean="0"/>
              <a:t>Method:  </a:t>
            </a:r>
            <a:r>
              <a:rPr lang="en-US" sz="2000" i="1" dirty="0" err="1" smtClean="0"/>
              <a:t>confidence_at</a:t>
            </a:r>
            <a:r>
              <a:rPr lang="en-US" sz="2000" i="1" dirty="0" smtClean="0"/>
              <a:t> </a:t>
            </a:r>
            <a:r>
              <a:rPr lang="en-US" sz="2000" dirty="0" smtClean="0"/>
              <a:t>(</a:t>
            </a:r>
            <a:r>
              <a:rPr lang="en-US" sz="2000" i="1" dirty="0" err="1" smtClean="0"/>
              <a:t>bo</a:t>
            </a:r>
            <a:r>
              <a:rPr lang="en-US" sz="2000" i="1" dirty="0" smtClean="0"/>
              <a:t>, r, t</a:t>
            </a:r>
            <a:r>
              <a:rPr lang="en-US" sz="2000" dirty="0" smtClean="0"/>
              <a:t>)</a:t>
            </a:r>
          </a:p>
          <a:p>
            <a:r>
              <a:rPr lang="en-US" sz="2000" b="1" dirty="0" smtClean="0"/>
              <a:t>1</a:t>
            </a:r>
            <a:r>
              <a:rPr lang="en-US" sz="2000" dirty="0" smtClean="0"/>
              <a:t>  </a:t>
            </a:r>
            <a:r>
              <a:rPr lang="en-US" sz="2000" i="1" dirty="0" smtClean="0"/>
              <a:t>c</a:t>
            </a:r>
            <a:r>
              <a:rPr lang="en-US" sz="2000" dirty="0" smtClean="0"/>
              <a:t> := 0</a:t>
            </a:r>
          </a:p>
          <a:p>
            <a:r>
              <a:rPr lang="en-US" sz="2000" b="1" dirty="0" smtClean="0"/>
              <a:t>2</a:t>
            </a:r>
            <a:r>
              <a:rPr lang="en-US" sz="2000" dirty="0" smtClean="0"/>
              <a:t>  </a:t>
            </a:r>
            <a:r>
              <a:rPr lang="en-US" sz="2000" b="1" dirty="0" smtClean="0"/>
              <a:t>if</a:t>
            </a:r>
            <a:r>
              <a:rPr lang="en-US" sz="2000" dirty="0" smtClean="0"/>
              <a:t> </a:t>
            </a:r>
            <a:r>
              <a:rPr lang="en-US" sz="2000" i="1" dirty="0" smtClean="0"/>
              <a:t>t</a:t>
            </a:r>
            <a:r>
              <a:rPr lang="en-US" sz="2000" dirty="0" smtClean="0"/>
              <a:t> &gt; </a:t>
            </a:r>
            <a:r>
              <a:rPr lang="en-US" sz="2000" i="1" dirty="0" smtClean="0"/>
              <a:t>now</a:t>
            </a:r>
          </a:p>
          <a:p>
            <a:r>
              <a:rPr lang="fr-FR" sz="2000" b="1" dirty="0" smtClean="0"/>
              <a:t>3</a:t>
            </a:r>
            <a:r>
              <a:rPr lang="fr-FR" sz="2000" dirty="0" smtClean="0"/>
              <a:t> 	</a:t>
            </a:r>
            <a:r>
              <a:rPr lang="fr-FR" sz="2000" i="1" dirty="0" smtClean="0"/>
              <a:t>r</a:t>
            </a:r>
            <a:r>
              <a:rPr lang="fr-FR" sz="2000" baseline="-25000" dirty="0" smtClean="0"/>
              <a:t>1</a:t>
            </a:r>
            <a:r>
              <a:rPr lang="fr-FR" sz="2000" dirty="0" smtClean="0"/>
              <a:t> := </a:t>
            </a:r>
            <a:r>
              <a:rPr lang="fr-FR" sz="2000" i="1" dirty="0" err="1" smtClean="0"/>
              <a:t>at_future_instant</a:t>
            </a:r>
            <a:r>
              <a:rPr lang="fr-FR" sz="2000" dirty="0" smtClean="0"/>
              <a:t>(</a:t>
            </a:r>
            <a:r>
              <a:rPr lang="fr-FR" sz="2000" i="1" dirty="0" err="1" smtClean="0"/>
              <a:t>bo</a:t>
            </a:r>
            <a:r>
              <a:rPr lang="fr-FR" sz="2000" dirty="0" smtClean="0"/>
              <a:t>, </a:t>
            </a:r>
            <a:r>
              <a:rPr lang="fr-FR" sz="2000" i="1" dirty="0" smtClean="0"/>
              <a:t>t</a:t>
            </a:r>
            <a:r>
              <a:rPr lang="fr-FR" sz="2000" dirty="0" smtClean="0"/>
              <a:t>);</a:t>
            </a:r>
          </a:p>
          <a:p>
            <a:r>
              <a:rPr lang="en-US" sz="2000" b="1" dirty="0" smtClean="0"/>
              <a:t>4</a:t>
            </a:r>
            <a:r>
              <a:rPr lang="en-US" sz="2000" dirty="0" smtClean="0"/>
              <a:t> 	</a:t>
            </a:r>
            <a:r>
              <a:rPr lang="en-US" sz="2000" i="1" dirty="0" smtClean="0"/>
              <a:t>r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 := </a:t>
            </a:r>
            <a:r>
              <a:rPr lang="en-US" sz="2000" i="1" dirty="0" smtClean="0"/>
              <a:t>intersection</a:t>
            </a:r>
            <a:r>
              <a:rPr lang="en-US" sz="2000" dirty="0" smtClean="0"/>
              <a:t>(</a:t>
            </a:r>
            <a:r>
              <a:rPr lang="en-US" sz="2000" i="1" dirty="0" smtClean="0"/>
              <a:t>r</a:t>
            </a:r>
            <a:r>
              <a:rPr lang="en-US" sz="2000" dirty="0" smtClean="0"/>
              <a:t>, </a:t>
            </a:r>
            <a:r>
              <a:rPr lang="fr-FR" sz="2000" i="1" dirty="0" smtClean="0"/>
              <a:t>r</a:t>
            </a:r>
            <a:r>
              <a:rPr lang="fr-FR" sz="2000" baseline="-25000" dirty="0" smtClean="0"/>
              <a:t>1</a:t>
            </a:r>
            <a:r>
              <a:rPr lang="en-US" sz="2000" dirty="0" smtClean="0"/>
              <a:t>);</a:t>
            </a:r>
          </a:p>
          <a:p>
            <a:r>
              <a:rPr lang="en-US" sz="2000" b="1" dirty="0" smtClean="0"/>
              <a:t>5</a:t>
            </a:r>
            <a:r>
              <a:rPr lang="en-US" sz="2000" dirty="0" smtClean="0"/>
              <a:t> 	</a:t>
            </a:r>
            <a:r>
              <a:rPr lang="en-US" sz="2000" i="1" dirty="0" smtClean="0"/>
              <a:t>c</a:t>
            </a:r>
            <a:r>
              <a:rPr lang="en-US" sz="2000" dirty="0" smtClean="0"/>
              <a:t> := Integrate over all (</a:t>
            </a:r>
            <a:r>
              <a:rPr lang="en-US" sz="2000" i="1" dirty="0" smtClean="0"/>
              <a:t>x</a:t>
            </a:r>
            <a:r>
              <a:rPr lang="en-US" sz="2000" dirty="0" smtClean="0"/>
              <a:t>, </a:t>
            </a:r>
            <a:r>
              <a:rPr lang="en-US" sz="2000" i="1" dirty="0" smtClean="0"/>
              <a:t>y</a:t>
            </a:r>
            <a:r>
              <a:rPr lang="en-US" sz="2000" dirty="0" smtClean="0"/>
              <a:t>) in </a:t>
            </a:r>
            <a:r>
              <a:rPr lang="en-US" sz="2000" i="1" dirty="0" smtClean="0"/>
              <a:t>r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 with </a:t>
            </a:r>
            <a:r>
              <a:rPr lang="en-US" sz="2000" i="1" dirty="0" smtClean="0"/>
              <a:t>bo.cdf</a:t>
            </a:r>
          </a:p>
          <a:p>
            <a:r>
              <a:rPr lang="en-US" sz="2000" b="1" dirty="0" smtClean="0"/>
              <a:t>6</a:t>
            </a:r>
            <a:r>
              <a:rPr lang="en-US" sz="2000" dirty="0" smtClean="0"/>
              <a:t>  </a:t>
            </a:r>
            <a:r>
              <a:rPr lang="en-US" sz="2000" b="1" dirty="0" smtClean="0"/>
              <a:t>return</a:t>
            </a:r>
            <a:r>
              <a:rPr lang="en-US" sz="2000" dirty="0" smtClean="0"/>
              <a:t> </a:t>
            </a:r>
            <a:r>
              <a:rPr lang="en-US" sz="2000" i="1" dirty="0" smtClean="0"/>
              <a:t>c</a:t>
            </a:r>
          </a:p>
          <a:p>
            <a:r>
              <a:rPr lang="en-US" sz="2000" b="1" smtClean="0"/>
              <a:t>7</a:t>
            </a:r>
            <a:r>
              <a:rPr lang="en-US" sz="2000" smtClean="0"/>
              <a:t>  </a:t>
            </a:r>
            <a:r>
              <a:rPr lang="en-US" sz="2000" b="1" smtClean="0"/>
              <a:t>end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6038"/>
            <a:ext cx="77724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Predicates on Balloon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990600"/>
            <a:ext cx="7772400" cy="1828800"/>
          </a:xfrm>
        </p:spPr>
        <p:txBody>
          <a:bodyPr/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Had_crossed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1800" dirty="0" smtClean="0">
                <a:latin typeface="Arial" pitchFamily="34" charset="0"/>
                <a:cs typeface="Arial" pitchFamily="34" charset="0"/>
              </a:rPr>
              <a:t>Indicates whether a moving point had entered and then left a specific region in the given time interval</a:t>
            </a:r>
          </a:p>
          <a:p>
            <a:pPr lvl="1"/>
            <a:r>
              <a:rPr lang="en-US" sz="1800" dirty="0" smtClean="0">
                <a:latin typeface="Arial" pitchFamily="34" charset="0"/>
                <a:cs typeface="Arial" pitchFamily="34" charset="0"/>
              </a:rPr>
              <a:t>Assume </a:t>
            </a:r>
            <a:r>
              <a:rPr lang="en-US" sz="1800" i="1" dirty="0" err="1" smtClean="0">
                <a:latin typeface="Arial" pitchFamily="34" charset="0"/>
                <a:cs typeface="Arial" pitchFamily="34" charset="0"/>
              </a:rPr>
              <a:t>temporal_selection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selects part of the moving object within a specific time interval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2971800"/>
            <a:ext cx="7543800" cy="34163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Input: </a:t>
            </a:r>
            <a:r>
              <a:rPr lang="en-US" dirty="0" smtClean="0"/>
              <a:t>A balloon object </a:t>
            </a:r>
            <a:r>
              <a:rPr lang="en-US" i="1" dirty="0" err="1" smtClean="0"/>
              <a:t>bo</a:t>
            </a:r>
            <a:r>
              <a:rPr lang="en-US" dirty="0" smtClean="0"/>
              <a:t>, a region </a:t>
            </a:r>
            <a:r>
              <a:rPr lang="en-US" i="1" dirty="0" smtClean="0"/>
              <a:t>r</a:t>
            </a:r>
            <a:r>
              <a:rPr lang="en-US" dirty="0" smtClean="0"/>
              <a:t>, an interval </a:t>
            </a:r>
            <a:r>
              <a:rPr lang="en-US" i="1" dirty="0" smtClean="0"/>
              <a:t>I</a:t>
            </a:r>
            <a:r>
              <a:rPr lang="en-US" dirty="0" smtClean="0"/>
              <a:t>,</a:t>
            </a:r>
          </a:p>
          <a:p>
            <a:r>
              <a:rPr lang="en-US" b="1" dirty="0" smtClean="0"/>
              <a:t>Output: </a:t>
            </a:r>
            <a:r>
              <a:rPr lang="en-US" dirty="0" smtClean="0"/>
              <a:t>A </a:t>
            </a:r>
            <a:r>
              <a:rPr lang="en-US" dirty="0" err="1" smtClean="0"/>
              <a:t>boolean</a:t>
            </a:r>
            <a:r>
              <a:rPr lang="en-US" dirty="0" smtClean="0"/>
              <a:t> value</a:t>
            </a:r>
          </a:p>
          <a:p>
            <a:r>
              <a:rPr lang="en-US" b="1" dirty="0" smtClean="0"/>
              <a:t>Method: </a:t>
            </a:r>
            <a:r>
              <a:rPr lang="en-US" i="1" dirty="0" err="1" smtClean="0"/>
              <a:t>had_crossed</a:t>
            </a:r>
            <a:r>
              <a:rPr lang="en-US" dirty="0" smtClean="0"/>
              <a:t>(</a:t>
            </a:r>
            <a:r>
              <a:rPr lang="en-US" i="1" dirty="0" err="1" smtClean="0"/>
              <a:t>bo</a:t>
            </a:r>
            <a:r>
              <a:rPr lang="en-US" i="1" dirty="0" smtClean="0"/>
              <a:t>, r, I</a:t>
            </a:r>
            <a:r>
              <a:rPr lang="en-US" dirty="0" smtClean="0"/>
              <a:t>)</a:t>
            </a:r>
          </a:p>
          <a:p>
            <a:r>
              <a:rPr lang="en-US" b="1" dirty="0" smtClean="0"/>
              <a:t>1</a:t>
            </a:r>
            <a:r>
              <a:rPr lang="en-US" dirty="0" smtClean="0"/>
              <a:t>  </a:t>
            </a:r>
            <a:r>
              <a:rPr lang="en-US" b="1" dirty="0" smtClean="0"/>
              <a:t>if </a:t>
            </a:r>
            <a:r>
              <a:rPr lang="en-US" i="1" dirty="0" smtClean="0"/>
              <a:t>I.t2</a:t>
            </a:r>
            <a:r>
              <a:rPr lang="en-US" dirty="0" smtClean="0"/>
              <a:t> &gt;= </a:t>
            </a:r>
            <a:r>
              <a:rPr lang="en-US" i="1" dirty="0" smtClean="0"/>
              <a:t>now</a:t>
            </a:r>
            <a:r>
              <a:rPr lang="en-US" dirty="0" smtClean="0"/>
              <a:t>  </a:t>
            </a:r>
            <a:r>
              <a:rPr lang="en-US" b="1" dirty="0" smtClean="0"/>
              <a:t>then</a:t>
            </a:r>
            <a:r>
              <a:rPr lang="en-US" dirty="0" smtClean="0"/>
              <a:t> </a:t>
            </a:r>
            <a:r>
              <a:rPr lang="en-US" b="1" dirty="0" smtClean="0"/>
              <a:t>return</a:t>
            </a:r>
            <a:r>
              <a:rPr lang="en-US" dirty="0" smtClean="0"/>
              <a:t> </a:t>
            </a:r>
            <a:r>
              <a:rPr lang="en-US" i="1" dirty="0" smtClean="0"/>
              <a:t>false</a:t>
            </a:r>
            <a:r>
              <a:rPr lang="en-US" dirty="0" smtClean="0"/>
              <a:t>;</a:t>
            </a:r>
          </a:p>
          <a:p>
            <a:r>
              <a:rPr lang="en-US" b="1" dirty="0" smtClean="0"/>
              <a:t>2  </a:t>
            </a:r>
            <a:r>
              <a:rPr lang="en-US" i="1" dirty="0" err="1" smtClean="0"/>
              <a:t>bo</a:t>
            </a:r>
            <a:r>
              <a:rPr lang="en-US" dirty="0" smtClean="0"/>
              <a:t>’ := </a:t>
            </a:r>
            <a:r>
              <a:rPr lang="en-US" i="1" dirty="0" err="1" smtClean="0"/>
              <a:t>temporal_selection</a:t>
            </a:r>
            <a:r>
              <a:rPr lang="en-US" dirty="0" smtClean="0"/>
              <a:t>(</a:t>
            </a:r>
            <a:r>
              <a:rPr lang="en-US" i="1" dirty="0" err="1" smtClean="0"/>
              <a:t>bo</a:t>
            </a:r>
            <a:r>
              <a:rPr lang="en-US" i="1" dirty="0" smtClean="0"/>
              <a:t>, I</a:t>
            </a:r>
            <a:r>
              <a:rPr lang="en-US" dirty="0" smtClean="0"/>
              <a:t>)</a:t>
            </a:r>
          </a:p>
          <a:p>
            <a:pPr marL="342900" indent="-342900"/>
            <a:r>
              <a:rPr lang="en-US" b="1" dirty="0" smtClean="0"/>
              <a:t>3</a:t>
            </a:r>
            <a:r>
              <a:rPr lang="en-US" i="1" dirty="0" smtClean="0"/>
              <a:t>  </a:t>
            </a:r>
            <a:r>
              <a:rPr lang="en-US" i="1" dirty="0" err="1" smtClean="0"/>
              <a:t>sa</a:t>
            </a:r>
            <a:r>
              <a:rPr lang="en-US" dirty="0" smtClean="0"/>
              <a:t> := the first slice in </a:t>
            </a:r>
            <a:r>
              <a:rPr lang="en-US" i="1" dirty="0" err="1" smtClean="0"/>
              <a:t>bo</a:t>
            </a:r>
            <a:r>
              <a:rPr lang="en-US" dirty="0" smtClean="0"/>
              <a:t>’; </a:t>
            </a:r>
          </a:p>
          <a:p>
            <a:pPr marL="342900" indent="-342900"/>
            <a:r>
              <a:rPr lang="en-US" b="1" dirty="0" smtClean="0"/>
              <a:t>4</a:t>
            </a:r>
            <a:r>
              <a:rPr lang="en-US" dirty="0" smtClean="0"/>
              <a:t> </a:t>
            </a:r>
            <a:r>
              <a:rPr lang="en-US" i="1" dirty="0" smtClean="0"/>
              <a:t> </a:t>
            </a:r>
            <a:r>
              <a:rPr lang="en-US" i="1" dirty="0" err="1" smtClean="0"/>
              <a:t>sb</a:t>
            </a:r>
            <a:r>
              <a:rPr lang="en-US" i="1" dirty="0" smtClean="0"/>
              <a:t> </a:t>
            </a:r>
            <a:r>
              <a:rPr lang="en-US" dirty="0" smtClean="0"/>
              <a:t>:= the last slice in </a:t>
            </a:r>
            <a:r>
              <a:rPr lang="en-US" i="1" dirty="0" err="1" smtClean="0"/>
              <a:t>bo</a:t>
            </a:r>
            <a:r>
              <a:rPr lang="en-US" dirty="0" smtClean="0"/>
              <a:t>’;</a:t>
            </a:r>
          </a:p>
          <a:p>
            <a:r>
              <a:rPr lang="en-US" b="1" dirty="0" smtClean="0"/>
              <a:t>5</a:t>
            </a:r>
            <a:r>
              <a:rPr lang="en-US" dirty="0" smtClean="0"/>
              <a:t>  </a:t>
            </a:r>
            <a:r>
              <a:rPr lang="en-US" b="1" dirty="0" smtClean="0"/>
              <a:t>if</a:t>
            </a:r>
            <a:r>
              <a:rPr lang="en-US" dirty="0" smtClean="0"/>
              <a:t> </a:t>
            </a:r>
            <a:r>
              <a:rPr lang="en-US" i="1" dirty="0" smtClean="0"/>
              <a:t>inside</a:t>
            </a:r>
            <a:r>
              <a:rPr lang="en-US" dirty="0" smtClean="0"/>
              <a:t>(</a:t>
            </a:r>
            <a:r>
              <a:rPr lang="en-US" i="1" dirty="0" err="1" smtClean="0"/>
              <a:t>sa.p</a:t>
            </a:r>
            <a:r>
              <a:rPr lang="en-US" dirty="0" smtClean="0"/>
              <a:t>, </a:t>
            </a:r>
            <a:r>
              <a:rPr lang="en-US" i="1" dirty="0" smtClean="0"/>
              <a:t>r</a:t>
            </a:r>
            <a:r>
              <a:rPr lang="en-US" dirty="0" smtClean="0"/>
              <a:t>) or </a:t>
            </a:r>
            <a:r>
              <a:rPr lang="en-US" i="1" dirty="0" smtClean="0"/>
              <a:t>inside</a:t>
            </a:r>
            <a:r>
              <a:rPr lang="en-US" dirty="0" smtClean="0"/>
              <a:t>(</a:t>
            </a:r>
            <a:r>
              <a:rPr lang="en-US" i="1" dirty="0" err="1" smtClean="0"/>
              <a:t>sb.p</a:t>
            </a:r>
            <a:r>
              <a:rPr lang="en-US" dirty="0" smtClean="0"/>
              <a:t>, </a:t>
            </a:r>
            <a:r>
              <a:rPr lang="en-US" i="1" dirty="0" smtClean="0"/>
              <a:t>r</a:t>
            </a:r>
            <a:r>
              <a:rPr lang="en-US" dirty="0" smtClean="0"/>
              <a:t>)	</a:t>
            </a:r>
            <a:r>
              <a:rPr lang="en-US" b="1" dirty="0" smtClean="0"/>
              <a:t>then</a:t>
            </a:r>
            <a:r>
              <a:rPr lang="en-US" dirty="0" smtClean="0"/>
              <a:t> </a:t>
            </a:r>
            <a:r>
              <a:rPr lang="en-US" b="1" dirty="0" smtClean="0"/>
              <a:t>return</a:t>
            </a:r>
            <a:r>
              <a:rPr lang="en-US" dirty="0" smtClean="0"/>
              <a:t> </a:t>
            </a:r>
            <a:r>
              <a:rPr lang="en-US" i="1" dirty="0" smtClean="0"/>
              <a:t>false</a:t>
            </a:r>
            <a:r>
              <a:rPr lang="en-US" dirty="0" smtClean="0"/>
              <a:t>;</a:t>
            </a:r>
            <a:endParaRPr lang="en-US" i="1" dirty="0" smtClean="0"/>
          </a:p>
          <a:p>
            <a:r>
              <a:rPr lang="en-US" b="1" dirty="0" smtClean="0"/>
              <a:t>6</a:t>
            </a:r>
            <a:r>
              <a:rPr lang="en-US" dirty="0" smtClean="0"/>
              <a:t>  </a:t>
            </a:r>
            <a:r>
              <a:rPr lang="en-US" b="1" dirty="0" smtClean="0"/>
              <a:t>while</a:t>
            </a:r>
            <a:r>
              <a:rPr lang="en-US" dirty="0" smtClean="0"/>
              <a:t> </a:t>
            </a:r>
            <a:r>
              <a:rPr lang="en-US" i="1" dirty="0" smtClean="0"/>
              <a:t>disjoint</a:t>
            </a:r>
            <a:r>
              <a:rPr lang="en-US" dirty="0" smtClean="0"/>
              <a:t>(</a:t>
            </a:r>
            <a:r>
              <a:rPr lang="en-US" i="1" dirty="0" err="1" smtClean="0"/>
              <a:t>sa.p</a:t>
            </a:r>
            <a:r>
              <a:rPr lang="en-US" dirty="0" smtClean="0"/>
              <a:t>, </a:t>
            </a:r>
            <a:r>
              <a:rPr lang="en-US" i="1" dirty="0" smtClean="0"/>
              <a:t>r</a:t>
            </a:r>
            <a:r>
              <a:rPr lang="en-US" dirty="0" smtClean="0"/>
              <a:t>) </a:t>
            </a:r>
            <a:r>
              <a:rPr lang="en-US" b="1" dirty="0" smtClean="0"/>
              <a:t>do</a:t>
            </a:r>
            <a:r>
              <a:rPr lang="en-US" dirty="0" smtClean="0"/>
              <a:t> </a:t>
            </a:r>
            <a:r>
              <a:rPr lang="en-US" i="1" dirty="0" err="1" smtClean="0"/>
              <a:t>sa</a:t>
            </a:r>
            <a:r>
              <a:rPr lang="en-US" dirty="0" smtClean="0"/>
              <a:t> := </a:t>
            </a:r>
            <a:r>
              <a:rPr lang="en-US" i="1" dirty="0" err="1" smtClean="0"/>
              <a:t>get</a:t>
            </a:r>
            <a:r>
              <a:rPr lang="en-US" dirty="0" err="1" smtClean="0"/>
              <a:t>_</a:t>
            </a:r>
            <a:r>
              <a:rPr lang="en-US" i="1" dirty="0" err="1" smtClean="0"/>
              <a:t>next_slice</a:t>
            </a:r>
            <a:r>
              <a:rPr lang="en-US" dirty="0" smtClean="0"/>
              <a:t>(</a:t>
            </a:r>
            <a:r>
              <a:rPr lang="en-US" i="1" dirty="0" err="1" smtClean="0"/>
              <a:t>sa</a:t>
            </a:r>
            <a:r>
              <a:rPr lang="en-US" dirty="0" smtClean="0"/>
              <a:t>);</a:t>
            </a:r>
          </a:p>
          <a:p>
            <a:r>
              <a:rPr lang="en-US" b="1" dirty="0" smtClean="0"/>
              <a:t>7</a:t>
            </a:r>
            <a:r>
              <a:rPr lang="en-US" dirty="0" smtClean="0"/>
              <a:t>  </a:t>
            </a:r>
            <a:r>
              <a:rPr lang="en-US" b="1" dirty="0" smtClean="0"/>
              <a:t>while</a:t>
            </a:r>
            <a:r>
              <a:rPr lang="en-US" dirty="0" smtClean="0"/>
              <a:t> disjoint(</a:t>
            </a:r>
            <a:r>
              <a:rPr lang="en-US" i="1" dirty="0" err="1" smtClean="0"/>
              <a:t>sb.p</a:t>
            </a:r>
            <a:r>
              <a:rPr lang="en-US" dirty="0" smtClean="0"/>
              <a:t>, </a:t>
            </a:r>
            <a:r>
              <a:rPr lang="en-US" i="1" dirty="0" smtClean="0"/>
              <a:t>r</a:t>
            </a:r>
            <a:r>
              <a:rPr lang="en-US" dirty="0" smtClean="0"/>
              <a:t>) </a:t>
            </a:r>
            <a:r>
              <a:rPr lang="en-US" b="1" dirty="0" smtClean="0"/>
              <a:t>do</a:t>
            </a:r>
            <a:r>
              <a:rPr lang="en-US" dirty="0" smtClean="0"/>
              <a:t> </a:t>
            </a:r>
            <a:r>
              <a:rPr lang="en-US" i="1" dirty="0" err="1" smtClean="0"/>
              <a:t>sb</a:t>
            </a:r>
            <a:r>
              <a:rPr lang="en-US" i="1" dirty="0" smtClean="0"/>
              <a:t> := </a:t>
            </a:r>
            <a:r>
              <a:rPr lang="en-US" i="1" dirty="0" err="1" smtClean="0"/>
              <a:t>get_prev_slice</a:t>
            </a:r>
            <a:r>
              <a:rPr lang="en-US" dirty="0" smtClean="0"/>
              <a:t>(</a:t>
            </a:r>
            <a:r>
              <a:rPr lang="en-US" i="1" dirty="0" err="1" smtClean="0"/>
              <a:t>sb</a:t>
            </a:r>
            <a:r>
              <a:rPr lang="en-US" dirty="0" smtClean="0"/>
              <a:t>);</a:t>
            </a:r>
          </a:p>
          <a:p>
            <a:r>
              <a:rPr lang="en-US" b="1" dirty="0" smtClean="0"/>
              <a:t>8</a:t>
            </a:r>
            <a:r>
              <a:rPr lang="en-US" dirty="0" smtClean="0"/>
              <a:t>  </a:t>
            </a:r>
            <a:r>
              <a:rPr lang="en-US" b="1" dirty="0" smtClean="0"/>
              <a:t>if</a:t>
            </a:r>
            <a:r>
              <a:rPr lang="en-US" dirty="0" smtClean="0"/>
              <a:t>  </a:t>
            </a:r>
            <a:r>
              <a:rPr lang="en-US" i="1" dirty="0" err="1" smtClean="0"/>
              <a:t>sa.t</a:t>
            </a:r>
            <a:r>
              <a:rPr lang="en-US" dirty="0" smtClean="0"/>
              <a:t> &lt;= </a:t>
            </a:r>
            <a:r>
              <a:rPr lang="en-US" i="1" dirty="0" err="1" smtClean="0"/>
              <a:t>sb.t</a:t>
            </a:r>
            <a:r>
              <a:rPr lang="en-US" dirty="0" smtClean="0"/>
              <a:t>   </a:t>
            </a:r>
            <a:r>
              <a:rPr lang="en-US" b="1" dirty="0" smtClean="0"/>
              <a:t>and</a:t>
            </a:r>
            <a:r>
              <a:rPr lang="en-US" dirty="0" smtClean="0"/>
              <a:t>  </a:t>
            </a:r>
            <a:r>
              <a:rPr lang="en-US" i="1" dirty="0" smtClean="0"/>
              <a:t>inside</a:t>
            </a:r>
            <a:r>
              <a:rPr lang="en-US" dirty="0" smtClean="0"/>
              <a:t>(</a:t>
            </a:r>
            <a:r>
              <a:rPr lang="en-US" i="1" dirty="0" err="1" smtClean="0"/>
              <a:t>sa.p</a:t>
            </a:r>
            <a:r>
              <a:rPr lang="en-US" dirty="0" smtClean="0"/>
              <a:t>, </a:t>
            </a:r>
            <a:r>
              <a:rPr lang="en-US" i="1" dirty="0" smtClean="0"/>
              <a:t>r</a:t>
            </a:r>
            <a:r>
              <a:rPr lang="en-US" dirty="0" smtClean="0"/>
              <a:t>) </a:t>
            </a:r>
            <a:r>
              <a:rPr lang="en-US" b="1" dirty="0" smtClean="0"/>
              <a:t>then return</a:t>
            </a:r>
            <a:r>
              <a:rPr lang="en-US" dirty="0" smtClean="0"/>
              <a:t> </a:t>
            </a:r>
            <a:r>
              <a:rPr lang="en-US" i="1" dirty="0" smtClean="0"/>
              <a:t>true</a:t>
            </a:r>
            <a:r>
              <a:rPr lang="en-US" dirty="0" smtClean="0"/>
              <a:t> </a:t>
            </a:r>
            <a:r>
              <a:rPr lang="en-US" b="1" dirty="0" smtClean="0"/>
              <a:t>else return</a:t>
            </a:r>
            <a:r>
              <a:rPr lang="en-US" dirty="0" smtClean="0"/>
              <a:t> </a:t>
            </a:r>
            <a:r>
              <a:rPr lang="en-US" i="1" dirty="0" smtClean="0"/>
              <a:t>false</a:t>
            </a:r>
            <a:r>
              <a:rPr lang="en-US" dirty="0" smtClean="0"/>
              <a:t>;</a:t>
            </a:r>
            <a:endParaRPr lang="en-US" i="1" dirty="0" smtClean="0"/>
          </a:p>
          <a:p>
            <a:r>
              <a:rPr lang="en-US" b="1" dirty="0" smtClean="0"/>
              <a:t>9 </a:t>
            </a:r>
            <a:r>
              <a:rPr lang="en-US" dirty="0" smtClean="0"/>
              <a:t> </a:t>
            </a:r>
            <a:r>
              <a:rPr lang="en-US" b="1" dirty="0" smtClean="0"/>
              <a:t>end</a:t>
            </a: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792162"/>
          </a:xfrm>
        </p:spPr>
        <p:txBody>
          <a:bodyPr/>
          <a:lstStyle/>
          <a:p>
            <a:r>
              <a:rPr lang="en-US" dirty="0" smtClean="0"/>
              <a:t>Predicates on Balloon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066800"/>
            <a:ext cx="8610600" cy="1524000"/>
          </a:xfrm>
        </p:spPr>
        <p:txBody>
          <a:bodyPr/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Possibly_enter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The confidence that the moving object will enter the region in the future is not less than 0.25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Similar terms: likely (confidence ≥0.5), probably (confidence ≥ 0.75)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9200" y="2819400"/>
            <a:ext cx="7086600" cy="369331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Input</a:t>
            </a:r>
            <a:r>
              <a:rPr lang="en-US" dirty="0" smtClean="0"/>
              <a:t> 	A balloon object </a:t>
            </a:r>
            <a:r>
              <a:rPr lang="en-US" i="1" dirty="0" err="1" smtClean="0"/>
              <a:t>bo</a:t>
            </a:r>
            <a:r>
              <a:rPr lang="en-US" dirty="0" smtClean="0"/>
              <a:t>, a region </a:t>
            </a:r>
            <a:r>
              <a:rPr lang="en-US" i="1" dirty="0" smtClean="0"/>
              <a:t>r</a:t>
            </a:r>
            <a:r>
              <a:rPr lang="en-US" dirty="0" smtClean="0"/>
              <a:t>, an interval </a:t>
            </a:r>
            <a:r>
              <a:rPr lang="en-US" i="1" dirty="0" smtClean="0"/>
              <a:t>I</a:t>
            </a:r>
            <a:r>
              <a:rPr lang="en-US" dirty="0" smtClean="0"/>
              <a:t>,</a:t>
            </a:r>
          </a:p>
          <a:p>
            <a:r>
              <a:rPr lang="en-US" b="1" dirty="0" smtClean="0"/>
              <a:t>Output</a:t>
            </a:r>
            <a:r>
              <a:rPr lang="en-US" dirty="0" smtClean="0"/>
              <a:t> 	A </a:t>
            </a:r>
            <a:r>
              <a:rPr lang="en-US" dirty="0" err="1" smtClean="0"/>
              <a:t>boolean</a:t>
            </a:r>
            <a:r>
              <a:rPr lang="en-US" dirty="0" smtClean="0"/>
              <a:t> value</a:t>
            </a:r>
          </a:p>
          <a:p>
            <a:r>
              <a:rPr lang="en-US" b="1" dirty="0" smtClean="0"/>
              <a:t>Method</a:t>
            </a:r>
            <a:r>
              <a:rPr lang="en-US" dirty="0" smtClean="0"/>
              <a:t> 	</a:t>
            </a:r>
            <a:r>
              <a:rPr lang="en-US" i="1" dirty="0" err="1" smtClean="0"/>
              <a:t>possibly_enter</a:t>
            </a:r>
            <a:r>
              <a:rPr lang="en-US" dirty="0" smtClean="0"/>
              <a:t> (</a:t>
            </a:r>
            <a:r>
              <a:rPr lang="en-US" i="1" dirty="0" err="1" smtClean="0"/>
              <a:t>bo,r,I</a:t>
            </a:r>
            <a:r>
              <a:rPr lang="en-US" dirty="0" smtClean="0"/>
              <a:t>)</a:t>
            </a:r>
          </a:p>
          <a:p>
            <a:r>
              <a:rPr lang="en-US" b="1" dirty="0" smtClean="0"/>
              <a:t>1</a:t>
            </a:r>
            <a:r>
              <a:rPr lang="en-US" dirty="0" smtClean="0"/>
              <a:t>   </a:t>
            </a:r>
            <a:r>
              <a:rPr lang="en-US" i="1" dirty="0" err="1" smtClean="0"/>
              <a:t>max_conf</a:t>
            </a:r>
            <a:r>
              <a:rPr lang="en-US" dirty="0" smtClean="0"/>
              <a:t> := 0</a:t>
            </a:r>
          </a:p>
          <a:p>
            <a:r>
              <a:rPr lang="en-US" b="1" dirty="0" smtClean="0"/>
              <a:t>2</a:t>
            </a:r>
            <a:r>
              <a:rPr lang="en-US" dirty="0" smtClean="0"/>
              <a:t>  </a:t>
            </a:r>
            <a:r>
              <a:rPr lang="en-US" b="1" dirty="0" smtClean="0"/>
              <a:t> if </a:t>
            </a:r>
            <a:r>
              <a:rPr lang="en-US" dirty="0" smtClean="0"/>
              <a:t>I.</a:t>
            </a:r>
            <a:r>
              <a:rPr lang="en-US" i="1" dirty="0" smtClean="0"/>
              <a:t>t</a:t>
            </a:r>
            <a:r>
              <a:rPr lang="en-US" dirty="0" smtClean="0"/>
              <a:t>1 &lt; </a:t>
            </a:r>
            <a:r>
              <a:rPr lang="en-US" i="1" dirty="0" smtClean="0"/>
              <a:t>now</a:t>
            </a:r>
            <a:r>
              <a:rPr lang="en-US" dirty="0" smtClean="0"/>
              <a:t> or </a:t>
            </a:r>
            <a:r>
              <a:rPr lang="en-US" i="1" dirty="0" err="1" smtClean="0"/>
              <a:t>confidence_at</a:t>
            </a:r>
            <a:r>
              <a:rPr lang="en-US" dirty="0" smtClean="0"/>
              <a:t>(</a:t>
            </a:r>
            <a:r>
              <a:rPr lang="en-US" i="1" dirty="0" err="1" smtClean="0"/>
              <a:t>bo</a:t>
            </a:r>
            <a:r>
              <a:rPr lang="en-US" dirty="0" smtClean="0"/>
              <a:t>, </a:t>
            </a:r>
            <a:r>
              <a:rPr lang="en-US" i="1" dirty="0" smtClean="0"/>
              <a:t>r</a:t>
            </a:r>
            <a:r>
              <a:rPr lang="en-US" dirty="0" smtClean="0"/>
              <a:t>, </a:t>
            </a:r>
            <a:r>
              <a:rPr lang="en-US" i="1" dirty="0" smtClean="0"/>
              <a:t>I.t</a:t>
            </a:r>
            <a:r>
              <a:rPr lang="en-US" dirty="0" smtClean="0"/>
              <a:t>1) &gt; 0 or </a:t>
            </a:r>
            <a:r>
              <a:rPr lang="en-US" i="1" dirty="0" err="1" smtClean="0"/>
              <a:t>confidence_at</a:t>
            </a:r>
            <a:r>
              <a:rPr lang="en-US" dirty="0" smtClean="0"/>
              <a:t>(</a:t>
            </a:r>
            <a:r>
              <a:rPr lang="en-US" i="1" dirty="0" err="1" smtClean="0"/>
              <a:t>bo</a:t>
            </a:r>
            <a:r>
              <a:rPr lang="en-US" dirty="0" smtClean="0"/>
              <a:t>, </a:t>
            </a:r>
            <a:r>
              <a:rPr lang="en-US" i="1" dirty="0" smtClean="0"/>
              <a:t>r</a:t>
            </a:r>
            <a:r>
              <a:rPr lang="en-US" dirty="0" smtClean="0"/>
              <a:t>, </a:t>
            </a:r>
            <a:r>
              <a:rPr lang="en-US" i="1" dirty="0" smtClean="0"/>
              <a:t>I.t</a:t>
            </a:r>
            <a:r>
              <a:rPr lang="en-US" dirty="0" smtClean="0"/>
              <a:t>2) = 0 </a:t>
            </a:r>
            <a:r>
              <a:rPr lang="en-US" b="1" dirty="0" smtClean="0"/>
              <a:t>then</a:t>
            </a:r>
          </a:p>
          <a:p>
            <a:pPr marL="342900" indent="-342900"/>
            <a:r>
              <a:rPr lang="en-US" b="1" dirty="0" smtClean="0"/>
              <a:t>3	   return</a:t>
            </a:r>
            <a:r>
              <a:rPr lang="en-US" dirty="0" smtClean="0"/>
              <a:t> </a:t>
            </a:r>
            <a:r>
              <a:rPr lang="en-US" i="1" dirty="0" smtClean="0"/>
              <a:t>false</a:t>
            </a:r>
            <a:r>
              <a:rPr lang="en-US" dirty="0" smtClean="0"/>
              <a:t>;</a:t>
            </a:r>
            <a:endParaRPr lang="en-US" i="1" dirty="0" smtClean="0"/>
          </a:p>
          <a:p>
            <a:pPr marL="342900" indent="-342900"/>
            <a:r>
              <a:rPr lang="en-US" b="1" dirty="0" smtClean="0"/>
              <a:t>4</a:t>
            </a:r>
            <a:r>
              <a:rPr lang="en-US" dirty="0" smtClean="0"/>
              <a:t>  </a:t>
            </a:r>
            <a:r>
              <a:rPr lang="pl-PL" dirty="0" smtClean="0"/>
              <a:t> </a:t>
            </a:r>
            <a:r>
              <a:rPr lang="pl-PL" i="1" dirty="0" smtClean="0"/>
              <a:t>bo</a:t>
            </a:r>
            <a:r>
              <a:rPr lang="en-US" dirty="0" smtClean="0"/>
              <a:t>’</a:t>
            </a:r>
            <a:r>
              <a:rPr lang="pl-PL" dirty="0" smtClean="0"/>
              <a:t> </a:t>
            </a:r>
            <a:r>
              <a:rPr lang="en-US" dirty="0" smtClean="0"/>
              <a:t>:</a:t>
            </a:r>
            <a:r>
              <a:rPr lang="pl-PL" dirty="0" smtClean="0"/>
              <a:t>= </a:t>
            </a:r>
            <a:r>
              <a:rPr lang="pl-PL" i="1" dirty="0" smtClean="0"/>
              <a:t>temporal</a:t>
            </a:r>
            <a:r>
              <a:rPr lang="en-US" i="1" dirty="0" smtClean="0"/>
              <a:t>_</a:t>
            </a:r>
            <a:r>
              <a:rPr lang="pl-PL" i="1" dirty="0" smtClean="0"/>
              <a:t>select</a:t>
            </a:r>
            <a:r>
              <a:rPr lang="en-US" i="1" dirty="0" smtClean="0"/>
              <a:t>ion</a:t>
            </a:r>
            <a:r>
              <a:rPr lang="pl-PL" dirty="0" smtClean="0"/>
              <a:t>(</a:t>
            </a:r>
            <a:r>
              <a:rPr lang="pl-PL" i="1" dirty="0" smtClean="0"/>
              <a:t>bo, I</a:t>
            </a:r>
            <a:r>
              <a:rPr lang="pl-PL" dirty="0" smtClean="0"/>
              <a:t>)</a:t>
            </a:r>
          </a:p>
          <a:p>
            <a:pPr marL="342900" indent="-342900"/>
            <a:r>
              <a:rPr lang="en-US" b="1" dirty="0" smtClean="0"/>
              <a:t>5   </a:t>
            </a:r>
            <a:r>
              <a:rPr lang="en-US" b="1" dirty="0" err="1" smtClean="0"/>
              <a:t>foreach</a:t>
            </a:r>
            <a:r>
              <a:rPr lang="en-US" dirty="0" smtClean="0"/>
              <a:t> slice </a:t>
            </a:r>
            <a:r>
              <a:rPr lang="en-US" i="1" dirty="0" smtClean="0"/>
              <a:t>s</a:t>
            </a:r>
            <a:r>
              <a:rPr lang="en-US" dirty="0" smtClean="0"/>
              <a:t> </a:t>
            </a:r>
            <a:r>
              <a:rPr lang="en-US" b="1" dirty="0" smtClean="0"/>
              <a:t>in</a:t>
            </a:r>
            <a:r>
              <a:rPr lang="en-US" dirty="0" smtClean="0"/>
              <a:t> </a:t>
            </a:r>
            <a:r>
              <a:rPr lang="en-US" i="1" dirty="0" err="1" smtClean="0"/>
              <a:t>bo</a:t>
            </a:r>
            <a:r>
              <a:rPr lang="en-US" dirty="0" smtClean="0"/>
              <a:t>’ </a:t>
            </a:r>
            <a:r>
              <a:rPr lang="en-US" b="1" dirty="0" smtClean="0"/>
              <a:t>do</a:t>
            </a:r>
          </a:p>
          <a:p>
            <a:r>
              <a:rPr lang="en-US" b="1" dirty="0" smtClean="0"/>
              <a:t>7</a:t>
            </a:r>
            <a:r>
              <a:rPr lang="en-US" dirty="0" smtClean="0"/>
              <a:t> 	</a:t>
            </a:r>
            <a:r>
              <a:rPr lang="en-US" i="1" dirty="0" smtClean="0"/>
              <a:t>conf</a:t>
            </a:r>
            <a:r>
              <a:rPr lang="en-US" dirty="0" smtClean="0"/>
              <a:t> := </a:t>
            </a:r>
            <a:r>
              <a:rPr lang="en-US" i="1" dirty="0" err="1" smtClean="0"/>
              <a:t>confidence_at</a:t>
            </a:r>
            <a:r>
              <a:rPr lang="en-US" dirty="0" smtClean="0"/>
              <a:t>(</a:t>
            </a:r>
            <a:r>
              <a:rPr lang="en-US" i="1" dirty="0" smtClean="0"/>
              <a:t>bo</a:t>
            </a:r>
            <a:r>
              <a:rPr lang="en-US" dirty="0" smtClean="0"/>
              <a:t>1,</a:t>
            </a:r>
            <a:r>
              <a:rPr lang="en-US" i="1" dirty="0" smtClean="0"/>
              <a:t>r, </a:t>
            </a:r>
            <a:r>
              <a:rPr lang="en-US" i="1" dirty="0" err="1" smtClean="0"/>
              <a:t>s.t</a:t>
            </a:r>
            <a:r>
              <a:rPr lang="en-US" dirty="0" smtClean="0"/>
              <a:t>);</a:t>
            </a:r>
          </a:p>
          <a:p>
            <a:pPr marL="342900" indent="-342900"/>
            <a:r>
              <a:rPr lang="en-US" b="1" dirty="0" smtClean="0"/>
              <a:t>8		if</a:t>
            </a:r>
            <a:r>
              <a:rPr lang="en-US" dirty="0" smtClean="0"/>
              <a:t> </a:t>
            </a:r>
            <a:r>
              <a:rPr lang="en-US" i="1" dirty="0" smtClean="0"/>
              <a:t>conf</a:t>
            </a:r>
            <a:r>
              <a:rPr lang="en-US" dirty="0" smtClean="0"/>
              <a:t> &gt; </a:t>
            </a:r>
            <a:r>
              <a:rPr lang="en-US" i="1" dirty="0" err="1" smtClean="0"/>
              <a:t>max_conf</a:t>
            </a:r>
            <a:r>
              <a:rPr lang="en-US" dirty="0" smtClean="0"/>
              <a:t>  </a:t>
            </a:r>
            <a:r>
              <a:rPr lang="en-US" b="1" dirty="0" smtClean="0"/>
              <a:t>then</a:t>
            </a:r>
            <a:r>
              <a:rPr lang="en-US" dirty="0" smtClean="0"/>
              <a:t> </a:t>
            </a:r>
            <a:r>
              <a:rPr lang="en-US" i="1" dirty="0" err="1" smtClean="0"/>
              <a:t>max_conf</a:t>
            </a:r>
            <a:r>
              <a:rPr lang="en-US" dirty="0" smtClean="0"/>
              <a:t>  := </a:t>
            </a:r>
            <a:r>
              <a:rPr lang="en-US" i="1" dirty="0" smtClean="0"/>
              <a:t>conf</a:t>
            </a:r>
          </a:p>
          <a:p>
            <a:pPr marL="342900" indent="-342900"/>
            <a:r>
              <a:rPr lang="en-US" b="1" dirty="0" smtClean="0"/>
              <a:t>9</a:t>
            </a:r>
            <a:r>
              <a:rPr lang="en-US" dirty="0" smtClean="0"/>
              <a:t>   </a:t>
            </a:r>
            <a:r>
              <a:rPr lang="en-US" b="1" dirty="0" err="1" smtClean="0"/>
              <a:t>endfor</a:t>
            </a:r>
            <a:r>
              <a:rPr lang="en-US" dirty="0" smtClean="0"/>
              <a:t>;</a:t>
            </a:r>
            <a:endParaRPr lang="en-US" b="1" dirty="0" smtClean="0"/>
          </a:p>
          <a:p>
            <a:r>
              <a:rPr lang="en-US" b="1" dirty="0" smtClean="0"/>
              <a:t>10</a:t>
            </a:r>
            <a:r>
              <a:rPr lang="en-US" dirty="0" smtClean="0"/>
              <a:t> </a:t>
            </a:r>
            <a:r>
              <a:rPr lang="en-US" b="1" dirty="0" smtClean="0"/>
              <a:t>return</a:t>
            </a:r>
            <a:r>
              <a:rPr lang="en-US" dirty="0" smtClean="0"/>
              <a:t> </a:t>
            </a:r>
            <a:r>
              <a:rPr lang="en-US" i="1" dirty="0" err="1" smtClean="0"/>
              <a:t>max_conf</a:t>
            </a:r>
            <a:r>
              <a:rPr lang="en-US" dirty="0" smtClean="0"/>
              <a:t> &gt;= 0.25</a:t>
            </a:r>
          </a:p>
          <a:p>
            <a:r>
              <a:rPr lang="en-US" b="1" dirty="0" smtClean="0"/>
              <a:t>11</a:t>
            </a:r>
            <a:r>
              <a:rPr lang="en-US" dirty="0" smtClean="0"/>
              <a:t> </a:t>
            </a:r>
            <a:r>
              <a:rPr lang="en-US" b="1" dirty="0" smtClean="0"/>
              <a:t>end</a:t>
            </a: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7772400" cy="808038"/>
          </a:xfrm>
        </p:spPr>
        <p:txBody>
          <a:bodyPr/>
          <a:lstStyle/>
          <a:p>
            <a:r>
              <a:rPr lang="en-US" dirty="0" smtClean="0"/>
              <a:t>Predicates on Balloon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924800" cy="457200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had_crossed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(a) and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possibly_enter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(b) predicates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2895600"/>
            <a:ext cx="711708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7772400" cy="808038"/>
          </a:xfrm>
        </p:spPr>
        <p:txBody>
          <a:bodyPr>
            <a:normAutofit/>
          </a:bodyPr>
          <a:lstStyle/>
          <a:p>
            <a:r>
              <a:rPr lang="en-US" dirty="0" smtClean="0"/>
              <a:t>Query Example on Balloon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9248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Goal: Enable users to query predicted  and uncertain future movements using an SQL-like query language</a:t>
            </a:r>
          </a:p>
          <a:p>
            <a:pPr>
              <a:spcBef>
                <a:spcPts val="1800"/>
              </a:spcBef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Confidence distribution functions have to be provided by domain scientists</a:t>
            </a:r>
          </a:p>
          <a:p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Assume we have the following schema</a:t>
            </a:r>
          </a:p>
          <a:p>
            <a:pPr lvl="2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hurricanes(name: string, eye: balloon, life: range)</a:t>
            </a:r>
          </a:p>
          <a:p>
            <a:pPr lvl="2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Cities(name: string, extent: region)</a:t>
            </a:r>
          </a:p>
          <a:p>
            <a:pPr>
              <a:buNone/>
            </a:pPr>
            <a:r>
              <a:rPr lang="en-US" sz="1000" dirty="0" smtClean="0"/>
              <a:t>  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query “Find all cities that will possibly be traversed    by Katrina between 25 Aug 2007 and 27 Aug 2007”</a:t>
            </a:r>
          </a:p>
          <a:p>
            <a:pPr lvl="2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SELECT	c.name</a:t>
            </a:r>
          </a:p>
          <a:p>
            <a:pPr lvl="2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FROM 	hurricanes h, cities c</a:t>
            </a:r>
          </a:p>
          <a:p>
            <a:pPr lvl="2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WHERE 	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possibly_enter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h.eye,c.extent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pPr lvl="2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		interval(‘25-08-2005’,’27-08-2005’))</a:t>
            </a:r>
          </a:p>
          <a:p>
            <a:pPr lvl="2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		and h.name=‘Katrina’;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and 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05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We address the problem of modeling and querying the uncertainty of a moving object in the near future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We introduce the balloon model to represent the historical and future movements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We define some important operations and predicates which can enable users to query the future movements of moving objects in a database context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Plan: Implementation of an entire type system for this balloon model in the future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29282" y="2967335"/>
            <a:ext cx="34854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Thank you!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772400" cy="1143000"/>
          </a:xfrm>
        </p:spPr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295400"/>
            <a:ext cx="7772400" cy="48768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Moving objects (cars, animals, and hurricanes) are ubiquitous.</a:t>
            </a:r>
          </a:p>
          <a:p>
            <a:pPr lvl="1"/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200" dirty="0" smtClean="0">
                <a:latin typeface="Arial" pitchFamily="34" charset="0"/>
                <a:cs typeface="Arial" pitchFamily="34" charset="0"/>
              </a:rPr>
              <a:t>Their movements are observed and represented, for example, by means of trajectories:</a:t>
            </a:r>
          </a:p>
          <a:p>
            <a:pPr lvl="1"/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200" dirty="0" smtClean="0">
                <a:latin typeface="Arial" pitchFamily="34" charset="0"/>
                <a:cs typeface="Arial" pitchFamily="34" charset="0"/>
              </a:rPr>
              <a:t>Such movements can be stored in moving objects databases (MOD)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47800" y="3124200"/>
            <a:ext cx="11658600" cy="680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11" descr="katrina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43000" y="4495800"/>
            <a:ext cx="3200400" cy="2157796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4495800" y="5715000"/>
            <a:ext cx="4495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Trajectory of Hurricane Katrina, indicating the strength of the hurricane as it moved first west, then north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How can we represent and query the movement of spatial objects in the future?</a:t>
            </a:r>
          </a:p>
          <a:p>
            <a:pPr lvl="1">
              <a:buClr>
                <a:srgbClr val="9B2D1F"/>
              </a:buClr>
            </a:pP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 locations of a moving object in the future are uncertain.</a:t>
            </a:r>
          </a:p>
          <a:p>
            <a:pPr lvl="1">
              <a:buClr>
                <a:srgbClr val="9B2D1F"/>
              </a:buClr>
            </a:pP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All possible locations are within a region.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12" descr="gmex-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35271" y="3810000"/>
            <a:ext cx="3241258" cy="2140162"/>
          </a:xfrm>
          <a:prstGeom prst="rect">
            <a:avLst/>
          </a:prstGeom>
        </p:spPr>
      </p:pic>
      <p:sp>
        <p:nvSpPr>
          <p:cNvPr id="15" name="Freeform 14"/>
          <p:cNvSpPr/>
          <p:nvPr/>
        </p:nvSpPr>
        <p:spPr>
          <a:xfrm>
            <a:off x="3038622" y="4898602"/>
            <a:ext cx="829993" cy="759655"/>
          </a:xfrm>
          <a:custGeom>
            <a:avLst/>
            <a:gdLst>
              <a:gd name="connsiteX0" fmla="*/ 829993 w 829993"/>
              <a:gd name="connsiteY0" fmla="*/ 759655 h 759655"/>
              <a:gd name="connsiteX1" fmla="*/ 604910 w 829993"/>
              <a:gd name="connsiteY1" fmla="*/ 281354 h 759655"/>
              <a:gd name="connsiteX2" fmla="*/ 0 w 829993"/>
              <a:gd name="connsiteY2" fmla="*/ 0 h 759655"/>
              <a:gd name="connsiteX3" fmla="*/ 0 w 829993"/>
              <a:gd name="connsiteY3" fmla="*/ 0 h 759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9993" h="759655">
                <a:moveTo>
                  <a:pt x="829993" y="759655"/>
                </a:moveTo>
                <a:cubicBezTo>
                  <a:pt x="786617" y="583809"/>
                  <a:pt x="743242" y="407963"/>
                  <a:pt x="604910" y="281354"/>
                </a:cubicBezTo>
                <a:cubicBezTo>
                  <a:pt x="466578" y="154745"/>
                  <a:pt x="0" y="0"/>
                  <a:pt x="0" y="0"/>
                </a:cubicBezTo>
                <a:lnTo>
                  <a:pt x="0" y="0"/>
                </a:ln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2971800" y="4876800"/>
            <a:ext cx="0" cy="1219200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438400" y="6096000"/>
            <a:ext cx="1492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Position now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3" name="Picture 22" descr="gmex-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88342" y="3816562"/>
            <a:ext cx="3241258" cy="2140162"/>
          </a:xfrm>
          <a:prstGeom prst="rect">
            <a:avLst/>
          </a:prstGeom>
        </p:spPr>
      </p:pic>
      <p:sp>
        <p:nvSpPr>
          <p:cNvPr id="24" name="Freeform 23"/>
          <p:cNvSpPr/>
          <p:nvPr/>
        </p:nvSpPr>
        <p:spPr>
          <a:xfrm>
            <a:off x="6891693" y="4905164"/>
            <a:ext cx="829993" cy="759655"/>
          </a:xfrm>
          <a:custGeom>
            <a:avLst/>
            <a:gdLst>
              <a:gd name="connsiteX0" fmla="*/ 829993 w 829993"/>
              <a:gd name="connsiteY0" fmla="*/ 759655 h 759655"/>
              <a:gd name="connsiteX1" fmla="*/ 604910 w 829993"/>
              <a:gd name="connsiteY1" fmla="*/ 281354 h 759655"/>
              <a:gd name="connsiteX2" fmla="*/ 0 w 829993"/>
              <a:gd name="connsiteY2" fmla="*/ 0 h 759655"/>
              <a:gd name="connsiteX3" fmla="*/ 0 w 829993"/>
              <a:gd name="connsiteY3" fmla="*/ 0 h 759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9993" h="759655">
                <a:moveTo>
                  <a:pt x="829993" y="759655"/>
                </a:moveTo>
                <a:cubicBezTo>
                  <a:pt x="786617" y="583809"/>
                  <a:pt x="743242" y="407963"/>
                  <a:pt x="604910" y="281354"/>
                </a:cubicBezTo>
                <a:cubicBezTo>
                  <a:pt x="466578" y="154745"/>
                  <a:pt x="0" y="0"/>
                  <a:pt x="0" y="0"/>
                </a:cubicBezTo>
                <a:lnTo>
                  <a:pt x="0" y="0"/>
                </a:ln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510996" y="4536358"/>
            <a:ext cx="762000" cy="762000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6781800" y="4648200"/>
            <a:ext cx="0" cy="1447800"/>
          </a:xfrm>
          <a:prstGeom prst="line">
            <a:avLst/>
          </a:prstGeom>
          <a:ln w="127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638800" y="6102562"/>
            <a:ext cx="2569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Possible positions later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7010400" y="5105400"/>
            <a:ext cx="0" cy="990600"/>
          </a:xfrm>
          <a:prstGeom prst="line">
            <a:avLst/>
          </a:prstGeom>
          <a:ln w="127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6477000" y="4953000"/>
            <a:ext cx="152400" cy="1143000"/>
          </a:xfrm>
          <a:prstGeom prst="line">
            <a:avLst/>
          </a:prstGeom>
          <a:ln w="127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and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Our goal is to represent and query the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spatio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-temporal uncertainty in the near future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Related work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Examples: 3D cylinder model, space-time prism model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Models assume a maximum speed constraint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199" y="4038600"/>
            <a:ext cx="5618123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62"/>
          </a:xfrm>
        </p:spPr>
        <p:txBody>
          <a:bodyPr/>
          <a:lstStyle/>
          <a:p>
            <a:r>
              <a:rPr lang="en-US" dirty="0" smtClean="0"/>
              <a:t>Goals and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219200"/>
            <a:ext cx="7772400" cy="8382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The speeds in the future may vary largely from the previous ones, and are difficult to predict</a:t>
            </a:r>
          </a:p>
        </p:txBody>
      </p:sp>
      <p:graphicFrame>
        <p:nvGraphicFramePr>
          <p:cNvPr id="5" name="Chart 4"/>
          <p:cNvGraphicFramePr/>
          <p:nvPr/>
        </p:nvGraphicFramePr>
        <p:xfrm>
          <a:off x="2209800" y="2133600"/>
          <a:ext cx="42672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990600" y="5334000"/>
            <a:ext cx="7772400" cy="13716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On the other hand, it is not the task of the database designer or GIS expert to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make predictions. It is the task of a domain scientist to design prediction models and to determine the relevant input parameters of these models.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Balloon Model: Representing Near Future Movement Afflicted with Uncertainty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19050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Represent the movement in the 2D+time space</a:t>
            </a:r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Historical movement: at a time instant, the function returns a location in the 2D space</a:t>
            </a:r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Future movement: at a specific time instant, the possible location is a single point that can be anywhere in a region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209800" y="5257800"/>
            <a:ext cx="1676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2209800" y="3581400"/>
            <a:ext cx="0" cy="1676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1371600" y="5257800"/>
            <a:ext cx="8382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371600" y="6019800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57600" y="5334000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2590800" y="4114800"/>
            <a:ext cx="388034" cy="1825283"/>
          </a:xfrm>
          <a:custGeom>
            <a:avLst/>
            <a:gdLst>
              <a:gd name="connsiteX0" fmla="*/ 72683 w 459545"/>
              <a:gd name="connsiteY0" fmla="*/ 2222695 h 2222695"/>
              <a:gd name="connsiteX1" fmla="*/ 452511 w 459545"/>
              <a:gd name="connsiteY1" fmla="*/ 1463040 h 2222695"/>
              <a:gd name="connsiteX2" fmla="*/ 30480 w 459545"/>
              <a:gd name="connsiteY2" fmla="*/ 661181 h 2222695"/>
              <a:gd name="connsiteX3" fmla="*/ 269631 w 459545"/>
              <a:gd name="connsiteY3" fmla="*/ 0 h 2222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9545" h="2222695">
                <a:moveTo>
                  <a:pt x="72683" y="2222695"/>
                </a:moveTo>
                <a:cubicBezTo>
                  <a:pt x="266114" y="1972993"/>
                  <a:pt x="459545" y="1723292"/>
                  <a:pt x="452511" y="1463040"/>
                </a:cubicBezTo>
                <a:cubicBezTo>
                  <a:pt x="445477" y="1202788"/>
                  <a:pt x="60960" y="905021"/>
                  <a:pt x="30480" y="661181"/>
                </a:cubicBezTo>
                <a:cubicBezTo>
                  <a:pt x="0" y="417341"/>
                  <a:pt x="134815" y="208670"/>
                  <a:pt x="269631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905000" y="3505200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524000" y="3962400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now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" name="Straight Connector 22"/>
          <p:cNvCxnSpPr>
            <a:stCxn id="18" idx="3"/>
          </p:cNvCxnSpPr>
          <p:nvPr/>
        </p:nvCxnSpPr>
        <p:spPr>
          <a:xfrm flipH="1">
            <a:off x="2209800" y="4114800"/>
            <a:ext cx="608673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638800" y="5334000"/>
            <a:ext cx="1676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5638800" y="3657600"/>
            <a:ext cx="0" cy="1676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4800600" y="5334000"/>
            <a:ext cx="8382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419600" y="5779532"/>
            <a:ext cx="2872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086600" y="5410200"/>
            <a:ext cx="2872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7800" y="3657600"/>
            <a:ext cx="248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5943600" y="3886200"/>
            <a:ext cx="1143000" cy="4572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172200" y="4495800"/>
            <a:ext cx="7620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324600" y="4953000"/>
            <a:ext cx="381000" cy="152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>
            <a:stCxn id="30" idx="2"/>
          </p:cNvCxnSpPr>
          <p:nvPr/>
        </p:nvCxnSpPr>
        <p:spPr>
          <a:xfrm flipH="1">
            <a:off x="5638800" y="5029200"/>
            <a:ext cx="6858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334000" y="4800600"/>
            <a:ext cx="325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181600" y="5105400"/>
            <a:ext cx="5693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now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334000" y="4419600"/>
            <a:ext cx="325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334000" y="3962400"/>
            <a:ext cx="325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6" name="Straight Connector 35"/>
          <p:cNvCxnSpPr>
            <a:stCxn id="29" idx="2"/>
          </p:cNvCxnSpPr>
          <p:nvPr/>
        </p:nvCxnSpPr>
        <p:spPr>
          <a:xfrm flipH="1">
            <a:off x="5638800" y="4648200"/>
            <a:ext cx="5334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28" idx="2"/>
          </p:cNvCxnSpPr>
          <p:nvPr/>
        </p:nvCxnSpPr>
        <p:spPr>
          <a:xfrm flipH="1">
            <a:off x="5638800" y="4114800"/>
            <a:ext cx="3048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Freeform 37"/>
          <p:cNvSpPr/>
          <p:nvPr/>
        </p:nvSpPr>
        <p:spPr>
          <a:xfrm>
            <a:off x="5867400" y="3581400"/>
            <a:ext cx="685800" cy="1752601"/>
          </a:xfrm>
          <a:custGeom>
            <a:avLst/>
            <a:gdLst>
              <a:gd name="connsiteX0" fmla="*/ 72683 w 459545"/>
              <a:gd name="connsiteY0" fmla="*/ 2222695 h 2222695"/>
              <a:gd name="connsiteX1" fmla="*/ 452511 w 459545"/>
              <a:gd name="connsiteY1" fmla="*/ 1463040 h 2222695"/>
              <a:gd name="connsiteX2" fmla="*/ 30480 w 459545"/>
              <a:gd name="connsiteY2" fmla="*/ 661181 h 2222695"/>
              <a:gd name="connsiteX3" fmla="*/ 269631 w 459545"/>
              <a:gd name="connsiteY3" fmla="*/ 0 h 2222695"/>
              <a:gd name="connsiteX0" fmla="*/ 387985 w 774847"/>
              <a:gd name="connsiteY0" fmla="*/ 2408276 h 2408276"/>
              <a:gd name="connsiteX1" fmla="*/ 767813 w 774847"/>
              <a:gd name="connsiteY1" fmla="*/ 1648621 h 2408276"/>
              <a:gd name="connsiteX2" fmla="*/ 345782 w 774847"/>
              <a:gd name="connsiteY2" fmla="*/ 846762 h 2408276"/>
              <a:gd name="connsiteX3" fmla="*/ 134816 w 774847"/>
              <a:gd name="connsiteY3" fmla="*/ 0 h 2408276"/>
              <a:gd name="connsiteX0" fmla="*/ 1037247 w 1230678"/>
              <a:gd name="connsiteY0" fmla="*/ 2598140 h 2598140"/>
              <a:gd name="connsiteX1" fmla="*/ 767813 w 1230678"/>
              <a:gd name="connsiteY1" fmla="*/ 1648621 h 2598140"/>
              <a:gd name="connsiteX2" fmla="*/ 345782 w 1230678"/>
              <a:gd name="connsiteY2" fmla="*/ 846762 h 2598140"/>
              <a:gd name="connsiteX3" fmla="*/ 134816 w 1230678"/>
              <a:gd name="connsiteY3" fmla="*/ 0 h 2598140"/>
              <a:gd name="connsiteX0" fmla="*/ 1037247 w 1037247"/>
              <a:gd name="connsiteY0" fmla="*/ 2598140 h 2598140"/>
              <a:gd name="connsiteX1" fmla="*/ 767813 w 1037247"/>
              <a:gd name="connsiteY1" fmla="*/ 1648621 h 2598140"/>
              <a:gd name="connsiteX2" fmla="*/ 345782 w 1037247"/>
              <a:gd name="connsiteY2" fmla="*/ 846762 h 2598140"/>
              <a:gd name="connsiteX3" fmla="*/ 134816 w 1037247"/>
              <a:gd name="connsiteY3" fmla="*/ 0 h 2598140"/>
              <a:gd name="connsiteX0" fmla="*/ 1037247 w 1037247"/>
              <a:gd name="connsiteY0" fmla="*/ 2598140 h 2598140"/>
              <a:gd name="connsiteX1" fmla="*/ 586032 w 1037247"/>
              <a:gd name="connsiteY1" fmla="*/ 1299069 h 2598140"/>
              <a:gd name="connsiteX2" fmla="*/ 345782 w 1037247"/>
              <a:gd name="connsiteY2" fmla="*/ 846762 h 2598140"/>
              <a:gd name="connsiteX3" fmla="*/ 134816 w 1037247"/>
              <a:gd name="connsiteY3" fmla="*/ 0 h 2598140"/>
              <a:gd name="connsiteX0" fmla="*/ 1037247 w 1037247"/>
              <a:gd name="connsiteY0" fmla="*/ 2598140 h 2598140"/>
              <a:gd name="connsiteX1" fmla="*/ 766518 w 1037247"/>
              <a:gd name="connsiteY1" fmla="*/ 1855813 h 2598140"/>
              <a:gd name="connsiteX2" fmla="*/ 586032 w 1037247"/>
              <a:gd name="connsiteY2" fmla="*/ 1299069 h 2598140"/>
              <a:gd name="connsiteX3" fmla="*/ 345782 w 1037247"/>
              <a:gd name="connsiteY3" fmla="*/ 846762 h 2598140"/>
              <a:gd name="connsiteX4" fmla="*/ 134816 w 1037247"/>
              <a:gd name="connsiteY4" fmla="*/ 0 h 2598140"/>
              <a:gd name="connsiteX0" fmla="*/ 947003 w 947003"/>
              <a:gd name="connsiteY0" fmla="*/ 2134188 h 2134188"/>
              <a:gd name="connsiteX1" fmla="*/ 676274 w 947003"/>
              <a:gd name="connsiteY1" fmla="*/ 1391861 h 2134188"/>
              <a:gd name="connsiteX2" fmla="*/ 495788 w 947003"/>
              <a:gd name="connsiteY2" fmla="*/ 835117 h 2134188"/>
              <a:gd name="connsiteX3" fmla="*/ 255538 w 947003"/>
              <a:gd name="connsiteY3" fmla="*/ 382810 h 2134188"/>
              <a:gd name="connsiteX4" fmla="*/ 134816 w 947003"/>
              <a:gd name="connsiteY4" fmla="*/ 0 h 2134188"/>
              <a:gd name="connsiteX0" fmla="*/ 812187 w 812187"/>
              <a:gd name="connsiteY0" fmla="*/ 2134188 h 2134188"/>
              <a:gd name="connsiteX1" fmla="*/ 541458 w 812187"/>
              <a:gd name="connsiteY1" fmla="*/ 1391861 h 2134188"/>
              <a:gd name="connsiteX2" fmla="*/ 360972 w 812187"/>
              <a:gd name="connsiteY2" fmla="*/ 835117 h 2134188"/>
              <a:gd name="connsiteX3" fmla="*/ 120722 w 812187"/>
              <a:gd name="connsiteY3" fmla="*/ 382810 h 2134188"/>
              <a:gd name="connsiteX4" fmla="*/ 0 w 812187"/>
              <a:gd name="connsiteY4" fmla="*/ 0 h 2134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2187" h="2134188">
                <a:moveTo>
                  <a:pt x="812187" y="2134188"/>
                </a:moveTo>
                <a:cubicBezTo>
                  <a:pt x="809367" y="2134188"/>
                  <a:pt x="616661" y="1608373"/>
                  <a:pt x="541458" y="1391861"/>
                </a:cubicBezTo>
                <a:cubicBezTo>
                  <a:pt x="466255" y="1175349"/>
                  <a:pt x="431095" y="1003292"/>
                  <a:pt x="360972" y="835117"/>
                </a:cubicBezTo>
                <a:cubicBezTo>
                  <a:pt x="290849" y="666942"/>
                  <a:pt x="180884" y="521996"/>
                  <a:pt x="120722" y="382810"/>
                </a:cubicBezTo>
                <a:cubicBezTo>
                  <a:pt x="60560" y="243624"/>
                  <a:pt x="62591" y="255066"/>
                  <a:pt x="0" y="0"/>
                </a:cubicBezTo>
              </a:path>
            </a:pathLst>
          </a:cu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6563518" y="3581400"/>
            <a:ext cx="446882" cy="1752600"/>
          </a:xfrm>
          <a:custGeom>
            <a:avLst/>
            <a:gdLst>
              <a:gd name="connsiteX0" fmla="*/ 72683 w 459545"/>
              <a:gd name="connsiteY0" fmla="*/ 2222695 h 2222695"/>
              <a:gd name="connsiteX1" fmla="*/ 452511 w 459545"/>
              <a:gd name="connsiteY1" fmla="*/ 1463040 h 2222695"/>
              <a:gd name="connsiteX2" fmla="*/ 30480 w 459545"/>
              <a:gd name="connsiteY2" fmla="*/ 661181 h 2222695"/>
              <a:gd name="connsiteX3" fmla="*/ 269631 w 459545"/>
              <a:gd name="connsiteY3" fmla="*/ 0 h 2222695"/>
              <a:gd name="connsiteX0" fmla="*/ 387985 w 774847"/>
              <a:gd name="connsiteY0" fmla="*/ 2408276 h 2408276"/>
              <a:gd name="connsiteX1" fmla="*/ 767813 w 774847"/>
              <a:gd name="connsiteY1" fmla="*/ 1648621 h 2408276"/>
              <a:gd name="connsiteX2" fmla="*/ 345782 w 774847"/>
              <a:gd name="connsiteY2" fmla="*/ 846762 h 2408276"/>
              <a:gd name="connsiteX3" fmla="*/ 134816 w 774847"/>
              <a:gd name="connsiteY3" fmla="*/ 0 h 2408276"/>
              <a:gd name="connsiteX0" fmla="*/ 1037247 w 1230678"/>
              <a:gd name="connsiteY0" fmla="*/ 2598140 h 2598140"/>
              <a:gd name="connsiteX1" fmla="*/ 767813 w 1230678"/>
              <a:gd name="connsiteY1" fmla="*/ 1648621 h 2598140"/>
              <a:gd name="connsiteX2" fmla="*/ 345782 w 1230678"/>
              <a:gd name="connsiteY2" fmla="*/ 846762 h 2598140"/>
              <a:gd name="connsiteX3" fmla="*/ 134816 w 1230678"/>
              <a:gd name="connsiteY3" fmla="*/ 0 h 2598140"/>
              <a:gd name="connsiteX0" fmla="*/ 1037247 w 1037247"/>
              <a:gd name="connsiteY0" fmla="*/ 2598140 h 2598140"/>
              <a:gd name="connsiteX1" fmla="*/ 767813 w 1037247"/>
              <a:gd name="connsiteY1" fmla="*/ 1648621 h 2598140"/>
              <a:gd name="connsiteX2" fmla="*/ 345782 w 1037247"/>
              <a:gd name="connsiteY2" fmla="*/ 846762 h 2598140"/>
              <a:gd name="connsiteX3" fmla="*/ 134816 w 1037247"/>
              <a:gd name="connsiteY3" fmla="*/ 0 h 2598140"/>
              <a:gd name="connsiteX0" fmla="*/ 1037247 w 1037247"/>
              <a:gd name="connsiteY0" fmla="*/ 2598140 h 2598140"/>
              <a:gd name="connsiteX1" fmla="*/ 586032 w 1037247"/>
              <a:gd name="connsiteY1" fmla="*/ 1299069 h 2598140"/>
              <a:gd name="connsiteX2" fmla="*/ 345782 w 1037247"/>
              <a:gd name="connsiteY2" fmla="*/ 846762 h 2598140"/>
              <a:gd name="connsiteX3" fmla="*/ 134816 w 1037247"/>
              <a:gd name="connsiteY3" fmla="*/ 0 h 2598140"/>
              <a:gd name="connsiteX0" fmla="*/ 1037247 w 1037247"/>
              <a:gd name="connsiteY0" fmla="*/ 2598140 h 2598140"/>
              <a:gd name="connsiteX1" fmla="*/ 766518 w 1037247"/>
              <a:gd name="connsiteY1" fmla="*/ 1855813 h 2598140"/>
              <a:gd name="connsiteX2" fmla="*/ 586032 w 1037247"/>
              <a:gd name="connsiteY2" fmla="*/ 1299069 h 2598140"/>
              <a:gd name="connsiteX3" fmla="*/ 345782 w 1037247"/>
              <a:gd name="connsiteY3" fmla="*/ 846762 h 2598140"/>
              <a:gd name="connsiteX4" fmla="*/ 134816 w 1037247"/>
              <a:gd name="connsiteY4" fmla="*/ 0 h 2598140"/>
              <a:gd name="connsiteX0" fmla="*/ 947003 w 947003"/>
              <a:gd name="connsiteY0" fmla="*/ 2134188 h 2134188"/>
              <a:gd name="connsiteX1" fmla="*/ 676274 w 947003"/>
              <a:gd name="connsiteY1" fmla="*/ 1391861 h 2134188"/>
              <a:gd name="connsiteX2" fmla="*/ 495788 w 947003"/>
              <a:gd name="connsiteY2" fmla="*/ 835117 h 2134188"/>
              <a:gd name="connsiteX3" fmla="*/ 255538 w 947003"/>
              <a:gd name="connsiteY3" fmla="*/ 382810 h 2134188"/>
              <a:gd name="connsiteX4" fmla="*/ 134816 w 947003"/>
              <a:gd name="connsiteY4" fmla="*/ 0 h 2134188"/>
              <a:gd name="connsiteX0" fmla="*/ 812187 w 812187"/>
              <a:gd name="connsiteY0" fmla="*/ 2134188 h 2134188"/>
              <a:gd name="connsiteX1" fmla="*/ 541458 w 812187"/>
              <a:gd name="connsiteY1" fmla="*/ 1391861 h 2134188"/>
              <a:gd name="connsiteX2" fmla="*/ 360972 w 812187"/>
              <a:gd name="connsiteY2" fmla="*/ 835117 h 2134188"/>
              <a:gd name="connsiteX3" fmla="*/ 120722 w 812187"/>
              <a:gd name="connsiteY3" fmla="*/ 382810 h 2134188"/>
              <a:gd name="connsiteX4" fmla="*/ 0 w 812187"/>
              <a:gd name="connsiteY4" fmla="*/ 0 h 2134188"/>
              <a:gd name="connsiteX0" fmla="*/ 812187 w 812187"/>
              <a:gd name="connsiteY0" fmla="*/ 2134188 h 2134188"/>
              <a:gd name="connsiteX1" fmla="*/ 541458 w 812187"/>
              <a:gd name="connsiteY1" fmla="*/ 1391861 h 2134188"/>
              <a:gd name="connsiteX2" fmla="*/ 360972 w 812187"/>
              <a:gd name="connsiteY2" fmla="*/ 835117 h 2134188"/>
              <a:gd name="connsiteX3" fmla="*/ 90243 w 812187"/>
              <a:gd name="connsiteY3" fmla="*/ 371163 h 2134188"/>
              <a:gd name="connsiteX4" fmla="*/ 0 w 812187"/>
              <a:gd name="connsiteY4" fmla="*/ 0 h 2134188"/>
              <a:gd name="connsiteX0" fmla="*/ 812187 w 812187"/>
              <a:gd name="connsiteY0" fmla="*/ 2134188 h 2134188"/>
              <a:gd name="connsiteX1" fmla="*/ 541458 w 812187"/>
              <a:gd name="connsiteY1" fmla="*/ 1391861 h 2134188"/>
              <a:gd name="connsiteX2" fmla="*/ 180486 w 812187"/>
              <a:gd name="connsiteY2" fmla="*/ 835117 h 2134188"/>
              <a:gd name="connsiteX3" fmla="*/ 90243 w 812187"/>
              <a:gd name="connsiteY3" fmla="*/ 371163 h 2134188"/>
              <a:gd name="connsiteX4" fmla="*/ 0 w 812187"/>
              <a:gd name="connsiteY4" fmla="*/ 0 h 2134188"/>
              <a:gd name="connsiteX0" fmla="*/ 812187 w 812187"/>
              <a:gd name="connsiteY0" fmla="*/ 2134188 h 2134188"/>
              <a:gd name="connsiteX1" fmla="*/ 270729 w 812187"/>
              <a:gd name="connsiteY1" fmla="*/ 1391861 h 2134188"/>
              <a:gd name="connsiteX2" fmla="*/ 180486 w 812187"/>
              <a:gd name="connsiteY2" fmla="*/ 835117 h 2134188"/>
              <a:gd name="connsiteX3" fmla="*/ 90243 w 812187"/>
              <a:gd name="connsiteY3" fmla="*/ 371163 h 2134188"/>
              <a:gd name="connsiteX4" fmla="*/ 0 w 812187"/>
              <a:gd name="connsiteY4" fmla="*/ 0 h 2134188"/>
              <a:gd name="connsiteX0" fmla="*/ 360972 w 360972"/>
              <a:gd name="connsiteY0" fmla="*/ 2041396 h 2041396"/>
              <a:gd name="connsiteX1" fmla="*/ 270729 w 360972"/>
              <a:gd name="connsiteY1" fmla="*/ 1391861 h 2041396"/>
              <a:gd name="connsiteX2" fmla="*/ 180486 w 360972"/>
              <a:gd name="connsiteY2" fmla="*/ 835117 h 2041396"/>
              <a:gd name="connsiteX3" fmla="*/ 90243 w 360972"/>
              <a:gd name="connsiteY3" fmla="*/ 371163 h 2041396"/>
              <a:gd name="connsiteX4" fmla="*/ 0 w 360972"/>
              <a:gd name="connsiteY4" fmla="*/ 0 h 2041396"/>
              <a:gd name="connsiteX0" fmla="*/ 360972 w 391053"/>
              <a:gd name="connsiteY0" fmla="*/ 2041396 h 2041396"/>
              <a:gd name="connsiteX1" fmla="*/ 360972 w 391053"/>
              <a:gd name="connsiteY1" fmla="*/ 1391861 h 2041396"/>
              <a:gd name="connsiteX2" fmla="*/ 180486 w 391053"/>
              <a:gd name="connsiteY2" fmla="*/ 835117 h 2041396"/>
              <a:gd name="connsiteX3" fmla="*/ 90243 w 391053"/>
              <a:gd name="connsiteY3" fmla="*/ 371163 h 2041396"/>
              <a:gd name="connsiteX4" fmla="*/ 0 w 391053"/>
              <a:gd name="connsiteY4" fmla="*/ 0 h 2041396"/>
              <a:gd name="connsiteX0" fmla="*/ 360972 w 496337"/>
              <a:gd name="connsiteY0" fmla="*/ 2041396 h 2041396"/>
              <a:gd name="connsiteX1" fmla="*/ 360972 w 496337"/>
              <a:gd name="connsiteY1" fmla="*/ 1391861 h 2041396"/>
              <a:gd name="connsiteX2" fmla="*/ 451215 w 496337"/>
              <a:gd name="connsiteY2" fmla="*/ 835117 h 2041396"/>
              <a:gd name="connsiteX3" fmla="*/ 90243 w 496337"/>
              <a:gd name="connsiteY3" fmla="*/ 371163 h 2041396"/>
              <a:gd name="connsiteX4" fmla="*/ 0 w 496337"/>
              <a:gd name="connsiteY4" fmla="*/ 0 h 2041396"/>
              <a:gd name="connsiteX0" fmla="*/ 360972 w 496337"/>
              <a:gd name="connsiteY0" fmla="*/ 2041396 h 2041396"/>
              <a:gd name="connsiteX1" fmla="*/ 360972 w 496337"/>
              <a:gd name="connsiteY1" fmla="*/ 1391861 h 2041396"/>
              <a:gd name="connsiteX2" fmla="*/ 451215 w 496337"/>
              <a:gd name="connsiteY2" fmla="*/ 835117 h 2041396"/>
              <a:gd name="connsiteX3" fmla="*/ 90243 w 496337"/>
              <a:gd name="connsiteY3" fmla="*/ 371163 h 2041396"/>
              <a:gd name="connsiteX4" fmla="*/ 0 w 496337"/>
              <a:gd name="connsiteY4" fmla="*/ 0 h 2041396"/>
              <a:gd name="connsiteX0" fmla="*/ 360972 w 526418"/>
              <a:gd name="connsiteY0" fmla="*/ 2041396 h 2041396"/>
              <a:gd name="connsiteX1" fmla="*/ 360972 w 526418"/>
              <a:gd name="connsiteY1" fmla="*/ 1391861 h 2041396"/>
              <a:gd name="connsiteX2" fmla="*/ 451215 w 526418"/>
              <a:gd name="connsiteY2" fmla="*/ 835117 h 2041396"/>
              <a:gd name="connsiteX3" fmla="*/ 451215 w 526418"/>
              <a:gd name="connsiteY3" fmla="*/ 278372 h 2041396"/>
              <a:gd name="connsiteX4" fmla="*/ 0 w 526418"/>
              <a:gd name="connsiteY4" fmla="*/ 0 h 2041396"/>
              <a:gd name="connsiteX0" fmla="*/ 15040 w 167875"/>
              <a:gd name="connsiteY0" fmla="*/ 2226977 h 2226977"/>
              <a:gd name="connsiteX1" fmla="*/ 15040 w 167875"/>
              <a:gd name="connsiteY1" fmla="*/ 1577442 h 2226977"/>
              <a:gd name="connsiteX2" fmla="*/ 105283 w 167875"/>
              <a:gd name="connsiteY2" fmla="*/ 1020698 h 2226977"/>
              <a:gd name="connsiteX3" fmla="*/ 105283 w 167875"/>
              <a:gd name="connsiteY3" fmla="*/ 463953 h 2226977"/>
              <a:gd name="connsiteX4" fmla="*/ 105283 w 167875"/>
              <a:gd name="connsiteY4" fmla="*/ 0 h 2226977"/>
              <a:gd name="connsiteX0" fmla="*/ 2820 w 155654"/>
              <a:gd name="connsiteY0" fmla="*/ 2226977 h 2226977"/>
              <a:gd name="connsiteX1" fmla="*/ 78023 w 155654"/>
              <a:gd name="connsiteY1" fmla="*/ 1577442 h 2226977"/>
              <a:gd name="connsiteX2" fmla="*/ 93063 w 155654"/>
              <a:gd name="connsiteY2" fmla="*/ 1020698 h 2226977"/>
              <a:gd name="connsiteX3" fmla="*/ 93063 w 155654"/>
              <a:gd name="connsiteY3" fmla="*/ 463953 h 2226977"/>
              <a:gd name="connsiteX4" fmla="*/ 93063 w 155654"/>
              <a:gd name="connsiteY4" fmla="*/ 0 h 2226977"/>
              <a:gd name="connsiteX0" fmla="*/ 2820 w 351260"/>
              <a:gd name="connsiteY0" fmla="*/ 2226977 h 2226977"/>
              <a:gd name="connsiteX1" fmla="*/ 78023 w 351260"/>
              <a:gd name="connsiteY1" fmla="*/ 1577442 h 2226977"/>
              <a:gd name="connsiteX2" fmla="*/ 348753 w 351260"/>
              <a:gd name="connsiteY2" fmla="*/ 927907 h 2226977"/>
              <a:gd name="connsiteX3" fmla="*/ 93063 w 351260"/>
              <a:gd name="connsiteY3" fmla="*/ 463953 h 2226977"/>
              <a:gd name="connsiteX4" fmla="*/ 93063 w 351260"/>
              <a:gd name="connsiteY4" fmla="*/ 0 h 2226977"/>
              <a:gd name="connsiteX0" fmla="*/ 2820 w 481612"/>
              <a:gd name="connsiteY0" fmla="*/ 2226977 h 2226977"/>
              <a:gd name="connsiteX1" fmla="*/ 78023 w 481612"/>
              <a:gd name="connsiteY1" fmla="*/ 1577442 h 2226977"/>
              <a:gd name="connsiteX2" fmla="*/ 348753 w 481612"/>
              <a:gd name="connsiteY2" fmla="*/ 927907 h 2226977"/>
              <a:gd name="connsiteX3" fmla="*/ 438996 w 481612"/>
              <a:gd name="connsiteY3" fmla="*/ 371163 h 2226977"/>
              <a:gd name="connsiteX4" fmla="*/ 93063 w 481612"/>
              <a:gd name="connsiteY4" fmla="*/ 0 h 2226977"/>
              <a:gd name="connsiteX0" fmla="*/ 2820 w 682073"/>
              <a:gd name="connsiteY0" fmla="*/ 2319768 h 2319768"/>
              <a:gd name="connsiteX1" fmla="*/ 78023 w 682073"/>
              <a:gd name="connsiteY1" fmla="*/ 1670233 h 2319768"/>
              <a:gd name="connsiteX2" fmla="*/ 348753 w 682073"/>
              <a:gd name="connsiteY2" fmla="*/ 1020698 h 2319768"/>
              <a:gd name="connsiteX3" fmla="*/ 438996 w 682073"/>
              <a:gd name="connsiteY3" fmla="*/ 463954 h 2319768"/>
              <a:gd name="connsiteX4" fmla="*/ 619482 w 682073"/>
              <a:gd name="connsiteY4" fmla="*/ 0 h 2319768"/>
              <a:gd name="connsiteX0" fmla="*/ 2820 w 682073"/>
              <a:gd name="connsiteY0" fmla="*/ 2041396 h 2041396"/>
              <a:gd name="connsiteX1" fmla="*/ 78023 w 682073"/>
              <a:gd name="connsiteY1" fmla="*/ 1391861 h 2041396"/>
              <a:gd name="connsiteX2" fmla="*/ 348753 w 682073"/>
              <a:gd name="connsiteY2" fmla="*/ 742326 h 2041396"/>
              <a:gd name="connsiteX3" fmla="*/ 438996 w 682073"/>
              <a:gd name="connsiteY3" fmla="*/ 185582 h 2041396"/>
              <a:gd name="connsiteX4" fmla="*/ 619482 w 682073"/>
              <a:gd name="connsiteY4" fmla="*/ 0 h 2041396"/>
              <a:gd name="connsiteX0" fmla="*/ 2820 w 619482"/>
              <a:gd name="connsiteY0" fmla="*/ 2041396 h 2041396"/>
              <a:gd name="connsiteX1" fmla="*/ 78023 w 619482"/>
              <a:gd name="connsiteY1" fmla="*/ 1391861 h 2041396"/>
              <a:gd name="connsiteX2" fmla="*/ 348753 w 619482"/>
              <a:gd name="connsiteY2" fmla="*/ 742326 h 2041396"/>
              <a:gd name="connsiteX3" fmla="*/ 438996 w 619482"/>
              <a:gd name="connsiteY3" fmla="*/ 185582 h 2041396"/>
              <a:gd name="connsiteX4" fmla="*/ 619482 w 619482"/>
              <a:gd name="connsiteY4" fmla="*/ 0 h 2041396"/>
              <a:gd name="connsiteX0" fmla="*/ 2820 w 529240"/>
              <a:gd name="connsiteY0" fmla="*/ 2134187 h 2134187"/>
              <a:gd name="connsiteX1" fmla="*/ 78023 w 529240"/>
              <a:gd name="connsiteY1" fmla="*/ 1484652 h 2134187"/>
              <a:gd name="connsiteX2" fmla="*/ 348753 w 529240"/>
              <a:gd name="connsiteY2" fmla="*/ 835117 h 2134187"/>
              <a:gd name="connsiteX3" fmla="*/ 438996 w 529240"/>
              <a:gd name="connsiteY3" fmla="*/ 278373 h 2134187"/>
              <a:gd name="connsiteX4" fmla="*/ 529240 w 529240"/>
              <a:gd name="connsiteY4" fmla="*/ 0 h 2134187"/>
              <a:gd name="connsiteX0" fmla="*/ 2820 w 529240"/>
              <a:gd name="connsiteY0" fmla="*/ 2134187 h 2134187"/>
              <a:gd name="connsiteX1" fmla="*/ 78023 w 529240"/>
              <a:gd name="connsiteY1" fmla="*/ 1484652 h 2134187"/>
              <a:gd name="connsiteX2" fmla="*/ 348753 w 529240"/>
              <a:gd name="connsiteY2" fmla="*/ 835117 h 2134187"/>
              <a:gd name="connsiteX3" fmla="*/ 438996 w 529240"/>
              <a:gd name="connsiteY3" fmla="*/ 278373 h 2134187"/>
              <a:gd name="connsiteX4" fmla="*/ 529240 w 529240"/>
              <a:gd name="connsiteY4" fmla="*/ 0 h 2134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9240" h="2134187">
                <a:moveTo>
                  <a:pt x="2820" y="2134187"/>
                </a:moveTo>
                <a:cubicBezTo>
                  <a:pt x="0" y="2134187"/>
                  <a:pt x="20368" y="1701164"/>
                  <a:pt x="78023" y="1484652"/>
                </a:cubicBezTo>
                <a:cubicBezTo>
                  <a:pt x="135678" y="1268140"/>
                  <a:pt x="288591" y="1036163"/>
                  <a:pt x="348753" y="835117"/>
                </a:cubicBezTo>
                <a:cubicBezTo>
                  <a:pt x="408915" y="634071"/>
                  <a:pt x="408915" y="417559"/>
                  <a:pt x="438996" y="278373"/>
                </a:cubicBezTo>
                <a:cubicBezTo>
                  <a:pt x="469077" y="139187"/>
                  <a:pt x="467749" y="127480"/>
                  <a:pt x="529240" y="0"/>
                </a:cubicBezTo>
              </a:path>
            </a:pathLst>
          </a:cu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6510338" y="3581400"/>
            <a:ext cx="129054" cy="1752600"/>
          </a:xfrm>
          <a:custGeom>
            <a:avLst/>
            <a:gdLst>
              <a:gd name="connsiteX0" fmla="*/ 72683 w 459545"/>
              <a:gd name="connsiteY0" fmla="*/ 2222695 h 2222695"/>
              <a:gd name="connsiteX1" fmla="*/ 452511 w 459545"/>
              <a:gd name="connsiteY1" fmla="*/ 1463040 h 2222695"/>
              <a:gd name="connsiteX2" fmla="*/ 30480 w 459545"/>
              <a:gd name="connsiteY2" fmla="*/ 661181 h 2222695"/>
              <a:gd name="connsiteX3" fmla="*/ 269631 w 459545"/>
              <a:gd name="connsiteY3" fmla="*/ 0 h 2222695"/>
              <a:gd name="connsiteX0" fmla="*/ 387985 w 774847"/>
              <a:gd name="connsiteY0" fmla="*/ 2408276 h 2408276"/>
              <a:gd name="connsiteX1" fmla="*/ 767813 w 774847"/>
              <a:gd name="connsiteY1" fmla="*/ 1648621 h 2408276"/>
              <a:gd name="connsiteX2" fmla="*/ 345782 w 774847"/>
              <a:gd name="connsiteY2" fmla="*/ 846762 h 2408276"/>
              <a:gd name="connsiteX3" fmla="*/ 134816 w 774847"/>
              <a:gd name="connsiteY3" fmla="*/ 0 h 2408276"/>
              <a:gd name="connsiteX0" fmla="*/ 1037247 w 1230678"/>
              <a:gd name="connsiteY0" fmla="*/ 2598140 h 2598140"/>
              <a:gd name="connsiteX1" fmla="*/ 767813 w 1230678"/>
              <a:gd name="connsiteY1" fmla="*/ 1648621 h 2598140"/>
              <a:gd name="connsiteX2" fmla="*/ 345782 w 1230678"/>
              <a:gd name="connsiteY2" fmla="*/ 846762 h 2598140"/>
              <a:gd name="connsiteX3" fmla="*/ 134816 w 1230678"/>
              <a:gd name="connsiteY3" fmla="*/ 0 h 2598140"/>
              <a:gd name="connsiteX0" fmla="*/ 1037247 w 1037247"/>
              <a:gd name="connsiteY0" fmla="*/ 2598140 h 2598140"/>
              <a:gd name="connsiteX1" fmla="*/ 767813 w 1037247"/>
              <a:gd name="connsiteY1" fmla="*/ 1648621 h 2598140"/>
              <a:gd name="connsiteX2" fmla="*/ 345782 w 1037247"/>
              <a:gd name="connsiteY2" fmla="*/ 846762 h 2598140"/>
              <a:gd name="connsiteX3" fmla="*/ 134816 w 1037247"/>
              <a:gd name="connsiteY3" fmla="*/ 0 h 2598140"/>
              <a:gd name="connsiteX0" fmla="*/ 1037247 w 1037247"/>
              <a:gd name="connsiteY0" fmla="*/ 2598140 h 2598140"/>
              <a:gd name="connsiteX1" fmla="*/ 586032 w 1037247"/>
              <a:gd name="connsiteY1" fmla="*/ 1299069 h 2598140"/>
              <a:gd name="connsiteX2" fmla="*/ 345782 w 1037247"/>
              <a:gd name="connsiteY2" fmla="*/ 846762 h 2598140"/>
              <a:gd name="connsiteX3" fmla="*/ 134816 w 1037247"/>
              <a:gd name="connsiteY3" fmla="*/ 0 h 2598140"/>
              <a:gd name="connsiteX0" fmla="*/ 1037247 w 1037247"/>
              <a:gd name="connsiteY0" fmla="*/ 2598140 h 2598140"/>
              <a:gd name="connsiteX1" fmla="*/ 766518 w 1037247"/>
              <a:gd name="connsiteY1" fmla="*/ 1855813 h 2598140"/>
              <a:gd name="connsiteX2" fmla="*/ 586032 w 1037247"/>
              <a:gd name="connsiteY2" fmla="*/ 1299069 h 2598140"/>
              <a:gd name="connsiteX3" fmla="*/ 345782 w 1037247"/>
              <a:gd name="connsiteY3" fmla="*/ 846762 h 2598140"/>
              <a:gd name="connsiteX4" fmla="*/ 134816 w 1037247"/>
              <a:gd name="connsiteY4" fmla="*/ 0 h 2598140"/>
              <a:gd name="connsiteX0" fmla="*/ 947003 w 947003"/>
              <a:gd name="connsiteY0" fmla="*/ 2134188 h 2134188"/>
              <a:gd name="connsiteX1" fmla="*/ 676274 w 947003"/>
              <a:gd name="connsiteY1" fmla="*/ 1391861 h 2134188"/>
              <a:gd name="connsiteX2" fmla="*/ 495788 w 947003"/>
              <a:gd name="connsiteY2" fmla="*/ 835117 h 2134188"/>
              <a:gd name="connsiteX3" fmla="*/ 255538 w 947003"/>
              <a:gd name="connsiteY3" fmla="*/ 382810 h 2134188"/>
              <a:gd name="connsiteX4" fmla="*/ 134816 w 947003"/>
              <a:gd name="connsiteY4" fmla="*/ 0 h 2134188"/>
              <a:gd name="connsiteX0" fmla="*/ 812187 w 812187"/>
              <a:gd name="connsiteY0" fmla="*/ 2134188 h 2134188"/>
              <a:gd name="connsiteX1" fmla="*/ 541458 w 812187"/>
              <a:gd name="connsiteY1" fmla="*/ 1391861 h 2134188"/>
              <a:gd name="connsiteX2" fmla="*/ 360972 w 812187"/>
              <a:gd name="connsiteY2" fmla="*/ 835117 h 2134188"/>
              <a:gd name="connsiteX3" fmla="*/ 120722 w 812187"/>
              <a:gd name="connsiteY3" fmla="*/ 382810 h 2134188"/>
              <a:gd name="connsiteX4" fmla="*/ 0 w 812187"/>
              <a:gd name="connsiteY4" fmla="*/ 0 h 2134188"/>
              <a:gd name="connsiteX0" fmla="*/ 812187 w 812187"/>
              <a:gd name="connsiteY0" fmla="*/ 2134188 h 2134188"/>
              <a:gd name="connsiteX1" fmla="*/ 541458 w 812187"/>
              <a:gd name="connsiteY1" fmla="*/ 1391861 h 2134188"/>
              <a:gd name="connsiteX2" fmla="*/ 360972 w 812187"/>
              <a:gd name="connsiteY2" fmla="*/ 835117 h 2134188"/>
              <a:gd name="connsiteX3" fmla="*/ 90243 w 812187"/>
              <a:gd name="connsiteY3" fmla="*/ 371163 h 2134188"/>
              <a:gd name="connsiteX4" fmla="*/ 0 w 812187"/>
              <a:gd name="connsiteY4" fmla="*/ 0 h 2134188"/>
              <a:gd name="connsiteX0" fmla="*/ 812187 w 812187"/>
              <a:gd name="connsiteY0" fmla="*/ 2134188 h 2134188"/>
              <a:gd name="connsiteX1" fmla="*/ 541458 w 812187"/>
              <a:gd name="connsiteY1" fmla="*/ 1391861 h 2134188"/>
              <a:gd name="connsiteX2" fmla="*/ 180486 w 812187"/>
              <a:gd name="connsiteY2" fmla="*/ 835117 h 2134188"/>
              <a:gd name="connsiteX3" fmla="*/ 90243 w 812187"/>
              <a:gd name="connsiteY3" fmla="*/ 371163 h 2134188"/>
              <a:gd name="connsiteX4" fmla="*/ 0 w 812187"/>
              <a:gd name="connsiteY4" fmla="*/ 0 h 2134188"/>
              <a:gd name="connsiteX0" fmla="*/ 812187 w 812187"/>
              <a:gd name="connsiteY0" fmla="*/ 2134188 h 2134188"/>
              <a:gd name="connsiteX1" fmla="*/ 270729 w 812187"/>
              <a:gd name="connsiteY1" fmla="*/ 1391861 h 2134188"/>
              <a:gd name="connsiteX2" fmla="*/ 180486 w 812187"/>
              <a:gd name="connsiteY2" fmla="*/ 835117 h 2134188"/>
              <a:gd name="connsiteX3" fmla="*/ 90243 w 812187"/>
              <a:gd name="connsiteY3" fmla="*/ 371163 h 2134188"/>
              <a:gd name="connsiteX4" fmla="*/ 0 w 812187"/>
              <a:gd name="connsiteY4" fmla="*/ 0 h 2134188"/>
              <a:gd name="connsiteX0" fmla="*/ 360972 w 360972"/>
              <a:gd name="connsiteY0" fmla="*/ 2041396 h 2041396"/>
              <a:gd name="connsiteX1" fmla="*/ 270729 w 360972"/>
              <a:gd name="connsiteY1" fmla="*/ 1391861 h 2041396"/>
              <a:gd name="connsiteX2" fmla="*/ 180486 w 360972"/>
              <a:gd name="connsiteY2" fmla="*/ 835117 h 2041396"/>
              <a:gd name="connsiteX3" fmla="*/ 90243 w 360972"/>
              <a:gd name="connsiteY3" fmla="*/ 371163 h 2041396"/>
              <a:gd name="connsiteX4" fmla="*/ 0 w 360972"/>
              <a:gd name="connsiteY4" fmla="*/ 0 h 2041396"/>
              <a:gd name="connsiteX0" fmla="*/ 360972 w 391053"/>
              <a:gd name="connsiteY0" fmla="*/ 2041396 h 2041396"/>
              <a:gd name="connsiteX1" fmla="*/ 360972 w 391053"/>
              <a:gd name="connsiteY1" fmla="*/ 1391861 h 2041396"/>
              <a:gd name="connsiteX2" fmla="*/ 180486 w 391053"/>
              <a:gd name="connsiteY2" fmla="*/ 835117 h 2041396"/>
              <a:gd name="connsiteX3" fmla="*/ 90243 w 391053"/>
              <a:gd name="connsiteY3" fmla="*/ 371163 h 2041396"/>
              <a:gd name="connsiteX4" fmla="*/ 0 w 391053"/>
              <a:gd name="connsiteY4" fmla="*/ 0 h 2041396"/>
              <a:gd name="connsiteX0" fmla="*/ 360972 w 496337"/>
              <a:gd name="connsiteY0" fmla="*/ 2041396 h 2041396"/>
              <a:gd name="connsiteX1" fmla="*/ 360972 w 496337"/>
              <a:gd name="connsiteY1" fmla="*/ 1391861 h 2041396"/>
              <a:gd name="connsiteX2" fmla="*/ 451215 w 496337"/>
              <a:gd name="connsiteY2" fmla="*/ 835117 h 2041396"/>
              <a:gd name="connsiteX3" fmla="*/ 90243 w 496337"/>
              <a:gd name="connsiteY3" fmla="*/ 371163 h 2041396"/>
              <a:gd name="connsiteX4" fmla="*/ 0 w 496337"/>
              <a:gd name="connsiteY4" fmla="*/ 0 h 2041396"/>
              <a:gd name="connsiteX0" fmla="*/ 360972 w 496337"/>
              <a:gd name="connsiteY0" fmla="*/ 2041396 h 2041396"/>
              <a:gd name="connsiteX1" fmla="*/ 360972 w 496337"/>
              <a:gd name="connsiteY1" fmla="*/ 1391861 h 2041396"/>
              <a:gd name="connsiteX2" fmla="*/ 451215 w 496337"/>
              <a:gd name="connsiteY2" fmla="*/ 835117 h 2041396"/>
              <a:gd name="connsiteX3" fmla="*/ 90243 w 496337"/>
              <a:gd name="connsiteY3" fmla="*/ 371163 h 2041396"/>
              <a:gd name="connsiteX4" fmla="*/ 0 w 496337"/>
              <a:gd name="connsiteY4" fmla="*/ 0 h 2041396"/>
              <a:gd name="connsiteX0" fmla="*/ 360972 w 526418"/>
              <a:gd name="connsiteY0" fmla="*/ 2041396 h 2041396"/>
              <a:gd name="connsiteX1" fmla="*/ 360972 w 526418"/>
              <a:gd name="connsiteY1" fmla="*/ 1391861 h 2041396"/>
              <a:gd name="connsiteX2" fmla="*/ 451215 w 526418"/>
              <a:gd name="connsiteY2" fmla="*/ 835117 h 2041396"/>
              <a:gd name="connsiteX3" fmla="*/ 451215 w 526418"/>
              <a:gd name="connsiteY3" fmla="*/ 278372 h 2041396"/>
              <a:gd name="connsiteX4" fmla="*/ 0 w 526418"/>
              <a:gd name="connsiteY4" fmla="*/ 0 h 2041396"/>
              <a:gd name="connsiteX0" fmla="*/ 15040 w 167875"/>
              <a:gd name="connsiteY0" fmla="*/ 2226977 h 2226977"/>
              <a:gd name="connsiteX1" fmla="*/ 15040 w 167875"/>
              <a:gd name="connsiteY1" fmla="*/ 1577442 h 2226977"/>
              <a:gd name="connsiteX2" fmla="*/ 105283 w 167875"/>
              <a:gd name="connsiteY2" fmla="*/ 1020698 h 2226977"/>
              <a:gd name="connsiteX3" fmla="*/ 105283 w 167875"/>
              <a:gd name="connsiteY3" fmla="*/ 463953 h 2226977"/>
              <a:gd name="connsiteX4" fmla="*/ 105283 w 167875"/>
              <a:gd name="connsiteY4" fmla="*/ 0 h 2226977"/>
              <a:gd name="connsiteX0" fmla="*/ 2820 w 155654"/>
              <a:gd name="connsiteY0" fmla="*/ 2226977 h 2226977"/>
              <a:gd name="connsiteX1" fmla="*/ 78023 w 155654"/>
              <a:gd name="connsiteY1" fmla="*/ 1577442 h 2226977"/>
              <a:gd name="connsiteX2" fmla="*/ 93063 w 155654"/>
              <a:gd name="connsiteY2" fmla="*/ 1020698 h 2226977"/>
              <a:gd name="connsiteX3" fmla="*/ 93063 w 155654"/>
              <a:gd name="connsiteY3" fmla="*/ 463953 h 2226977"/>
              <a:gd name="connsiteX4" fmla="*/ 93063 w 155654"/>
              <a:gd name="connsiteY4" fmla="*/ 0 h 2226977"/>
              <a:gd name="connsiteX0" fmla="*/ 2820 w 351260"/>
              <a:gd name="connsiteY0" fmla="*/ 2226977 h 2226977"/>
              <a:gd name="connsiteX1" fmla="*/ 78023 w 351260"/>
              <a:gd name="connsiteY1" fmla="*/ 1577442 h 2226977"/>
              <a:gd name="connsiteX2" fmla="*/ 348753 w 351260"/>
              <a:gd name="connsiteY2" fmla="*/ 927907 h 2226977"/>
              <a:gd name="connsiteX3" fmla="*/ 93063 w 351260"/>
              <a:gd name="connsiteY3" fmla="*/ 463953 h 2226977"/>
              <a:gd name="connsiteX4" fmla="*/ 93063 w 351260"/>
              <a:gd name="connsiteY4" fmla="*/ 0 h 2226977"/>
              <a:gd name="connsiteX0" fmla="*/ 2820 w 481612"/>
              <a:gd name="connsiteY0" fmla="*/ 2226977 h 2226977"/>
              <a:gd name="connsiteX1" fmla="*/ 78023 w 481612"/>
              <a:gd name="connsiteY1" fmla="*/ 1577442 h 2226977"/>
              <a:gd name="connsiteX2" fmla="*/ 348753 w 481612"/>
              <a:gd name="connsiteY2" fmla="*/ 927907 h 2226977"/>
              <a:gd name="connsiteX3" fmla="*/ 438996 w 481612"/>
              <a:gd name="connsiteY3" fmla="*/ 371163 h 2226977"/>
              <a:gd name="connsiteX4" fmla="*/ 93063 w 481612"/>
              <a:gd name="connsiteY4" fmla="*/ 0 h 2226977"/>
              <a:gd name="connsiteX0" fmla="*/ 2820 w 682073"/>
              <a:gd name="connsiteY0" fmla="*/ 2319768 h 2319768"/>
              <a:gd name="connsiteX1" fmla="*/ 78023 w 682073"/>
              <a:gd name="connsiteY1" fmla="*/ 1670233 h 2319768"/>
              <a:gd name="connsiteX2" fmla="*/ 348753 w 682073"/>
              <a:gd name="connsiteY2" fmla="*/ 1020698 h 2319768"/>
              <a:gd name="connsiteX3" fmla="*/ 438996 w 682073"/>
              <a:gd name="connsiteY3" fmla="*/ 463954 h 2319768"/>
              <a:gd name="connsiteX4" fmla="*/ 619482 w 682073"/>
              <a:gd name="connsiteY4" fmla="*/ 0 h 2319768"/>
              <a:gd name="connsiteX0" fmla="*/ 2820 w 682073"/>
              <a:gd name="connsiteY0" fmla="*/ 2041396 h 2041396"/>
              <a:gd name="connsiteX1" fmla="*/ 78023 w 682073"/>
              <a:gd name="connsiteY1" fmla="*/ 1391861 h 2041396"/>
              <a:gd name="connsiteX2" fmla="*/ 348753 w 682073"/>
              <a:gd name="connsiteY2" fmla="*/ 742326 h 2041396"/>
              <a:gd name="connsiteX3" fmla="*/ 438996 w 682073"/>
              <a:gd name="connsiteY3" fmla="*/ 185582 h 2041396"/>
              <a:gd name="connsiteX4" fmla="*/ 619482 w 682073"/>
              <a:gd name="connsiteY4" fmla="*/ 0 h 2041396"/>
              <a:gd name="connsiteX0" fmla="*/ 2820 w 619482"/>
              <a:gd name="connsiteY0" fmla="*/ 2041396 h 2041396"/>
              <a:gd name="connsiteX1" fmla="*/ 78023 w 619482"/>
              <a:gd name="connsiteY1" fmla="*/ 1391861 h 2041396"/>
              <a:gd name="connsiteX2" fmla="*/ 348753 w 619482"/>
              <a:gd name="connsiteY2" fmla="*/ 742326 h 2041396"/>
              <a:gd name="connsiteX3" fmla="*/ 438996 w 619482"/>
              <a:gd name="connsiteY3" fmla="*/ 185582 h 2041396"/>
              <a:gd name="connsiteX4" fmla="*/ 619482 w 619482"/>
              <a:gd name="connsiteY4" fmla="*/ 0 h 2041396"/>
              <a:gd name="connsiteX0" fmla="*/ 2820 w 529240"/>
              <a:gd name="connsiteY0" fmla="*/ 2134187 h 2134187"/>
              <a:gd name="connsiteX1" fmla="*/ 78023 w 529240"/>
              <a:gd name="connsiteY1" fmla="*/ 1484652 h 2134187"/>
              <a:gd name="connsiteX2" fmla="*/ 348753 w 529240"/>
              <a:gd name="connsiteY2" fmla="*/ 835117 h 2134187"/>
              <a:gd name="connsiteX3" fmla="*/ 438996 w 529240"/>
              <a:gd name="connsiteY3" fmla="*/ 278373 h 2134187"/>
              <a:gd name="connsiteX4" fmla="*/ 529240 w 529240"/>
              <a:gd name="connsiteY4" fmla="*/ 0 h 2134187"/>
              <a:gd name="connsiteX0" fmla="*/ 2820 w 529240"/>
              <a:gd name="connsiteY0" fmla="*/ 2134187 h 2134187"/>
              <a:gd name="connsiteX1" fmla="*/ 78023 w 529240"/>
              <a:gd name="connsiteY1" fmla="*/ 1484652 h 2134187"/>
              <a:gd name="connsiteX2" fmla="*/ 348753 w 529240"/>
              <a:gd name="connsiteY2" fmla="*/ 835117 h 2134187"/>
              <a:gd name="connsiteX3" fmla="*/ 438996 w 529240"/>
              <a:gd name="connsiteY3" fmla="*/ 278373 h 2134187"/>
              <a:gd name="connsiteX4" fmla="*/ 529240 w 529240"/>
              <a:gd name="connsiteY4" fmla="*/ 0 h 2134187"/>
              <a:gd name="connsiteX0" fmla="*/ 60475 w 586895"/>
              <a:gd name="connsiteY0" fmla="*/ 2134187 h 2134187"/>
              <a:gd name="connsiteX1" fmla="*/ 57655 w 586895"/>
              <a:gd name="connsiteY1" fmla="*/ 1484652 h 2134187"/>
              <a:gd name="connsiteX2" fmla="*/ 406408 w 586895"/>
              <a:gd name="connsiteY2" fmla="*/ 835117 h 2134187"/>
              <a:gd name="connsiteX3" fmla="*/ 496651 w 586895"/>
              <a:gd name="connsiteY3" fmla="*/ 278373 h 2134187"/>
              <a:gd name="connsiteX4" fmla="*/ 586895 w 586895"/>
              <a:gd name="connsiteY4" fmla="*/ 0 h 2134187"/>
              <a:gd name="connsiteX0" fmla="*/ 75985 w 602405"/>
              <a:gd name="connsiteY0" fmla="*/ 2134187 h 2134187"/>
              <a:gd name="connsiteX1" fmla="*/ 73165 w 602405"/>
              <a:gd name="connsiteY1" fmla="*/ 1484652 h 2134187"/>
              <a:gd name="connsiteX2" fmla="*/ 73166 w 602405"/>
              <a:gd name="connsiteY2" fmla="*/ 927907 h 2134187"/>
              <a:gd name="connsiteX3" fmla="*/ 512161 w 602405"/>
              <a:gd name="connsiteY3" fmla="*/ 278373 h 2134187"/>
              <a:gd name="connsiteX4" fmla="*/ 602405 w 602405"/>
              <a:gd name="connsiteY4" fmla="*/ 0 h 2134187"/>
              <a:gd name="connsiteX0" fmla="*/ 91026 w 617446"/>
              <a:gd name="connsiteY0" fmla="*/ 2134187 h 2134187"/>
              <a:gd name="connsiteX1" fmla="*/ 88206 w 617446"/>
              <a:gd name="connsiteY1" fmla="*/ 1484652 h 2134187"/>
              <a:gd name="connsiteX2" fmla="*/ 88207 w 617446"/>
              <a:gd name="connsiteY2" fmla="*/ 927907 h 2134187"/>
              <a:gd name="connsiteX3" fmla="*/ 88207 w 617446"/>
              <a:gd name="connsiteY3" fmla="*/ 463954 h 2134187"/>
              <a:gd name="connsiteX4" fmla="*/ 617446 w 617446"/>
              <a:gd name="connsiteY4" fmla="*/ 0 h 2134187"/>
              <a:gd name="connsiteX0" fmla="*/ 154554 w 166776"/>
              <a:gd name="connsiteY0" fmla="*/ 2041396 h 2041396"/>
              <a:gd name="connsiteX1" fmla="*/ 151734 w 166776"/>
              <a:gd name="connsiteY1" fmla="*/ 1391861 h 2041396"/>
              <a:gd name="connsiteX2" fmla="*/ 151735 w 166776"/>
              <a:gd name="connsiteY2" fmla="*/ 835116 h 2041396"/>
              <a:gd name="connsiteX3" fmla="*/ 151735 w 166776"/>
              <a:gd name="connsiteY3" fmla="*/ 371163 h 2041396"/>
              <a:gd name="connsiteX4" fmla="*/ 61491 w 166776"/>
              <a:gd name="connsiteY4" fmla="*/ 0 h 2041396"/>
              <a:gd name="connsiteX0" fmla="*/ 154554 w 166776"/>
              <a:gd name="connsiteY0" fmla="*/ 1948605 h 1948605"/>
              <a:gd name="connsiteX1" fmla="*/ 151734 w 166776"/>
              <a:gd name="connsiteY1" fmla="*/ 1299070 h 1948605"/>
              <a:gd name="connsiteX2" fmla="*/ 151735 w 166776"/>
              <a:gd name="connsiteY2" fmla="*/ 742325 h 1948605"/>
              <a:gd name="connsiteX3" fmla="*/ 151735 w 166776"/>
              <a:gd name="connsiteY3" fmla="*/ 278372 h 1948605"/>
              <a:gd name="connsiteX4" fmla="*/ 61491 w 166776"/>
              <a:gd name="connsiteY4" fmla="*/ 0 h 1948605"/>
              <a:gd name="connsiteX0" fmla="*/ 93063 w 105285"/>
              <a:gd name="connsiteY0" fmla="*/ 1948605 h 1948605"/>
              <a:gd name="connsiteX1" fmla="*/ 90243 w 105285"/>
              <a:gd name="connsiteY1" fmla="*/ 1299070 h 1948605"/>
              <a:gd name="connsiteX2" fmla="*/ 90244 w 105285"/>
              <a:gd name="connsiteY2" fmla="*/ 742325 h 1948605"/>
              <a:gd name="connsiteX3" fmla="*/ 90244 w 105285"/>
              <a:gd name="connsiteY3" fmla="*/ 278372 h 1948605"/>
              <a:gd name="connsiteX4" fmla="*/ 0 w 105285"/>
              <a:gd name="connsiteY4" fmla="*/ 0 h 1948605"/>
              <a:gd name="connsiteX0" fmla="*/ 3290 w 68703"/>
              <a:gd name="connsiteY0" fmla="*/ 1948605 h 1948605"/>
              <a:gd name="connsiteX1" fmla="*/ 470 w 68703"/>
              <a:gd name="connsiteY1" fmla="*/ 1299070 h 1948605"/>
              <a:gd name="connsiteX2" fmla="*/ 471 w 68703"/>
              <a:gd name="connsiteY2" fmla="*/ 742325 h 1948605"/>
              <a:gd name="connsiteX3" fmla="*/ 471 w 68703"/>
              <a:gd name="connsiteY3" fmla="*/ 278372 h 1948605"/>
              <a:gd name="connsiteX4" fmla="*/ 470 w 68703"/>
              <a:gd name="connsiteY4" fmla="*/ 0 h 1948605"/>
              <a:gd name="connsiteX0" fmla="*/ 3290 w 12302"/>
              <a:gd name="connsiteY0" fmla="*/ 1948605 h 1948605"/>
              <a:gd name="connsiteX1" fmla="*/ 470 w 12302"/>
              <a:gd name="connsiteY1" fmla="*/ 1299070 h 1948605"/>
              <a:gd name="connsiteX2" fmla="*/ 471 w 12302"/>
              <a:gd name="connsiteY2" fmla="*/ 742325 h 1948605"/>
              <a:gd name="connsiteX3" fmla="*/ 471 w 12302"/>
              <a:gd name="connsiteY3" fmla="*/ 278372 h 1948605"/>
              <a:gd name="connsiteX4" fmla="*/ 470 w 12302"/>
              <a:gd name="connsiteY4" fmla="*/ 0 h 1948605"/>
              <a:gd name="connsiteX0" fmla="*/ 3291 w 12303"/>
              <a:gd name="connsiteY0" fmla="*/ 1948605 h 1948605"/>
              <a:gd name="connsiteX1" fmla="*/ 470 w 12303"/>
              <a:gd name="connsiteY1" fmla="*/ 1670233 h 1948605"/>
              <a:gd name="connsiteX2" fmla="*/ 471 w 12303"/>
              <a:gd name="connsiteY2" fmla="*/ 1299070 h 1948605"/>
              <a:gd name="connsiteX3" fmla="*/ 472 w 12303"/>
              <a:gd name="connsiteY3" fmla="*/ 742325 h 1948605"/>
              <a:gd name="connsiteX4" fmla="*/ 472 w 12303"/>
              <a:gd name="connsiteY4" fmla="*/ 278372 h 1948605"/>
              <a:gd name="connsiteX5" fmla="*/ 471 w 12303"/>
              <a:gd name="connsiteY5" fmla="*/ 0 h 1948605"/>
              <a:gd name="connsiteX0" fmla="*/ 93530 w 105828"/>
              <a:gd name="connsiteY0" fmla="*/ 1948605 h 1948605"/>
              <a:gd name="connsiteX1" fmla="*/ 90709 w 105828"/>
              <a:gd name="connsiteY1" fmla="*/ 1670233 h 1948605"/>
              <a:gd name="connsiteX2" fmla="*/ 90710 w 105828"/>
              <a:gd name="connsiteY2" fmla="*/ 1299070 h 1948605"/>
              <a:gd name="connsiteX3" fmla="*/ 0 w 105828"/>
              <a:gd name="connsiteY3" fmla="*/ 649535 h 1948605"/>
              <a:gd name="connsiteX4" fmla="*/ 90711 w 105828"/>
              <a:gd name="connsiteY4" fmla="*/ 278372 h 1948605"/>
              <a:gd name="connsiteX5" fmla="*/ 90710 w 105828"/>
              <a:gd name="connsiteY5" fmla="*/ 0 h 1948605"/>
              <a:gd name="connsiteX0" fmla="*/ 93530 w 180476"/>
              <a:gd name="connsiteY0" fmla="*/ 1948605 h 1948605"/>
              <a:gd name="connsiteX1" fmla="*/ 90709 w 180476"/>
              <a:gd name="connsiteY1" fmla="*/ 1670233 h 1948605"/>
              <a:gd name="connsiteX2" fmla="*/ 90710 w 180476"/>
              <a:gd name="connsiteY2" fmla="*/ 1299070 h 1948605"/>
              <a:gd name="connsiteX3" fmla="*/ 0 w 180476"/>
              <a:gd name="connsiteY3" fmla="*/ 649535 h 1948605"/>
              <a:gd name="connsiteX4" fmla="*/ 180476 w 180476"/>
              <a:gd name="connsiteY4" fmla="*/ 185581 h 1948605"/>
              <a:gd name="connsiteX5" fmla="*/ 90710 w 180476"/>
              <a:gd name="connsiteY5" fmla="*/ 0 h 1948605"/>
              <a:gd name="connsiteX0" fmla="*/ 93530 w 192308"/>
              <a:gd name="connsiteY0" fmla="*/ 2134186 h 2134186"/>
              <a:gd name="connsiteX1" fmla="*/ 90709 w 192308"/>
              <a:gd name="connsiteY1" fmla="*/ 1855814 h 2134186"/>
              <a:gd name="connsiteX2" fmla="*/ 90710 w 192308"/>
              <a:gd name="connsiteY2" fmla="*/ 1484651 h 2134186"/>
              <a:gd name="connsiteX3" fmla="*/ 0 w 192308"/>
              <a:gd name="connsiteY3" fmla="*/ 835116 h 2134186"/>
              <a:gd name="connsiteX4" fmla="*/ 180476 w 192308"/>
              <a:gd name="connsiteY4" fmla="*/ 371162 h 2134186"/>
              <a:gd name="connsiteX5" fmla="*/ 180476 w 192308"/>
              <a:gd name="connsiteY5" fmla="*/ 0 h 2134186"/>
              <a:gd name="connsiteX0" fmla="*/ 3294 w 102072"/>
              <a:gd name="connsiteY0" fmla="*/ 2134186 h 2134186"/>
              <a:gd name="connsiteX1" fmla="*/ 473 w 102072"/>
              <a:gd name="connsiteY1" fmla="*/ 1855814 h 2134186"/>
              <a:gd name="connsiteX2" fmla="*/ 474 w 102072"/>
              <a:gd name="connsiteY2" fmla="*/ 1484651 h 2134186"/>
              <a:gd name="connsiteX3" fmla="*/ 0 w 102072"/>
              <a:gd name="connsiteY3" fmla="*/ 835116 h 2134186"/>
              <a:gd name="connsiteX4" fmla="*/ 90240 w 102072"/>
              <a:gd name="connsiteY4" fmla="*/ 371162 h 2134186"/>
              <a:gd name="connsiteX5" fmla="*/ 90240 w 102072"/>
              <a:gd name="connsiteY5" fmla="*/ 0 h 2134186"/>
              <a:gd name="connsiteX0" fmla="*/ 3294 w 102072"/>
              <a:gd name="connsiteY0" fmla="*/ 2134186 h 2134186"/>
              <a:gd name="connsiteX1" fmla="*/ 473 w 102072"/>
              <a:gd name="connsiteY1" fmla="*/ 1855814 h 2134186"/>
              <a:gd name="connsiteX2" fmla="*/ 474 w 102072"/>
              <a:gd name="connsiteY2" fmla="*/ 1484651 h 2134186"/>
              <a:gd name="connsiteX3" fmla="*/ 0 w 102072"/>
              <a:gd name="connsiteY3" fmla="*/ 835116 h 2134186"/>
              <a:gd name="connsiteX4" fmla="*/ 90240 w 102072"/>
              <a:gd name="connsiteY4" fmla="*/ 371162 h 2134186"/>
              <a:gd name="connsiteX5" fmla="*/ 90240 w 102072"/>
              <a:gd name="connsiteY5" fmla="*/ 0 h 2134186"/>
              <a:gd name="connsiteX0" fmla="*/ 54053 w 152831"/>
              <a:gd name="connsiteY0" fmla="*/ 2134186 h 2134186"/>
              <a:gd name="connsiteX1" fmla="*/ 51232 w 152831"/>
              <a:gd name="connsiteY1" fmla="*/ 1855814 h 2134186"/>
              <a:gd name="connsiteX2" fmla="*/ 51233 w 152831"/>
              <a:gd name="connsiteY2" fmla="*/ 1484651 h 2134186"/>
              <a:gd name="connsiteX3" fmla="*/ 50759 w 152831"/>
              <a:gd name="connsiteY3" fmla="*/ 835116 h 2134186"/>
              <a:gd name="connsiteX4" fmla="*/ 140999 w 152831"/>
              <a:gd name="connsiteY4" fmla="*/ 371162 h 2134186"/>
              <a:gd name="connsiteX5" fmla="*/ 140999 w 152831"/>
              <a:gd name="connsiteY5" fmla="*/ 0 h 2134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2831" h="2134186">
                <a:moveTo>
                  <a:pt x="54053" y="2134186"/>
                </a:moveTo>
                <a:cubicBezTo>
                  <a:pt x="54523" y="2073292"/>
                  <a:pt x="51702" y="1964070"/>
                  <a:pt x="51232" y="1855814"/>
                </a:cubicBezTo>
                <a:cubicBezTo>
                  <a:pt x="50762" y="1747558"/>
                  <a:pt x="51312" y="1654767"/>
                  <a:pt x="51233" y="1484651"/>
                </a:cubicBezTo>
                <a:cubicBezTo>
                  <a:pt x="51154" y="1314535"/>
                  <a:pt x="0" y="999434"/>
                  <a:pt x="50759" y="835116"/>
                </a:cubicBezTo>
                <a:cubicBezTo>
                  <a:pt x="103400" y="599273"/>
                  <a:pt x="110919" y="525813"/>
                  <a:pt x="140999" y="371162"/>
                </a:cubicBezTo>
                <a:cubicBezTo>
                  <a:pt x="140999" y="247441"/>
                  <a:pt x="152831" y="98484"/>
                  <a:pt x="140999" y="0"/>
                </a:cubicBezTo>
              </a:path>
            </a:pathLst>
          </a:cu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381205" y="4572000"/>
            <a:ext cx="304800" cy="76200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360522" y="4035335"/>
            <a:ext cx="457200" cy="152400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6470469" y="4985658"/>
            <a:ext cx="152400" cy="45924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6586538" y="4033837"/>
            <a:ext cx="11906" cy="64294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6541227" y="4571795"/>
            <a:ext cx="66" cy="45448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6550752" y="4962321"/>
            <a:ext cx="66" cy="5021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Balloon Model: Representing Near Future Movement Afflicted with Uncertainty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447800"/>
            <a:ext cx="8229600" cy="457200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Combine the historical and future movements together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The historical movement corresponds to the string of the balloon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The future movement corresponds to the body of the balloon</a:t>
            </a:r>
          </a:p>
          <a:p>
            <a:endParaRPr lang="en-US" dirty="0"/>
          </a:p>
        </p:txBody>
      </p:sp>
      <p:pic>
        <p:nvPicPr>
          <p:cNvPr id="19465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3810000"/>
            <a:ext cx="5912413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Balloon Model: Representing Near Future Movement Afflicted with Uncertainty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810496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How to represent the uncertainty?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Confidence distribution function: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Shows how the confidence is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distributed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over the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2D space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Shows the degree of certainty that a spatial object (point or region) will be the future location of the moving point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Each point is associated with a confidence  distribution value</a:t>
            </a:r>
          </a:p>
          <a:p>
            <a:pPr lvl="1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 The confidence of a region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to represent the possible locations of a moving region can be calculated as</a:t>
            </a:r>
          </a:p>
          <a:p>
            <a:pPr lvl="1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Example: How certain is it that hurricane Katrina will enter Florida?</a:t>
            </a: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838200" y="4752109"/>
            <a:ext cx="9982200" cy="949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886048" y="3773384"/>
            <a:ext cx="1003004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Balloon Model: Representing Near Future Movement Afflicted with Uncertainty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Different confidence distribution functions within a region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3837" y="2570017"/>
            <a:ext cx="6751176" cy="3415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1242</TotalTime>
  <Words>946</Words>
  <Application>Microsoft Office PowerPoint</Application>
  <PresentationFormat>On-screen Show (4:3)</PresentationFormat>
  <Paragraphs>161</Paragraphs>
  <Slides>17</Slides>
  <Notes>17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Equity</vt:lpstr>
      <vt:lpstr>Balloon: Representing and Querying the Near Future Movement of Predictive Moving Objects</vt:lpstr>
      <vt:lpstr>Motivation</vt:lpstr>
      <vt:lpstr>Problem</vt:lpstr>
      <vt:lpstr>Goals and Solutions</vt:lpstr>
      <vt:lpstr>Goals and Solutions</vt:lpstr>
      <vt:lpstr>Balloon Model: Representing Near Future Movement Afflicted with Uncertainty</vt:lpstr>
      <vt:lpstr>Balloon Model: Representing Near Future Movement Afflicted with Uncertainty</vt:lpstr>
      <vt:lpstr>Balloon Model: Representing Near Future Movement Afflicted with Uncertainty</vt:lpstr>
      <vt:lpstr>Balloon Model: Representing Near Future Movement Afflicted with Uncertainty</vt:lpstr>
      <vt:lpstr>Representation of Balloon Objects</vt:lpstr>
      <vt:lpstr>Representing the Uncertainty</vt:lpstr>
      <vt:lpstr>Predicates on Balloon Objects</vt:lpstr>
      <vt:lpstr>Predicates on Balloon Objects</vt:lpstr>
      <vt:lpstr>Predicates on Balloon Objects</vt:lpstr>
      <vt:lpstr>Query Example on Balloon Objects</vt:lpstr>
      <vt:lpstr>Conclusions and Future Work</vt:lpstr>
      <vt:lpstr>Slide 17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Hechen</dc:creator>
  <cp:lastModifiedBy>Markus</cp:lastModifiedBy>
  <cp:revision>195</cp:revision>
  <dcterms:created xsi:type="dcterms:W3CDTF">2011-10-24T01:06:02Z</dcterms:created>
  <dcterms:modified xsi:type="dcterms:W3CDTF">2011-11-01T18:27:54Z</dcterms:modified>
</cp:coreProperties>
</file>