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9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5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4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0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4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1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8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7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5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3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2748-FBFA-4249-9C00-BA2D54F61E37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E962C-6587-FD4F-9348-9014FCA34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1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bioportal.bioontology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oportal.bioontology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Mapping Repository in BioPortal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Natasha Noy</a:t>
            </a:r>
          </a:p>
          <a:p>
            <a:r>
              <a:rPr lang="en-US" dirty="0" smtClean="0"/>
              <a:t>Stanford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10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mappings in BioPortal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Lexical match on preferred names or preferred names and synonyms (</a:t>
            </a:r>
            <a:r>
              <a:rPr lang="en-US" dirty="0" err="1" smtClean="0"/>
              <a:t>skos:closeMatch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ontologies from UMLS, a CUI-based mapping</a:t>
            </a:r>
          </a:p>
          <a:p>
            <a:pPr lvl="1"/>
            <a:r>
              <a:rPr lang="en-US" dirty="0" smtClean="0"/>
              <a:t>created if two terms have the same CUI</a:t>
            </a:r>
          </a:p>
          <a:p>
            <a:pPr lvl="1"/>
            <a:r>
              <a:rPr lang="en-US" dirty="0" err="1" smtClean="0"/>
              <a:t>skos:closeMatch</a:t>
            </a:r>
            <a:endParaRPr lang="en-US" dirty="0" smtClean="0"/>
          </a:p>
          <a:p>
            <a:r>
              <a:rPr lang="en-US" dirty="0" smtClean="0"/>
              <a:t>Terms in different ontologies with the same URI (</a:t>
            </a:r>
            <a:r>
              <a:rPr lang="en-US" dirty="0" err="1" smtClean="0"/>
              <a:t>skos:exactMatch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74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Mappings and ontology versions</a:t>
            </a:r>
          </a:p>
          <a:p>
            <a:pPr lvl="1"/>
            <a:r>
              <a:rPr lang="en-US" dirty="0" smtClean="0"/>
              <a:t>Re-generate all automatically generated mappings as new versions become available</a:t>
            </a:r>
          </a:p>
          <a:p>
            <a:pPr lvl="1"/>
            <a:r>
              <a:rPr lang="en-US" dirty="0" smtClean="0"/>
              <a:t>Delete mappings for previous versions, unless they have discussions associated with them</a:t>
            </a:r>
          </a:p>
          <a:p>
            <a:pPr lvl="1"/>
            <a:r>
              <a:rPr lang="en-US" dirty="0" smtClean="0"/>
              <a:t>Make mappings accessible through all versions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Majority of mappings have the same provenance data</a:t>
            </a:r>
          </a:p>
          <a:p>
            <a:pPr lvl="2"/>
            <a:r>
              <a:rPr lang="en-US" dirty="0" smtClean="0"/>
              <a:t>Reuse the object that represents the provenance metadata</a:t>
            </a:r>
          </a:p>
        </p:txBody>
      </p:sp>
    </p:spTree>
    <p:extLst>
      <p:ext uri="{BB962C8B-B14F-4D97-AF65-F5344CB8AC3E}">
        <p14:creationId xmlns:p14="http://schemas.microsoft.com/office/powerpoint/2010/main" val="3725750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Re-generating all the mappings</a:t>
            </a:r>
          </a:p>
          <a:p>
            <a:r>
              <a:rPr lang="en-US" dirty="0" smtClean="0"/>
              <a:t>Adding mappings to the SPARQL endpoint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ChangeArrowheads="1"/>
          </p:cNvSpPr>
          <p:nvPr>
            <p:ph type="title"/>
          </p:nvPr>
        </p:nvSpPr>
        <p:spPr>
          <a:xfrm>
            <a:off x="891540" y="122873"/>
            <a:ext cx="7359492" cy="1464469"/>
          </a:xfrm>
          <a:ln/>
        </p:spPr>
        <p:txBody>
          <a:bodyPr rIns="34398"/>
          <a:lstStyle/>
          <a:p>
            <a:r>
              <a:rPr lang="en-US"/>
              <a:t>BioPortal: A Community-Based Ontology Repository</a:t>
            </a:r>
          </a:p>
        </p:txBody>
      </p:sp>
      <p:pic>
        <p:nvPicPr>
          <p:cNvPr id="9830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" y="1988820"/>
            <a:ext cx="8606790" cy="407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7" name="Rectangle 3"/>
          <p:cNvSpPr>
            <a:spLocks/>
          </p:cNvSpPr>
          <p:nvPr/>
        </p:nvSpPr>
        <p:spPr bwMode="auto">
          <a:xfrm>
            <a:off x="1874520" y="6217920"/>
            <a:ext cx="54460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36575" bIns="0">
            <a:spAutoFit/>
          </a:bodyPr>
          <a:lstStyle/>
          <a:p>
            <a:pPr marL="35719"/>
            <a:r>
              <a:rPr lang="en-US" sz="3200">
                <a:ea typeface="ＭＳ Ｐゴシック" charset="0"/>
                <a:cs typeface="Gill Sans" charset="0"/>
                <a:hlinkClick r:id="rId3"/>
              </a:rPr>
              <a:t>http://bioportal.bioontology.org</a:t>
            </a:r>
            <a:endParaRPr lang="en-US" sz="3200">
              <a:ea typeface="ＭＳ Ｐゴシック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70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34398"/>
          <a:lstStyle/>
          <a:p>
            <a:r>
              <a:rPr lang="en-US" dirty="0" smtClean="0"/>
              <a:t>BioPortal</a:t>
            </a:r>
            <a:endParaRPr lang="en-US" dirty="0"/>
          </a:p>
        </p:txBody>
      </p:sp>
      <p:sp>
        <p:nvSpPr>
          <p:cNvPr id="100354" name="Rectangle 2"/>
          <p:cNvSpPr>
            <a:spLocks noChangeArrowheads="1"/>
          </p:cNvSpPr>
          <p:nvPr>
            <p:ph type="body" idx="1"/>
          </p:nvPr>
        </p:nvSpPr>
        <p:spPr>
          <a:xfrm>
            <a:off x="467202" y="1587342"/>
            <a:ext cx="8446770" cy="5189220"/>
          </a:xfrm>
          <a:ln/>
        </p:spPr>
        <p:txBody>
          <a:bodyPr rIns="34398">
            <a:normAutofit lnSpcReduction="10000"/>
          </a:bodyPr>
          <a:lstStyle/>
          <a:p>
            <a:pPr marL="592932"/>
            <a:r>
              <a:rPr lang="en-US"/>
              <a:t>Web accessible repository of ontologies for the biomedical community:</a:t>
            </a:r>
          </a:p>
          <a:p>
            <a:pPr marL="901542" lvl="1"/>
            <a:r>
              <a:rPr lang="en-US" u="sng">
                <a:hlinkClick r:id="rId2"/>
              </a:rPr>
              <a:t>http://bioportal.bioontology.org</a:t>
            </a:r>
            <a:endParaRPr lang="en-US"/>
          </a:p>
          <a:p>
            <a:pPr marL="592932"/>
            <a:r>
              <a:rPr lang="en-US"/>
              <a:t>Online support for ontology</a:t>
            </a:r>
          </a:p>
          <a:p>
            <a:pPr marL="901542" lvl="1"/>
            <a:r>
              <a:rPr lang="en-US"/>
              <a:t>Peer review</a:t>
            </a:r>
          </a:p>
          <a:p>
            <a:pPr marL="901542" lvl="1"/>
            <a:r>
              <a:rPr lang="en-US"/>
              <a:t>Notes (comments and discussion)</a:t>
            </a:r>
          </a:p>
          <a:p>
            <a:pPr marL="901542" lvl="1"/>
            <a:r>
              <a:rPr lang="en-US"/>
              <a:t>Versioning</a:t>
            </a:r>
          </a:p>
          <a:p>
            <a:pPr marL="901542" lvl="1"/>
            <a:r>
              <a:rPr lang="en-US"/>
              <a:t>Mapping</a:t>
            </a:r>
          </a:p>
          <a:p>
            <a:pPr marL="901542" lvl="1"/>
            <a:r>
              <a:rPr lang="en-US"/>
              <a:t>Search</a:t>
            </a:r>
          </a:p>
          <a:p>
            <a:pPr marL="901542" lvl="1"/>
            <a:r>
              <a:rPr lang="en-US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014740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34398"/>
          <a:lstStyle/>
          <a:p>
            <a:r>
              <a:rPr lang="en-US"/>
              <a:t>The BioPortal Technology</a:t>
            </a:r>
          </a:p>
        </p:txBody>
      </p:sp>
      <p:sp>
        <p:nvSpPr>
          <p:cNvPr id="101378" name="Rectangle 2"/>
          <p:cNvSpPr>
            <a:spLocks noChangeArrowheads="1"/>
          </p:cNvSpPr>
          <p:nvPr>
            <p:ph type="body" idx="1"/>
          </p:nvPr>
        </p:nvSpPr>
        <p:spPr>
          <a:xfrm>
            <a:off x="455772" y="1484472"/>
            <a:ext cx="8229600" cy="5189220"/>
          </a:xfrm>
          <a:ln/>
        </p:spPr>
        <p:txBody>
          <a:bodyPr rIns="34398">
            <a:normAutofit fontScale="92500" lnSpcReduction="10000"/>
          </a:bodyPr>
          <a:lstStyle/>
          <a:p>
            <a:pPr marL="592932"/>
            <a:r>
              <a:rPr lang="en-US" dirty="0"/>
              <a:t>BioPortal is a library of </a:t>
            </a:r>
            <a:r>
              <a:rPr lang="en-US" dirty="0" smtClean="0"/>
              <a:t>more than 300 biomedical </a:t>
            </a:r>
            <a:r>
              <a:rPr lang="en-US" dirty="0"/>
              <a:t>ontologies</a:t>
            </a:r>
          </a:p>
          <a:p>
            <a:pPr marL="592932"/>
            <a:r>
              <a:rPr lang="en-US" dirty="0"/>
              <a:t>All BioPortal data is accessible through </a:t>
            </a:r>
            <a:r>
              <a:rPr lang="en-US" dirty="0">
                <a:solidFill>
                  <a:srgbClr val="EEB15C"/>
                </a:solidFill>
              </a:rPr>
              <a:t>REST services</a:t>
            </a:r>
            <a:endParaRPr lang="en-US" dirty="0"/>
          </a:p>
          <a:p>
            <a:pPr marL="901542" lvl="1"/>
            <a:r>
              <a:rPr lang="en-US" dirty="0"/>
              <a:t>BioPortal user interface accesses the repository through REST services as well</a:t>
            </a:r>
          </a:p>
          <a:p>
            <a:pPr marL="592932"/>
            <a:r>
              <a:rPr lang="en-US" dirty="0"/>
              <a:t>The BioPortal technology is </a:t>
            </a:r>
            <a:r>
              <a:rPr lang="en-US" dirty="0">
                <a:solidFill>
                  <a:srgbClr val="EEB15C"/>
                </a:solidFill>
              </a:rPr>
              <a:t>domain-independent</a:t>
            </a:r>
            <a:endParaRPr lang="en-US" dirty="0">
              <a:solidFill>
                <a:srgbClr val="FF8000"/>
              </a:solidFill>
            </a:endParaRPr>
          </a:p>
          <a:p>
            <a:pPr marL="901542" lvl="1"/>
            <a:r>
              <a:rPr lang="en-US" dirty="0"/>
              <a:t>There are installations of BioPortal for libraries in other domains</a:t>
            </a:r>
          </a:p>
          <a:p>
            <a:pPr marL="901542" lvl="1"/>
            <a:r>
              <a:rPr lang="en-US" dirty="0"/>
              <a:t>BioPortal code is open-</a:t>
            </a:r>
            <a:r>
              <a:rPr lang="en-US" dirty="0" smtClean="0"/>
              <a:t>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7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 dirty="0"/>
              <a:t>Why Would a Mapping Repository Help?</a:t>
            </a:r>
          </a:p>
        </p:txBody>
      </p:sp>
      <p:sp>
        <p:nvSpPr>
          <p:cNvPr id="11981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 marL="628650"/>
            <a:r>
              <a:rPr lang="en-US"/>
              <a:t>Source of data for </a:t>
            </a:r>
            <a:r>
              <a:rPr lang="en-US">
                <a:solidFill>
                  <a:srgbClr val="EEB15C"/>
                </a:solidFill>
              </a:rPr>
              <a:t>automatic algorithms</a:t>
            </a:r>
            <a:endParaRPr lang="en-US"/>
          </a:p>
          <a:p>
            <a:pPr marL="937260" lvl="1"/>
            <a:r>
              <a:rPr lang="en-US"/>
              <a:t>machine learning</a:t>
            </a:r>
          </a:p>
          <a:p>
            <a:pPr marL="937260" lvl="1"/>
            <a:r>
              <a:rPr lang="en-US"/>
              <a:t>algorithms that need a priori alignment</a:t>
            </a:r>
          </a:p>
          <a:p>
            <a:pPr marL="628650"/>
            <a:r>
              <a:rPr lang="en-US"/>
              <a:t>Use for </a:t>
            </a:r>
            <a:r>
              <a:rPr lang="en-US">
                <a:solidFill>
                  <a:srgbClr val="EEB15C"/>
                </a:solidFill>
              </a:rPr>
              <a:t>annotating and browsing</a:t>
            </a:r>
            <a:r>
              <a:rPr lang="en-US"/>
              <a:t> resources through ontology elements</a:t>
            </a:r>
          </a:p>
          <a:p>
            <a:pPr marL="628650"/>
            <a:r>
              <a:rPr lang="en-US"/>
              <a:t>Use for finding </a:t>
            </a:r>
            <a:r>
              <a:rPr lang="ja-JP" altLang="en-US">
                <a:latin typeface="Arial"/>
              </a:rPr>
              <a:t>“</a:t>
            </a:r>
            <a:r>
              <a:rPr lang="en-US">
                <a:solidFill>
                  <a:srgbClr val="EEB15C"/>
                </a:solidFill>
              </a:rPr>
              <a:t>important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ontologies:</a:t>
            </a:r>
          </a:p>
          <a:p>
            <a:pPr marL="937260" lvl="1"/>
            <a:r>
              <a:rPr lang="en-US"/>
              <a:t>If everyone maps to NCI Thesaurus, it must be important</a:t>
            </a:r>
          </a:p>
          <a:p>
            <a:pPr marL="628650"/>
            <a:r>
              <a:rPr lang="en-US"/>
              <a:t>Accessible through </a:t>
            </a:r>
            <a:r>
              <a:rPr lang="en-US">
                <a:solidFill>
                  <a:srgbClr val="EEB15C"/>
                </a:solidFill>
              </a:rPr>
              <a:t>web services</a:t>
            </a:r>
            <a:endParaRPr lang="en-US"/>
          </a:p>
          <a:p>
            <a:pPr marL="937260" lvl="1"/>
            <a:r>
              <a:rPr lang="en-US"/>
              <a:t>can be used in other applications</a:t>
            </a:r>
          </a:p>
        </p:txBody>
      </p:sp>
    </p:spTree>
    <p:extLst>
      <p:ext uri="{BB962C8B-B14F-4D97-AF65-F5344CB8AC3E}">
        <p14:creationId xmlns:p14="http://schemas.microsoft.com/office/powerpoint/2010/main" val="3029146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34398"/>
          <a:lstStyle/>
          <a:p>
            <a:r>
              <a:rPr lang="en-US"/>
              <a:t>Mappings in BioPortal</a:t>
            </a:r>
          </a:p>
        </p:txBody>
      </p:sp>
      <p:sp>
        <p:nvSpPr>
          <p:cNvPr id="120834" name="Rectangle 2"/>
          <p:cNvSpPr>
            <a:spLocks noChangeArrowheads="1"/>
          </p:cNvSpPr>
          <p:nvPr>
            <p:ph type="body" idx="1"/>
          </p:nvPr>
        </p:nvSpPr>
        <p:spPr>
          <a:xfrm>
            <a:off x="250032" y="1587342"/>
            <a:ext cx="8652510" cy="5189220"/>
          </a:xfrm>
          <a:ln/>
        </p:spPr>
        <p:txBody>
          <a:bodyPr rIns="34398"/>
          <a:lstStyle/>
          <a:p>
            <a:pPr marL="592932"/>
            <a:r>
              <a:rPr lang="en-US"/>
              <a:t>Mappings in BioPortal are </a:t>
            </a:r>
            <a:r>
              <a:rPr lang="en-US">
                <a:solidFill>
                  <a:srgbClr val="EEB15C"/>
                </a:solidFill>
              </a:rPr>
              <a:t>concept-to-concept</a:t>
            </a:r>
            <a:r>
              <a:rPr lang="en-US"/>
              <a:t> mappings</a:t>
            </a:r>
          </a:p>
          <a:p>
            <a:pPr marL="592932"/>
            <a:r>
              <a:rPr lang="en-US"/>
              <a:t>Mappings are created by users or uploaded in bulk</a:t>
            </a:r>
          </a:p>
          <a:p>
            <a:pPr marL="592932"/>
            <a:r>
              <a:rPr lang="en-US"/>
              <a:t>Bulk uploads are usually the results of automatic or semi-automatic mapping</a:t>
            </a:r>
          </a:p>
          <a:p>
            <a:pPr marL="592932"/>
            <a:r>
              <a:rPr lang="en-US"/>
              <a:t>There is detailed </a:t>
            </a:r>
            <a:r>
              <a:rPr lang="en-US">
                <a:solidFill>
                  <a:srgbClr val="EEB15C"/>
                </a:solidFill>
              </a:rPr>
              <a:t>metadata</a:t>
            </a:r>
            <a:r>
              <a:rPr lang="en-US"/>
              <a:t> for provenance of mappings</a:t>
            </a:r>
          </a:p>
          <a:p>
            <a:pPr marL="592932"/>
            <a:r>
              <a:rPr lang="en-US"/>
              <a:t>~2M mappings in BioPortal now</a:t>
            </a:r>
          </a:p>
        </p:txBody>
      </p:sp>
    </p:spTree>
    <p:extLst>
      <p:ext uri="{BB962C8B-B14F-4D97-AF65-F5344CB8AC3E}">
        <p14:creationId xmlns:p14="http://schemas.microsoft.com/office/powerpoint/2010/main" val="2160689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" y="1185863"/>
            <a:ext cx="8835390" cy="481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86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Representing mappings</a:t>
            </a:r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337310"/>
            <a:ext cx="6503670" cy="5497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394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Mapping Metadata</a:t>
            </a:r>
          </a:p>
        </p:txBody>
      </p:sp>
      <p:sp>
        <p:nvSpPr>
          <p:cNvPr id="123906" name="Rectangle 2"/>
          <p:cNvSpPr>
            <a:spLocks noChangeArrowheads="1"/>
          </p:cNvSpPr>
          <p:nvPr>
            <p:ph type="body" idx="1"/>
          </p:nvPr>
        </p:nvSpPr>
        <p:spPr>
          <a:xfrm>
            <a:off x="891540" y="1314450"/>
            <a:ext cx="7360920" cy="4983480"/>
          </a:xfrm>
          <a:ln/>
        </p:spPr>
        <p:txBody>
          <a:bodyPr>
            <a:normAutofit fontScale="92500" lnSpcReduction="20000"/>
          </a:bodyPr>
          <a:lstStyle/>
          <a:p>
            <a:pPr marL="537210"/>
            <a:r>
              <a:rPr lang="en-US" dirty="0" smtClean="0"/>
              <a:t>mapping </a:t>
            </a:r>
            <a:r>
              <a:rPr lang="en-US" dirty="0"/>
              <a:t>relationship</a:t>
            </a:r>
          </a:p>
          <a:p>
            <a:pPr marL="537210"/>
            <a:r>
              <a:rPr lang="en-US" dirty="0"/>
              <a:t>provenance (who created the mapping and when</a:t>
            </a:r>
            <a:r>
              <a:rPr lang="en-US" dirty="0" smtClean="0"/>
              <a:t>)</a:t>
            </a:r>
          </a:p>
          <a:p>
            <a:pPr marL="537210"/>
            <a:r>
              <a:rPr lang="en-US" dirty="0" smtClean="0"/>
              <a:t>comments, which may include transformation scripts, etc.</a:t>
            </a:r>
            <a:endParaRPr lang="en-US" dirty="0"/>
          </a:p>
          <a:p>
            <a:pPr marL="537210"/>
            <a:r>
              <a:rPr lang="en-US" dirty="0"/>
              <a:t>discussion and comments</a:t>
            </a:r>
          </a:p>
          <a:p>
            <a:pPr marL="537210"/>
            <a:r>
              <a:rPr lang="en-US" dirty="0"/>
              <a:t>application context</a:t>
            </a:r>
          </a:p>
          <a:p>
            <a:pPr marL="537210"/>
            <a:r>
              <a:rPr lang="en-US" dirty="0"/>
              <a:t>mapping dependency</a:t>
            </a:r>
          </a:p>
          <a:p>
            <a:pPr marL="537210"/>
            <a:r>
              <a:rPr lang="en-US" dirty="0"/>
              <a:t>algorithm used to create the mapping (configuration, parameters, etc.)</a:t>
            </a:r>
          </a:p>
          <a:p>
            <a:pPr marL="537210"/>
            <a:r>
              <a:rPr lang="en-US" dirty="0"/>
              <a:t>external references</a:t>
            </a:r>
          </a:p>
        </p:txBody>
      </p:sp>
    </p:spTree>
    <p:extLst>
      <p:ext uri="{BB962C8B-B14F-4D97-AF65-F5344CB8AC3E}">
        <p14:creationId xmlns:p14="http://schemas.microsoft.com/office/powerpoint/2010/main" val="47232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379</Words>
  <Application>Microsoft Macintosh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Mapping Repository in BioPortal</vt:lpstr>
      <vt:lpstr>BioPortal: A Community-Based Ontology Repository</vt:lpstr>
      <vt:lpstr>BioPortal</vt:lpstr>
      <vt:lpstr>The BioPortal Technology</vt:lpstr>
      <vt:lpstr>Why Would a Mapping Repository Help?</vt:lpstr>
      <vt:lpstr>Mappings in BioPortal</vt:lpstr>
      <vt:lpstr>PowerPoint Presentation</vt:lpstr>
      <vt:lpstr>Representing mappings</vt:lpstr>
      <vt:lpstr>Mapping Metadata</vt:lpstr>
      <vt:lpstr>Types of mappings in BioPortal</vt:lpstr>
      <vt:lpstr>Issues</vt:lpstr>
      <vt:lpstr>Current work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Repository in BioPortal</dc:title>
  <dc:creator>Natasha Noy</dc:creator>
  <cp:lastModifiedBy>Natasha Noy</cp:lastModifiedBy>
  <cp:revision>3</cp:revision>
  <dcterms:created xsi:type="dcterms:W3CDTF">2012-04-23T21:43:40Z</dcterms:created>
  <dcterms:modified xsi:type="dcterms:W3CDTF">2012-04-23T21:55:21Z</dcterms:modified>
</cp:coreProperties>
</file>