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3" r:id="rId3"/>
    <p:sldId id="264" r:id="rId4"/>
    <p:sldId id="267" r:id="rId5"/>
    <p:sldId id="257" r:id="rId6"/>
    <p:sldId id="272" r:id="rId7"/>
    <p:sldId id="259" r:id="rId8"/>
    <p:sldId id="261" r:id="rId9"/>
    <p:sldId id="266" r:id="rId10"/>
    <p:sldId id="265" r:id="rId11"/>
    <p:sldId id="260" r:id="rId12"/>
    <p:sldId id="268" r:id="rId13"/>
    <p:sldId id="269" r:id="rId14"/>
    <p:sldId id="270" r:id="rId15"/>
    <p:sldId id="271" r:id="rId16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4" autoAdjust="0"/>
    <p:restoredTop sz="94660"/>
  </p:normalViewPr>
  <p:slideViewPr>
    <p:cSldViewPr showGuides="1">
      <p:cViewPr varScale="1">
        <p:scale>
          <a:sx n="80" d="100"/>
          <a:sy n="80" d="100"/>
        </p:scale>
        <p:origin x="-8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5751E97-ADF5-4F25-B0CC-CCFF3729BFFF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33E2278-9CD6-44F4-8768-FF88E9F290D7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2278-9CD6-44F4-8768-FF88E9F290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EC04BF-42ED-48A8-9C53-A2D2A10BB3BD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73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99BEB7-F832-4493-ADC3-891551FF53B6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2278-9CD6-44F4-8768-FF88E9F290D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2278-9CD6-44F4-8768-FF88E9F290D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2278-9CD6-44F4-8768-FF88E9F290D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2278-9CD6-44F4-8768-FF88E9F290D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2278-9CD6-44F4-8768-FF88E9F290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CF1003-6438-4D6C-93DC-37CEA5422E3A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2278-9CD6-44F4-8768-FF88E9F290D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85F700-A7A8-494B-A66A-204B775737B0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E2278-9CD6-44F4-8768-FF88E9F290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16F1C-7CD6-429C-9C4E-3978DCD26DC0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EC04BF-42ED-48A8-9C53-A2D2A10BB3BD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99BEB7-F832-4493-ADC3-891551FF53B6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patcog_grau_ppt"/>
          <p:cNvPicPr>
            <a:picLocks noChangeAspect="1" noChangeArrowheads="1"/>
          </p:cNvPicPr>
          <p:nvPr/>
        </p:nvPicPr>
        <p:blipFill>
          <a:blip r:embed="rId2" cstate="print">
            <a:lum bright="2000"/>
          </a:blip>
          <a:srcRect/>
          <a:stretch>
            <a:fillRect/>
          </a:stretch>
        </p:blipFill>
        <p:spPr bwMode="auto">
          <a:xfrm>
            <a:off x="6791202" y="352549"/>
            <a:ext cx="2173411" cy="1132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1370013"/>
            <a:ext cx="6103938" cy="2159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5992813" y="1366838"/>
            <a:ext cx="214312" cy="20955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850" y="5780088"/>
            <a:ext cx="8820150" cy="2159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217488" y="5778500"/>
            <a:ext cx="214312" cy="20955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29"/>
              </a:solidFill>
            </a:endParaRPr>
          </a:p>
        </p:txBody>
      </p:sp>
      <p:pic>
        <p:nvPicPr>
          <p:cNvPr id="10" name="Picture 10" descr="unibremen"/>
          <p:cNvPicPr>
            <a:picLocks noChangeAspect="1" noChangeArrowheads="1"/>
          </p:cNvPicPr>
          <p:nvPr/>
        </p:nvPicPr>
        <p:blipFill>
          <a:blip r:embed="rId3" cstate="print">
            <a:lum bright="2000"/>
          </a:blip>
          <a:srcRect/>
          <a:stretch>
            <a:fillRect/>
          </a:stretch>
        </p:blipFill>
        <p:spPr bwMode="auto">
          <a:xfrm>
            <a:off x="1116013" y="6223000"/>
            <a:ext cx="2605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284538"/>
            <a:ext cx="7489825" cy="2305050"/>
          </a:xfrm>
        </p:spPr>
        <p:txBody>
          <a:bodyPr anchor="ctr"/>
          <a:lstStyle>
            <a:lvl1pPr marL="0" indent="0" algn="r">
              <a:spcBef>
                <a:spcPct val="0"/>
              </a:spcBef>
              <a:spcAft>
                <a:spcPct val="50000"/>
              </a:spcAft>
              <a:buFont typeface="Arial" pitchFamily="34" charset="0"/>
              <a:buNone/>
              <a:defRPr/>
            </a:lvl1pPr>
            <a:lvl2pPr marL="1588" lvl="1" indent="0" algn="r">
              <a:buFont typeface="Arial" pitchFamily="34" charset="0"/>
              <a:buNone/>
              <a:defRPr sz="2400"/>
            </a:lvl2pPr>
          </a:lstStyle>
          <a:p>
            <a:r>
              <a:rPr lang="en-US"/>
              <a:t>Autoren</a:t>
            </a:r>
          </a:p>
          <a:p>
            <a:pPr lvl="1"/>
            <a:r>
              <a:rPr lang="en-US"/>
              <a:t>Institut, etc.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8200" y="1628775"/>
            <a:ext cx="7478713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dirty="0" err="1"/>
              <a:t>Titelmasterformat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0"/>
            <a:ext cx="315395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fb10logo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-99392"/>
            <a:ext cx="936625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861BF-991D-4E60-9F49-FC4A768C792A}" type="slidenum">
              <a:rPr lang="en-US">
                <a:solidFill>
                  <a:srgbClr val="292929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29292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05588" y="138113"/>
            <a:ext cx="2070100" cy="6315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5288" y="138113"/>
            <a:ext cx="6057900" cy="63150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89701-5AC9-40D6-A127-2F987C90B674}" type="slidenum">
              <a:rPr lang="en-US">
                <a:solidFill>
                  <a:srgbClr val="292929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29292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patcog_grau_ppt"/>
          <p:cNvPicPr>
            <a:picLocks noChangeAspect="1" noChangeArrowheads="1"/>
          </p:cNvPicPr>
          <p:nvPr/>
        </p:nvPicPr>
        <p:blipFill>
          <a:blip r:embed="rId2" cstate="print">
            <a:lum bright="2000"/>
          </a:blip>
          <a:srcRect r="67491"/>
          <a:stretch>
            <a:fillRect/>
          </a:stretch>
        </p:blipFill>
        <p:spPr bwMode="auto">
          <a:xfrm>
            <a:off x="8064500" y="138113"/>
            <a:ext cx="9366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1371600"/>
            <a:ext cx="8083550" cy="2159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7972425" y="1368425"/>
            <a:ext cx="214313" cy="20955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8629650" y="1262063"/>
            <a:ext cx="514350" cy="360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29"/>
              </a:solidFill>
            </a:endParaRPr>
          </a:p>
        </p:txBody>
      </p:sp>
      <p:pic>
        <p:nvPicPr>
          <p:cNvPr id="8" name="Picture 6" descr="fb10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7375" y="-214313"/>
            <a:ext cx="936625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138113"/>
            <a:ext cx="6605604" cy="11303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2056606"/>
            <a:ext cx="8280400" cy="4471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0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010400" y="6143625"/>
            <a:ext cx="2133600" cy="476250"/>
          </a:xfrm>
        </p:spPr>
        <p:txBody>
          <a:bodyPr/>
          <a:lstStyle>
            <a:lvl1pPr algn="r">
              <a:defRPr sz="40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C1937FEB-F6EC-43AF-9378-C54661F1B9DE}" type="slidenum">
              <a:rPr lang="en-US">
                <a:solidFill>
                  <a:srgbClr val="FFFFFF">
                    <a:lumMod val="75000"/>
                  </a:srgb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16632"/>
            <a:ext cx="2085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8366D-A9F7-4D5E-B9EB-2DB2EC0E1919}" type="slidenum">
              <a:rPr lang="en-US">
                <a:solidFill>
                  <a:srgbClr val="292929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29292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1981200"/>
            <a:ext cx="4064000" cy="4471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1688" y="1981200"/>
            <a:ext cx="4064000" cy="4471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0F6B7-1B9F-41A3-8F70-67601F54BAEE}" type="slidenum">
              <a:rPr lang="en-US">
                <a:solidFill>
                  <a:srgbClr val="292929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29292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72CEC-0DEC-4E05-A161-5792C78A9DEA}" type="slidenum">
              <a:rPr lang="en-US">
                <a:solidFill>
                  <a:srgbClr val="292929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29292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EC04B-8FDA-4A72-8158-73AECED8CF57}" type="slidenum">
              <a:rPr lang="en-US">
                <a:solidFill>
                  <a:srgbClr val="292929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29292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FDA19-2BD7-42EE-88AD-FCA6DD56C5DD}" type="slidenum">
              <a:rPr lang="en-US">
                <a:solidFill>
                  <a:srgbClr val="292929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29292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4F578-4A8C-4F68-9332-C49795E8A5D2}" type="slidenum">
              <a:rPr lang="en-US">
                <a:solidFill>
                  <a:srgbClr val="292929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29292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13794-C5E9-48E9-8B69-0FE0C146D406}" type="slidenum">
              <a:rPr lang="en-US">
                <a:solidFill>
                  <a:srgbClr val="292929"/>
                </a:solidFill>
              </a:rPr>
              <a:pPr>
                <a:defRPr/>
              </a:pPr>
              <a:t>‹Nr.›</a:t>
            </a:fld>
            <a:endParaRPr lang="en-US">
              <a:solidFill>
                <a:srgbClr val="29292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8113"/>
            <a:ext cx="6748462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981200"/>
            <a:ext cx="828040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</p:txBody>
      </p:sp>
      <p:pic>
        <p:nvPicPr>
          <p:cNvPr id="1030" name="Picture 4" descr="spatcog_grau_ppt"/>
          <p:cNvPicPr>
            <a:picLocks noChangeAspect="1" noChangeArrowheads="1"/>
          </p:cNvPicPr>
          <p:nvPr/>
        </p:nvPicPr>
        <p:blipFill>
          <a:blip r:embed="rId13" cstate="print">
            <a:lum bright="2000"/>
          </a:blip>
          <a:srcRect r="67491"/>
          <a:stretch>
            <a:fillRect/>
          </a:stretch>
        </p:blipFill>
        <p:spPr bwMode="auto">
          <a:xfrm>
            <a:off x="8064500" y="138113"/>
            <a:ext cx="9366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1371600"/>
            <a:ext cx="8083550" cy="2159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97286" name="Oval 6"/>
          <p:cNvSpPr>
            <a:spLocks noChangeArrowheads="1"/>
          </p:cNvSpPr>
          <p:nvPr/>
        </p:nvSpPr>
        <p:spPr bwMode="auto">
          <a:xfrm>
            <a:off x="7972425" y="1368425"/>
            <a:ext cx="214313" cy="20955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8629650" y="1262063"/>
            <a:ext cx="514350" cy="360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9728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494DAA-6D38-44E7-96E4-F03C8C829041}" type="slidenum">
              <a:rPr lang="en-US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>
              <a:solidFill>
                <a:srgbClr val="292929"/>
              </a:solidFill>
            </a:endParaRPr>
          </a:p>
        </p:txBody>
      </p:sp>
      <p:pic>
        <p:nvPicPr>
          <p:cNvPr id="1035" name="Picture 6" descr="fb10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07375" y="-214313"/>
            <a:ext cx="936625" cy="9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●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pitchFamily="34" charset="0"/>
        <a:buChar char="●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pitchFamily="34" charset="0"/>
        <a:buChar char="○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fki.de/sks/het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John Bateman / Till </a:t>
            </a:r>
            <a:r>
              <a:rPr lang="en-US" dirty="0" err="1" smtClean="0"/>
              <a:t>Mossakowski</a:t>
            </a:r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838200" y="1844823"/>
            <a:ext cx="7478713" cy="1384151"/>
          </a:xfrm>
        </p:spPr>
        <p:txBody>
          <a:bodyPr/>
          <a:lstStyle/>
          <a:p>
            <a:r>
              <a:rPr lang="en-US" b="1" dirty="0" smtClean="0"/>
              <a:t>Adding Common Logic Support to the Heterogeneous Toolset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 bwMode="auto">
          <a:xfrm>
            <a:off x="179512" y="4581128"/>
            <a:ext cx="8640960" cy="2016224"/>
          </a:xfrm>
          <a:prstGeom prst="roundRect">
            <a:avLst>
              <a:gd name="adj" fmla="val 10783"/>
            </a:avLst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BC42D7-871B-4E6B-B87C-330B56DE25B2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28625" y="1916113"/>
            <a:ext cx="8280400" cy="4681239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45000"/>
              </a:spcAft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we have already added OWL-DL to the family of logics supported</a:t>
            </a:r>
          </a:p>
          <a:p>
            <a:pPr eaLnBrk="1" hangingPunct="1">
              <a:lnSpc>
                <a:spcPct val="110000"/>
              </a:lnSpc>
              <a:spcAft>
                <a:spcPct val="45000"/>
              </a:spcAft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we are exploring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combining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the structuring principles of CASL and description logics</a:t>
            </a:r>
          </a:p>
          <a:p>
            <a:pPr eaLnBrk="1" hangingPunct="1">
              <a:lnSpc>
                <a:spcPct val="110000"/>
              </a:lnSpc>
              <a:spcAft>
                <a:spcPct val="45000"/>
              </a:spcAft>
              <a:buFont typeface="Arial" pitchFamily="34" charset="0"/>
              <a:buNone/>
            </a:pPr>
            <a:r>
              <a:rPr lang="en-US" sz="2400" dirty="0" smtClean="0"/>
              <a:t>Now:</a:t>
            </a:r>
          </a:p>
          <a:p>
            <a:pPr eaLnBrk="1" hangingPunct="1">
              <a:lnSpc>
                <a:spcPct val="110000"/>
              </a:lnSpc>
              <a:spcAft>
                <a:spcPct val="45000"/>
              </a:spcAft>
            </a:pPr>
            <a:r>
              <a:rPr lang="en-US" sz="2400" dirty="0" smtClean="0"/>
              <a:t>we are planning to add Common Logic as a HETS logic node</a:t>
            </a:r>
          </a:p>
          <a:p>
            <a:pPr eaLnBrk="1" hangingPunct="1">
              <a:lnSpc>
                <a:spcPct val="110000"/>
              </a:lnSpc>
              <a:spcAft>
                <a:spcPct val="45000"/>
              </a:spcAft>
            </a:pPr>
            <a:r>
              <a:rPr lang="en-US" sz="2400" dirty="0" smtClean="0"/>
              <a:t>thereby providing access to all the tools already linked to HETS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38113"/>
            <a:ext cx="7705104" cy="1130300"/>
          </a:xfrm>
        </p:spPr>
        <p:txBody>
          <a:bodyPr/>
          <a:lstStyle/>
          <a:p>
            <a:pPr eaLnBrk="1" hangingPunct="1"/>
            <a:r>
              <a:rPr lang="en-GB" b="1" i="1" dirty="0" smtClean="0">
                <a:solidFill>
                  <a:srgbClr val="C00000"/>
                </a:solidFill>
              </a:rPr>
              <a:t>Flashback: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 smtClean="0"/>
              <a:t>Further Steps... (Ontolog, March 2010)</a:t>
            </a:r>
            <a:endParaRPr lang="en-GB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tel 1"/>
          <p:cNvSpPr>
            <a:spLocks noGrp="1"/>
          </p:cNvSpPr>
          <p:nvPr>
            <p:ph type="title"/>
          </p:nvPr>
        </p:nvSpPr>
        <p:spPr>
          <a:xfrm>
            <a:off x="395288" y="138113"/>
            <a:ext cx="6605587" cy="1130300"/>
          </a:xfrm>
        </p:spPr>
        <p:txBody>
          <a:bodyPr/>
          <a:lstStyle/>
          <a:p>
            <a:r>
              <a:rPr lang="en-US" dirty="0" err="1" smtClean="0"/>
              <a:t>HeTS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sz="2400" dirty="0" smtClean="0"/>
              <a:t>Continuing extension of the treated logics</a:t>
            </a:r>
            <a:endParaRPr lang="en-US" dirty="0" smtClean="0"/>
          </a:p>
        </p:txBody>
      </p:sp>
      <p:pic>
        <p:nvPicPr>
          <p:cNvPr id="7" name="Inhaltsplatzhalter 6" descr="hets-logic-graph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85938" y="1714500"/>
            <a:ext cx="3357562" cy="4672013"/>
          </a:xfrm>
        </p:spPr>
      </p:pic>
      <p:sp>
        <p:nvSpPr>
          <p:cNvPr id="31749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1C87807-3F44-4458-8835-6B3BBAC63D62}" type="slidenum">
              <a:rPr lang="fr-FR" smtClean="0">
                <a:solidFill>
                  <a:srgbClr val="7F7F7F"/>
                </a:solidFill>
              </a:rPr>
              <a:pPr/>
              <a:t>11</a:t>
            </a:fld>
            <a:endParaRPr lang="fr-FR" dirty="0" smtClean="0">
              <a:solidFill>
                <a:srgbClr val="7F7F7F"/>
              </a:solidFill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3643313" y="4999038"/>
            <a:ext cx="2187575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HetOWL / HOWL</a:t>
            </a: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214313" y="4570413"/>
            <a:ext cx="1981200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CommonLogic</a:t>
            </a:r>
          </a:p>
        </p:txBody>
      </p:sp>
      <p:cxnSp>
        <p:nvCxnSpPr>
          <p:cNvPr id="11" name="Gerade Verbindung mit Pfeil 10"/>
          <p:cNvCxnSpPr>
            <a:cxnSpLocks noChangeShapeType="1"/>
          </p:cNvCxnSpPr>
          <p:nvPr/>
        </p:nvCxnSpPr>
        <p:spPr bwMode="auto">
          <a:xfrm flipV="1">
            <a:off x="2286000" y="4641850"/>
            <a:ext cx="714375" cy="7143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3707904" y="2132856"/>
            <a:ext cx="4752528" cy="452431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600" b="1" dirty="0" smtClean="0"/>
              <a:t>logic </a:t>
            </a:r>
            <a:r>
              <a:rPr lang="en-US" sz="1600" b="1" dirty="0" err="1" smtClean="0"/>
              <a:t>CommonLogic</a:t>
            </a:r>
            <a:endParaRPr lang="en-US" sz="1600" b="1" dirty="0" smtClean="0"/>
          </a:p>
          <a:p>
            <a:endParaRPr lang="en-US" sz="1600" b="1" dirty="0" smtClean="0"/>
          </a:p>
          <a:p>
            <a:r>
              <a:rPr lang="en-US" sz="1600" b="1" dirty="0" smtClean="0"/>
              <a:t>spec </a:t>
            </a:r>
            <a:r>
              <a:rPr lang="en-US" sz="1600" b="1" dirty="0" err="1" smtClean="0"/>
              <a:t>Family_CL</a:t>
            </a:r>
            <a:r>
              <a:rPr lang="en-US" sz="1600" b="1" dirty="0" smtClean="0"/>
              <a:t> =</a:t>
            </a:r>
          </a:p>
          <a:p>
            <a:r>
              <a:rPr lang="en-US" sz="1600" dirty="0" smtClean="0"/>
              <a:t>  . (</a:t>
            </a:r>
            <a:r>
              <a:rPr lang="en-US" sz="1600" dirty="0" err="1" smtClean="0"/>
              <a:t>forall</a:t>
            </a:r>
            <a:r>
              <a:rPr lang="en-US" sz="1600" dirty="0" smtClean="0"/>
              <a:t> (a) (if (Mother a)  (Female a)))  </a:t>
            </a:r>
          </a:p>
          <a:p>
            <a:r>
              <a:rPr lang="en-US" sz="1600" dirty="0" smtClean="0"/>
              <a:t>                                    </a:t>
            </a:r>
            <a:r>
              <a:rPr lang="en-US" sz="1600" dirty="0" smtClean="0"/>
              <a:t>                   %(</a:t>
            </a:r>
            <a:r>
              <a:rPr lang="en-US" sz="1600" dirty="0" smtClean="0"/>
              <a:t>Mother1)%
  . (</a:t>
            </a:r>
            <a:r>
              <a:rPr lang="en-US" sz="1600" dirty="0" err="1" smtClean="0"/>
              <a:t>forall</a:t>
            </a:r>
            <a:r>
              <a:rPr lang="en-US" sz="1600" dirty="0" smtClean="0"/>
              <a:t> (a) (if (Mother a) </a:t>
            </a:r>
          </a:p>
          <a:p>
            <a:r>
              <a:rPr lang="en-US" sz="1600" dirty="0" smtClean="0"/>
              <a:t>           (exists (b) (and (</a:t>
            </a:r>
            <a:r>
              <a:rPr lang="en-US" sz="1600" dirty="0" err="1" smtClean="0"/>
              <a:t>hasChild</a:t>
            </a:r>
            <a:r>
              <a:rPr lang="en-US" sz="1600" dirty="0" smtClean="0"/>
              <a:t> a b) </a:t>
            </a:r>
          </a:p>
          <a:p>
            <a:r>
              <a:rPr lang="en-US" sz="1600" dirty="0" smtClean="0"/>
              <a:t>                            (Person b))))) </a:t>
            </a:r>
            <a:r>
              <a:rPr lang="en-US" sz="1600" dirty="0" smtClean="0"/>
              <a:t>    %(</a:t>
            </a:r>
            <a:r>
              <a:rPr lang="en-US" sz="1600" dirty="0" smtClean="0"/>
              <a:t>Mother2)%
  . (</a:t>
            </a:r>
            <a:r>
              <a:rPr lang="en-US" sz="1600" dirty="0" err="1" smtClean="0"/>
              <a:t>forall</a:t>
            </a:r>
            <a:r>
              <a:rPr lang="en-US" sz="1600" dirty="0" smtClean="0"/>
              <a:t> (a b) </a:t>
            </a:r>
          </a:p>
          <a:p>
            <a:r>
              <a:rPr lang="en-US" sz="1600" dirty="0" smtClean="0"/>
              <a:t>        (if  (and (Female a) </a:t>
            </a:r>
          </a:p>
          <a:p>
            <a:r>
              <a:rPr lang="en-US" sz="1600" dirty="0" smtClean="0"/>
              <a:t>                     (</a:t>
            </a:r>
            <a:r>
              <a:rPr lang="en-US" sz="1600" dirty="0" err="1" smtClean="0"/>
              <a:t>hasChild</a:t>
            </a:r>
            <a:r>
              <a:rPr lang="en-US" sz="1600" dirty="0" smtClean="0"/>
              <a:t> a b) </a:t>
            </a:r>
          </a:p>
          <a:p>
            <a:r>
              <a:rPr lang="en-US" sz="1600" dirty="0" smtClean="0"/>
              <a:t>                     (Person b))
             (Mother a) ))         </a:t>
            </a:r>
            <a:r>
              <a:rPr lang="en-US" sz="1600" dirty="0" smtClean="0"/>
              <a:t>             %(</a:t>
            </a:r>
            <a:r>
              <a:rPr lang="en-US" sz="1600" dirty="0" smtClean="0"/>
              <a:t>Mother3</a:t>
            </a:r>
            <a:r>
              <a:rPr lang="en-US" sz="1600" dirty="0" smtClean="0"/>
              <a:t>)%</a:t>
            </a:r>
          </a:p>
          <a:p>
            <a:endParaRPr lang="en-US" sz="1600" dirty="0" smtClean="0"/>
          </a:p>
          <a:p>
            <a:r>
              <a:rPr lang="en-US" sz="1600" dirty="0" smtClean="0"/>
              <a:t> </a:t>
            </a:r>
            <a:r>
              <a:rPr lang="de-DE" sz="1600" dirty="0" smtClean="0"/>
              <a:t>. (</a:t>
            </a:r>
            <a:r>
              <a:rPr lang="de-DE" sz="1600" dirty="0" err="1" smtClean="0"/>
              <a:t>Female</a:t>
            </a:r>
            <a:r>
              <a:rPr lang="de-DE" sz="1600" dirty="0" smtClean="0"/>
              <a:t> Carol</a:t>
            </a:r>
            <a:r>
              <a:rPr lang="de-DE" sz="1600" dirty="0" smtClean="0"/>
              <a:t>)</a:t>
            </a:r>
          </a:p>
          <a:p>
            <a:r>
              <a:rPr lang="de-DE" sz="1600" dirty="0" smtClean="0"/>
              <a:t> </a:t>
            </a:r>
            <a:r>
              <a:rPr lang="de-DE" sz="1600" dirty="0" smtClean="0"/>
              <a:t>. </a:t>
            </a:r>
            <a:r>
              <a:rPr lang="de-DE" sz="1600" dirty="0" smtClean="0"/>
              <a:t>(</a:t>
            </a:r>
            <a:r>
              <a:rPr lang="de-DE" sz="1600" dirty="0" err="1" smtClean="0"/>
              <a:t>hasChild</a:t>
            </a:r>
            <a:r>
              <a:rPr lang="de-DE" sz="1600" dirty="0" smtClean="0"/>
              <a:t> Carol Peter) </a:t>
            </a:r>
            <a:r>
              <a:rPr lang="en-US" sz="1600" dirty="0" smtClean="0"/>
              <a:t>
</a:t>
            </a:r>
            <a:r>
              <a:rPr lang="en-US" sz="1600" b="1" dirty="0" smtClean="0"/>
              <a:t>end</a:t>
            </a:r>
            <a:endParaRPr lang="de-DE" sz="1600" b="1" dirty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9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Hets capabilities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844824"/>
            <a:ext cx="8497918" cy="4471988"/>
          </a:xfrm>
        </p:spPr>
        <p:txBody>
          <a:bodyPr/>
          <a:lstStyle/>
          <a:p>
            <a:r>
              <a:rPr lang="en-US" sz="2400" dirty="0" smtClean="0"/>
              <a:t>Capable of reading CLIF files, e.g., the specifications of the COLORE Repository</a:t>
            </a:r>
          </a:p>
          <a:p>
            <a:r>
              <a:rPr lang="en-US" sz="2400" dirty="0" smtClean="0"/>
              <a:t>SPASS, Vampire, Darwin and </a:t>
            </a:r>
            <a:r>
              <a:rPr lang="en-US" sz="2400" dirty="0" err="1" smtClean="0"/>
              <a:t>MathServe</a:t>
            </a:r>
            <a:r>
              <a:rPr lang="en-US" sz="2400" dirty="0" smtClean="0"/>
              <a:t> available for proofs in Common Logic</a:t>
            </a:r>
          </a:p>
          <a:p>
            <a:r>
              <a:rPr lang="en-US" sz="2400" dirty="0" smtClean="0"/>
              <a:t>Isabelle available for proofs (if induction on lists needed) </a:t>
            </a:r>
          </a:p>
          <a:p>
            <a:r>
              <a:rPr lang="en-US" sz="2400" dirty="0" smtClean="0"/>
              <a:t>Translation from OWL into Common Logic provided</a:t>
            </a:r>
          </a:p>
          <a:p>
            <a:r>
              <a:rPr lang="en-US" sz="2400" dirty="0" err="1" smtClean="0"/>
              <a:t>HetCASL</a:t>
            </a:r>
            <a:r>
              <a:rPr lang="en-US" sz="2400" dirty="0" smtClean="0"/>
              <a:t> provides heterogeneous structuring and refinement (.het files with </a:t>
            </a:r>
            <a:r>
              <a:rPr lang="en-US" sz="2400" dirty="0" err="1" smtClean="0"/>
              <a:t>HetCASL</a:t>
            </a:r>
            <a:r>
              <a:rPr lang="en-US" sz="2400" dirty="0" smtClean="0"/>
              <a:t> structuring for Common Logic)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b="1" dirty="0" smtClean="0">
                <a:solidFill>
                  <a:srgbClr val="C00000"/>
                </a:solidFill>
              </a:rPr>
              <a:t>view</a:t>
            </a:r>
            <a:r>
              <a:rPr lang="en-US" sz="2000" dirty="0" smtClean="0"/>
              <a:t> expresses a refinement (= interpretation of theories = logical entailment between theories)</a:t>
            </a:r>
            <a:br>
              <a:rPr lang="en-US" sz="2000" dirty="0" smtClean="0"/>
            </a:br>
            <a:r>
              <a:rPr lang="en-US" sz="2000" b="1" dirty="0" smtClean="0"/>
              <a:t>view</a:t>
            </a:r>
            <a:r>
              <a:rPr lang="en-US" sz="2000" dirty="0" smtClean="0"/>
              <a:t> v : </a:t>
            </a:r>
            <a:r>
              <a:rPr lang="en-US" sz="2000" dirty="0" err="1" smtClean="0"/>
              <a:t>Famil</a:t>
            </a:r>
            <a:r>
              <a:rPr lang="de-DE" sz="2000" dirty="0" err="1" smtClean="0"/>
              <a:t>y_OWL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Family_CL</a:t>
            </a:r>
            <a:r>
              <a:rPr lang="de-DE" sz="2000" dirty="0" smtClean="0"/>
              <a:t> </a:t>
            </a:r>
            <a:r>
              <a:rPr lang="en-US" sz="2000" b="1" dirty="0" smtClean="0"/>
              <a:t>end</a:t>
            </a:r>
            <a:endParaRPr lang="en-US" sz="20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937FEB-F6EC-43AF-9378-C54661F1B9DE}" type="slidenum">
              <a:rPr lang="en-US" smtClean="0">
                <a:solidFill>
                  <a:srgbClr val="FFFFFF">
                    <a:lumMod val="75000"/>
                  </a:srgbClr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example: Cat(kitty)</a:t>
            </a:r>
          </a:p>
          <a:p>
            <a:pPr lvl="1"/>
            <a:r>
              <a:rPr lang="en-US" dirty="0" smtClean="0"/>
              <a:t>Parsing, proving</a:t>
            </a:r>
          </a:p>
          <a:p>
            <a:r>
              <a:rPr lang="en-US" dirty="0" err="1" smtClean="0"/>
              <a:t>duration.clif</a:t>
            </a:r>
            <a:r>
              <a:rPr lang="en-US" dirty="0" smtClean="0"/>
              <a:t> from </a:t>
            </a:r>
            <a:r>
              <a:rPr lang="en-US" dirty="0" err="1" smtClean="0"/>
              <a:t>Colore</a:t>
            </a:r>
            <a:endParaRPr lang="en-US" dirty="0" smtClean="0"/>
          </a:p>
          <a:p>
            <a:r>
              <a:rPr lang="en-US" dirty="0" err="1" smtClean="0"/>
              <a:t>Hets</a:t>
            </a:r>
            <a:r>
              <a:rPr lang="en-US" dirty="0" smtClean="0"/>
              <a:t> logic graph</a:t>
            </a:r>
          </a:p>
          <a:p>
            <a:r>
              <a:rPr lang="en-US" dirty="0" smtClean="0"/>
              <a:t>View from OWL ontology to CL ontology</a:t>
            </a:r>
          </a:p>
          <a:p>
            <a:r>
              <a:rPr lang="en-US" dirty="0" smtClean="0"/>
              <a:t>Translation OWL </a:t>
            </a:r>
            <a:r>
              <a:rPr lang="en-US" dirty="0" smtClean="0">
                <a:latin typeface="Cambria Math"/>
                <a:ea typeface="Cambria Math"/>
              </a:rPr>
              <a:t>⟶ </a:t>
            </a:r>
            <a:r>
              <a:rPr lang="en-US" dirty="0" smtClean="0"/>
              <a:t>CL</a:t>
            </a:r>
          </a:p>
          <a:p>
            <a:r>
              <a:rPr lang="en-US" dirty="0" smtClean="0"/>
              <a:t>Consistency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937FEB-F6EC-43AF-9378-C54661F1B9DE}" type="slidenum">
              <a:rPr lang="en-US" smtClean="0">
                <a:solidFill>
                  <a:srgbClr val="FFFFFF">
                    <a:lumMod val="75000"/>
                  </a:srgbClr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work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module structure of Common Logic Specifications</a:t>
            </a:r>
          </a:p>
          <a:p>
            <a:pPr lvl="1"/>
            <a:r>
              <a:rPr lang="en-US" dirty="0" smtClean="0"/>
              <a:t>The semantics of the module construct in Common Logic must be agreed upon</a:t>
            </a:r>
          </a:p>
          <a:p>
            <a:pPr lvl="1"/>
            <a:r>
              <a:rPr lang="en-US" dirty="0" smtClean="0"/>
              <a:t>A compositional semantics would be much easier to implement (but need to check details)</a:t>
            </a:r>
          </a:p>
          <a:p>
            <a:r>
              <a:rPr lang="en-US" dirty="0" smtClean="0"/>
              <a:t>Support for disproving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937FEB-F6EC-43AF-9378-C54661F1B9DE}" type="slidenum">
              <a:rPr lang="en-US" smtClean="0">
                <a:solidFill>
                  <a:srgbClr val="FFFFFF">
                    <a:lumMod val="75000"/>
                  </a:srgbClr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Hets continues to provide support for the kinds of diverse heterogeneous ontologies we require, now extended to Common Logic</a:t>
            </a:r>
          </a:p>
          <a:p>
            <a:r>
              <a:rPr lang="en-US" sz="2800" dirty="0" smtClean="0"/>
              <a:t>Link to the OMDoc world is under development </a:t>
            </a:r>
            <a:r>
              <a:rPr lang="en-US" sz="2800" dirty="0" smtClean="0">
                <a:latin typeface="Cambria Math"/>
                <a:ea typeface="Cambria Math"/>
              </a:rPr>
              <a:t>⟶ </a:t>
            </a:r>
            <a:r>
              <a:rPr lang="en-US" sz="2800" dirty="0" smtClean="0"/>
              <a:t>will provide web interface and repository </a:t>
            </a:r>
            <a:r>
              <a:rPr lang="en-US" sz="2800" dirty="0" smtClean="0"/>
              <a:t>for </a:t>
            </a:r>
            <a:r>
              <a:rPr lang="en-US" sz="2800" dirty="0" smtClean="0"/>
              <a:t>Hets specifications </a:t>
            </a:r>
            <a:r>
              <a:rPr lang="en-US" sz="2800" dirty="0" smtClean="0"/>
              <a:t>with </a:t>
            </a:r>
            <a:r>
              <a:rPr lang="en-US" sz="2800" dirty="0" smtClean="0"/>
              <a:t>XML database and nice </a:t>
            </a:r>
            <a:r>
              <a:rPr lang="en-US" sz="2800" dirty="0" smtClean="0"/>
              <a:t>querying</a:t>
            </a:r>
          </a:p>
          <a:p>
            <a:r>
              <a:rPr lang="en-US" sz="2800" dirty="0" smtClean="0"/>
              <a:t>Link to the OOR world building on this would also be highly desirable</a:t>
            </a:r>
            <a:endParaRPr lang="en-US" sz="2800" dirty="0" smtClean="0"/>
          </a:p>
          <a:p>
            <a:endParaRPr lang="en-US" sz="2800" i="1" dirty="0" smtClean="0"/>
          </a:p>
          <a:p>
            <a:endParaRPr lang="en-US" sz="2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937FEB-F6EC-43AF-9378-C54661F1B9DE}" type="slidenum">
              <a:rPr lang="en-US" smtClean="0">
                <a:solidFill>
                  <a:srgbClr val="FFFFFF">
                    <a:lumMod val="75000"/>
                  </a:srgbClr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so far...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72816"/>
            <a:ext cx="8280400" cy="4471988"/>
          </a:xfrm>
        </p:spPr>
        <p:txBody>
          <a:bodyPr/>
          <a:lstStyle/>
          <a:p>
            <a:r>
              <a:rPr lang="en-US" sz="2800" dirty="0" smtClean="0"/>
              <a:t>Work in a variety of projects concerned with diverse ontologies: need for </a:t>
            </a:r>
            <a:r>
              <a:rPr lang="en-US" sz="2800" b="1" dirty="0" smtClean="0">
                <a:solidFill>
                  <a:srgbClr val="C00000"/>
                </a:solidFill>
              </a:rPr>
              <a:t>heterogeneity</a:t>
            </a:r>
            <a:endParaRPr lang="en-US" sz="2800" b="1" dirty="0" smtClean="0"/>
          </a:p>
          <a:p>
            <a:pPr eaLnBrk="1" hangingPunct="1"/>
            <a:r>
              <a:rPr lang="en-US" sz="2800" dirty="0" smtClean="0"/>
              <a:t>Formal and computational tools adopted:</a:t>
            </a:r>
          </a:p>
          <a:p>
            <a:pPr eaLnBrk="1" hangingPunct="1">
              <a:lnSpc>
                <a:spcPct val="10000"/>
              </a:lnSpc>
            </a:pPr>
            <a:endParaRPr lang="en-US" sz="2800" i="1" dirty="0" smtClean="0"/>
          </a:p>
          <a:p>
            <a:pPr lvl="1" eaLnBrk="1" hangingPunct="1"/>
            <a:r>
              <a:rPr lang="en-US" sz="2400" dirty="0" smtClean="0"/>
              <a:t>CASL</a:t>
            </a:r>
            <a:br>
              <a:rPr lang="en-US" sz="2400" dirty="0" smtClean="0"/>
            </a:br>
            <a:r>
              <a:rPr lang="en-US" sz="1800" dirty="0" smtClean="0"/>
              <a:t>Common Algebraic Specification Language </a:t>
            </a:r>
            <a:br>
              <a:rPr lang="en-US" sz="1800" dirty="0" smtClean="0"/>
            </a:br>
            <a:r>
              <a:rPr lang="en-US" sz="1800" dirty="0" smtClean="0"/>
              <a:t>(for specification, structuring and relating of theories: </a:t>
            </a:r>
            <a:br>
              <a:rPr lang="en-US" sz="1800" dirty="0" smtClean="0"/>
            </a:br>
            <a:r>
              <a:rPr lang="en-US" sz="1800" dirty="0" smtClean="0"/>
              <a:t>including ontologies)</a:t>
            </a:r>
          </a:p>
          <a:p>
            <a:pPr lvl="1" eaLnBrk="1" hangingPunct="1">
              <a:lnSpc>
                <a:spcPct val="20000"/>
              </a:lnSpc>
            </a:pPr>
            <a:endParaRPr lang="en-US" sz="1800" dirty="0" smtClean="0"/>
          </a:p>
          <a:p>
            <a:pPr lvl="1" eaLnBrk="1" hangingPunct="1"/>
            <a:r>
              <a:rPr lang="en-US" sz="2400" dirty="0" err="1" smtClean="0"/>
              <a:t>HeTS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1800" dirty="0" smtClean="0"/>
              <a:t>Heterogeneous Tool Set</a:t>
            </a:r>
            <a:br>
              <a:rPr lang="en-US" sz="1800" dirty="0" smtClean="0"/>
            </a:br>
            <a:r>
              <a:rPr lang="en-US" sz="1800" dirty="0" smtClean="0"/>
              <a:t>(for connecting to a range of </a:t>
            </a:r>
            <a:r>
              <a:rPr lang="en-US" sz="1800" dirty="0" smtClean="0">
                <a:solidFill>
                  <a:srgbClr val="C00000"/>
                </a:solidFill>
              </a:rPr>
              <a:t>reasoners </a:t>
            </a:r>
            <a:br>
              <a:rPr lang="en-US" sz="1800" dirty="0" smtClean="0">
                <a:solidFill>
                  <a:srgbClr val="C00000"/>
                </a:solidFill>
              </a:rPr>
            </a:br>
            <a:r>
              <a:rPr lang="en-US" sz="1800" dirty="0" smtClean="0"/>
              <a:t>and for working with </a:t>
            </a:r>
            <a:r>
              <a:rPr lang="en-US" sz="1800" dirty="0" smtClean="0">
                <a:solidFill>
                  <a:srgbClr val="C00000"/>
                </a:solidFill>
              </a:rPr>
              <a:t>structured specifications</a:t>
            </a:r>
            <a:r>
              <a:rPr lang="en-US" sz="1800" dirty="0" smtClean="0"/>
              <a:t>)</a:t>
            </a:r>
          </a:p>
          <a:p>
            <a:pPr lvl="1" eaLnBrk="1" hangingPunct="1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:</a:t>
            </a:r>
          </a:p>
          <a:p>
            <a:endParaRPr lang="en-US" sz="2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937FEB-F6EC-43AF-9378-C54661F1B9DE}" type="slidenum">
              <a:rPr lang="en-US" smtClean="0">
                <a:solidFill>
                  <a:srgbClr val="FFFFFF">
                    <a:lumMod val="75000"/>
                  </a:srgbClr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rrowheads="1"/>
          </p:cNvPicPr>
          <p:nvPr/>
        </p:nvPicPr>
        <p:blipFill>
          <a:blip r:embed="rId3" cstate="print"/>
          <a:srcRect r="67491"/>
          <a:stretch>
            <a:fillRect/>
          </a:stretch>
        </p:blipFill>
        <p:spPr bwMode="auto">
          <a:xfrm>
            <a:off x="8064500" y="138113"/>
            <a:ext cx="936625" cy="149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0419" name="Rectangle 3"/>
          <p:cNvSpPr>
            <a:spLocks/>
          </p:cNvSpPr>
          <p:nvPr/>
        </p:nvSpPr>
        <p:spPr bwMode="auto">
          <a:xfrm>
            <a:off x="0" y="1371600"/>
            <a:ext cx="8083550" cy="2159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6BB6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0" name="Oval 4"/>
          <p:cNvSpPr>
            <a:spLocks/>
          </p:cNvSpPr>
          <p:nvPr/>
        </p:nvSpPr>
        <p:spPr bwMode="auto">
          <a:xfrm>
            <a:off x="7972425" y="1368425"/>
            <a:ext cx="215900" cy="209550"/>
          </a:xfrm>
          <a:prstGeom prst="ellipse">
            <a:avLst/>
          </a:prstGeom>
          <a:solidFill>
            <a:srgbClr val="006BB6"/>
          </a:solidFill>
          <a:ln w="127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8629650" y="1262063"/>
            <a:ext cx="514350" cy="360362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7800" y="1371600"/>
            <a:ext cx="8407400" cy="4838700"/>
          </a:xfrm>
        </p:spPr>
        <p:txBody>
          <a:bodyPr lIns="0" tIns="0" rIns="0" bIns="0" anchor="ctr"/>
          <a:lstStyle/>
          <a:p>
            <a:pPr marL="749300" indent="-533400">
              <a:lnSpc>
                <a:spcPct val="90000"/>
              </a:lnSpc>
              <a:spcBef>
                <a:spcPct val="0"/>
              </a:spcBef>
              <a:buClr>
                <a:srgbClr val="D90B00"/>
              </a:buClr>
              <a:buSzPct val="166000"/>
              <a:buFont typeface="Gill Sans"/>
              <a:buChar char="•"/>
            </a:pPr>
            <a:r>
              <a:rPr lang="en-US" sz="2100" dirty="0" err="1" smtClean="0">
                <a:solidFill>
                  <a:srgbClr val="000000"/>
                </a:solidFill>
                <a:latin typeface="Gill Sans"/>
                <a:sym typeface="Gill Sans"/>
              </a:rPr>
              <a:t>Standardised</a:t>
            </a:r>
            <a:r>
              <a:rPr lang="en-US" sz="2100" dirty="0" smtClean="0">
                <a:solidFill>
                  <a:srgbClr val="000000"/>
                </a:solidFill>
                <a:latin typeface="Gill Sans"/>
                <a:sym typeface="Gill Sans"/>
              </a:rPr>
              <a:t> first-order specification language</a:t>
            </a:r>
          </a:p>
          <a:p>
            <a:pPr marL="749300" indent="-533400">
              <a:lnSpc>
                <a:spcPct val="90000"/>
              </a:lnSpc>
              <a:spcBef>
                <a:spcPts val="1100"/>
              </a:spcBef>
              <a:buClr>
                <a:srgbClr val="D90B00"/>
              </a:buClr>
              <a:buSzPct val="166000"/>
              <a:buFont typeface="Gill Sans"/>
              <a:buChar char="•"/>
            </a:pPr>
            <a:r>
              <a:rPr lang="en-US" sz="2100" dirty="0" smtClean="0">
                <a:solidFill>
                  <a:srgbClr val="000000"/>
                </a:solidFill>
                <a:latin typeface="Gill Sans"/>
                <a:sym typeface="Gill Sans"/>
              </a:rPr>
              <a:t>designed by </a:t>
            </a:r>
            <a:r>
              <a:rPr lang="en-US" sz="2100" dirty="0" err="1" smtClean="0">
                <a:solidFill>
                  <a:srgbClr val="000000"/>
                </a:solidFill>
                <a:latin typeface="Gill Sans"/>
                <a:sym typeface="Gill Sans"/>
              </a:rPr>
              <a:t>CoFI</a:t>
            </a:r>
            <a:r>
              <a:rPr lang="en-US" sz="2100" dirty="0" smtClean="0">
                <a:solidFill>
                  <a:srgbClr val="000000"/>
                </a:solidFill>
                <a:latin typeface="Gill Sans"/>
                <a:sym typeface="Gill Sans"/>
              </a:rPr>
              <a:t> “Common Framework Initiative for algebraic specification and development” since 1995</a:t>
            </a:r>
          </a:p>
          <a:p>
            <a:pPr marL="749300" indent="-533400">
              <a:lnSpc>
                <a:spcPct val="90000"/>
              </a:lnSpc>
              <a:spcBef>
                <a:spcPts val="1100"/>
              </a:spcBef>
              <a:buClr>
                <a:srgbClr val="D90B00"/>
              </a:buClr>
              <a:buSzPct val="166000"/>
              <a:buFont typeface="Gill Sans"/>
              <a:buChar char="•"/>
            </a:pPr>
            <a:r>
              <a:rPr lang="en-US" sz="2100" dirty="0" smtClean="0">
                <a:solidFill>
                  <a:srgbClr val="000000"/>
                </a:solidFill>
                <a:latin typeface="Gill Sans"/>
                <a:sym typeface="Gill Sans"/>
              </a:rPr>
              <a:t>de facto standard approved by IFIP WG 1.3 “Foundations of Systems Specifications” (1998)</a:t>
            </a:r>
          </a:p>
          <a:p>
            <a:pPr marL="749300" indent="-533400">
              <a:lnSpc>
                <a:spcPct val="90000"/>
              </a:lnSpc>
              <a:spcBef>
                <a:spcPts val="1100"/>
              </a:spcBef>
              <a:buClr>
                <a:srgbClr val="D90B00"/>
              </a:buClr>
              <a:buSzPct val="166000"/>
              <a:buFont typeface="Gill Sans"/>
              <a:buChar char="•"/>
            </a:pPr>
            <a:r>
              <a:rPr lang="en-US" sz="2000" dirty="0" smtClean="0"/>
              <a:t>extensive </a:t>
            </a:r>
            <a:r>
              <a:rPr lang="en-US" sz="2000" dirty="0" smtClean="0">
                <a:solidFill>
                  <a:schemeClr val="accent2"/>
                </a:solidFill>
              </a:rPr>
              <a:t>User Manual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chemeClr val="accent2"/>
                </a:solidFill>
              </a:rPr>
              <a:t>Reference Manual</a:t>
            </a:r>
            <a:r>
              <a:rPr lang="en-US" sz="2000" dirty="0" smtClean="0"/>
              <a:t> now available from Springer (LNCS 2900, LNCS 2960)</a:t>
            </a:r>
          </a:p>
          <a:p>
            <a:pPr marL="749300" indent="-533400">
              <a:lnSpc>
                <a:spcPct val="90000"/>
              </a:lnSpc>
              <a:spcBef>
                <a:spcPts val="1100"/>
              </a:spcBef>
              <a:buClr>
                <a:srgbClr val="D90B00"/>
              </a:buClr>
              <a:buSzPct val="166000"/>
              <a:buFont typeface="Gill Sans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Gill Sans"/>
                <a:sym typeface="Gill Sans"/>
              </a:rPr>
              <a:t>straightforwardly extensible: higher-order logic, modal logic, ...</a:t>
            </a:r>
            <a:endParaRPr lang="en-US" sz="2000" dirty="0" smtClean="0"/>
          </a:p>
          <a:p>
            <a:pPr marL="749300" indent="-533400">
              <a:lnSpc>
                <a:spcPct val="90000"/>
              </a:lnSpc>
              <a:spcBef>
                <a:spcPts val="1100"/>
              </a:spcBef>
              <a:buClr>
                <a:srgbClr val="D90B00"/>
              </a:buClr>
              <a:buSzPct val="166000"/>
              <a:buFont typeface="Gill Sans"/>
              <a:buChar char="•"/>
            </a:pPr>
            <a:r>
              <a:rPr lang="en-US" sz="2100" b="1" dirty="0" smtClean="0">
                <a:latin typeface="Gill Sans"/>
                <a:sym typeface="Gill Sans"/>
              </a:rPr>
              <a:t>supports structured specifications including imports, hiding, renaming, union, extensions, etc.</a:t>
            </a:r>
          </a:p>
        </p:txBody>
      </p:sp>
      <p:sp>
        <p:nvSpPr>
          <p:cNvPr id="9011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38113"/>
            <a:ext cx="6605587" cy="11303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Formalization choice: CASL </a:t>
            </a:r>
            <a:br>
              <a:rPr lang="en-GB" dirty="0" smtClean="0"/>
            </a:br>
            <a:r>
              <a:rPr lang="en-GB" sz="2800" dirty="0" smtClean="0"/>
              <a:t>Common Algebraic Specification Language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138113"/>
            <a:ext cx="7417072" cy="11303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Hets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The Heterogeneous Tool Set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72816"/>
            <a:ext cx="8280400" cy="4471988"/>
          </a:xfrm>
        </p:spPr>
        <p:txBody>
          <a:bodyPr/>
          <a:lstStyle/>
          <a:p>
            <a:r>
              <a:rPr lang="en-US" sz="2800" dirty="0" smtClean="0"/>
              <a:t>Hets is a multi-logic parsing, analysis and proof tool</a:t>
            </a:r>
          </a:p>
          <a:p>
            <a:r>
              <a:rPr lang="en-US" sz="2800" dirty="0" smtClean="0"/>
              <a:t>Logics covered include:</a:t>
            </a:r>
          </a:p>
          <a:p>
            <a:pPr lvl="1"/>
            <a:r>
              <a:rPr lang="en-US" sz="2400" dirty="0" smtClean="0"/>
              <a:t> propositional logic </a:t>
            </a:r>
            <a:br>
              <a:rPr lang="en-US" sz="2400" dirty="0" smtClean="0"/>
            </a:br>
            <a:r>
              <a:rPr lang="en-US" sz="2400" dirty="0" smtClean="0"/>
              <a:t>(with SAT solvers </a:t>
            </a:r>
            <a:r>
              <a:rPr lang="en-US" sz="2400" dirty="0" err="1" smtClean="0"/>
              <a:t>minisat</a:t>
            </a:r>
            <a:r>
              <a:rPr lang="en-US" sz="2400" dirty="0" smtClean="0"/>
              <a:t> and </a:t>
            </a:r>
            <a:r>
              <a:rPr lang="en-US" sz="2400" dirty="0" err="1" smtClean="0"/>
              <a:t>zChaff</a:t>
            </a:r>
            <a:r>
              <a:rPr lang="en-US" sz="2400" dirty="0" smtClean="0"/>
              <a:t>), </a:t>
            </a:r>
          </a:p>
          <a:p>
            <a:pPr lvl="1"/>
            <a:r>
              <a:rPr lang="en-US" sz="2400" dirty="0" smtClean="0"/>
              <a:t>OWL (with provers Pellet and FACT++), </a:t>
            </a:r>
          </a:p>
          <a:p>
            <a:pPr lvl="1"/>
            <a:r>
              <a:rPr lang="en-US" sz="2400" dirty="0" smtClean="0"/>
              <a:t>first-order logic</a:t>
            </a:r>
            <a:br>
              <a:rPr lang="en-US" sz="2400" dirty="0" smtClean="0"/>
            </a:br>
            <a:r>
              <a:rPr lang="en-US" sz="2400" dirty="0" smtClean="0"/>
              <a:t>(with provers SPASS, Vampire, Darwin and </a:t>
            </a:r>
            <a:r>
              <a:rPr lang="en-US" sz="2400" dirty="0" err="1" smtClean="0"/>
              <a:t>MathServe</a:t>
            </a:r>
            <a:r>
              <a:rPr lang="en-US" sz="2400" dirty="0" smtClean="0"/>
              <a:t>), </a:t>
            </a:r>
          </a:p>
          <a:p>
            <a:pPr lvl="1"/>
            <a:r>
              <a:rPr lang="en-US" sz="2400" dirty="0" smtClean="0"/>
              <a:t>higher-order logic (with prover Isabelle). </a:t>
            </a:r>
            <a:endParaRPr lang="en-US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937FEB-F6EC-43AF-9378-C54661F1B9DE}" type="slidenum">
              <a:rPr lang="en-US" smtClean="0">
                <a:solidFill>
                  <a:srgbClr val="FFFFFF">
                    <a:lumMod val="75000"/>
                  </a:srgbClr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/>
          </p:cNvSpPr>
          <p:nvPr/>
        </p:nvSpPr>
        <p:spPr bwMode="auto">
          <a:xfrm>
            <a:off x="8629650" y="1262063"/>
            <a:ext cx="514350" cy="360362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pic>
        <p:nvPicPr>
          <p:cNvPr id="2662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5350" y="1624013"/>
            <a:ext cx="6972300" cy="4941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33480" name="Text Box 8"/>
          <p:cNvSpPr txBox="1">
            <a:spLocks noChangeArrowheads="1"/>
          </p:cNvSpPr>
          <p:nvPr/>
        </p:nvSpPr>
        <p:spPr bwMode="auto">
          <a:xfrm rot="5400000">
            <a:off x="6382544" y="4282281"/>
            <a:ext cx="3295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66"/>
                </a:solidFill>
              </a:rPr>
              <a:t>Institution Theory</a:t>
            </a:r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467544" y="1844824"/>
            <a:ext cx="7389812" cy="954087"/>
          </a:xfrm>
          <a:prstGeom prst="rect">
            <a:avLst/>
          </a:prstGeom>
          <a:solidFill>
            <a:srgbClr val="FFFFCC"/>
          </a:solidFill>
          <a:ln w="57150">
            <a:solidFill>
              <a:srgbClr val="FF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70200" indent="-28702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292929"/>
                </a:solidFill>
              </a:rPr>
              <a:t>Structuring mechanisms: </a:t>
            </a:r>
            <a:r>
              <a:rPr lang="en-US" dirty="0">
                <a:solidFill>
                  <a:srgbClr val="292929"/>
                </a:solidFill>
              </a:rPr>
              <a:t>potentially applicable to </a:t>
            </a:r>
            <a:r>
              <a:rPr lang="en-US" b="1" dirty="0">
                <a:solidFill>
                  <a:srgbClr val="292929"/>
                </a:solidFill>
              </a:rPr>
              <a:t>any specification language</a:t>
            </a:r>
            <a:r>
              <a:rPr lang="en-US" dirty="0">
                <a:solidFill>
                  <a:srgbClr val="292929"/>
                </a:solidFill>
              </a:rPr>
              <a:t> as an additional layer of ‘</a:t>
            </a:r>
            <a:r>
              <a:rPr lang="en-US" dirty="0" err="1">
                <a:solidFill>
                  <a:srgbClr val="292929"/>
                </a:solidFill>
              </a:rPr>
              <a:t>meta’-organisation</a:t>
            </a:r>
            <a:r>
              <a:rPr lang="en-US" dirty="0">
                <a:solidFill>
                  <a:srgbClr val="292929"/>
                </a:solidFill>
              </a:rPr>
              <a:t> for semantic modularity</a:t>
            </a:r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6804025" y="6245225"/>
            <a:ext cx="2133600" cy="476250"/>
          </a:xfrm>
        </p:spPr>
        <p:txBody>
          <a:bodyPr/>
          <a:lstStyle/>
          <a:p>
            <a:pPr>
              <a:defRPr/>
            </a:pPr>
            <a:fld id="{39C509AF-EA6E-4390-8DEC-4D0CBDE20288}" type="slidenum">
              <a:rPr lang="en-US" smtClean="0">
                <a:solidFill>
                  <a:srgbClr val="FFFFFF">
                    <a:lumMod val="75000"/>
                  </a:srgbClr>
                </a:solidFill>
              </a:rPr>
              <a:pPr>
                <a:defRPr/>
              </a:pPr>
              <a:t>5</a:t>
            </a:fld>
            <a:endParaRPr lang="en-US" dirty="0" smtClean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 bwMode="auto">
          <a:xfrm>
            <a:off x="547688" y="290513"/>
            <a:ext cx="7417072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Hets</a:t>
            </a:r>
            <a:b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Heterogeneous Tool Set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71600" y="2204864"/>
            <a:ext cx="1742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HetCASL</a:t>
            </a: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34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3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0" grpId="0"/>
      <p:bldP spid="233481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75656" y="2636912"/>
            <a:ext cx="5832896" cy="223649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Hets is freely available from:</a:t>
            </a:r>
          </a:p>
          <a:p>
            <a:endParaRPr lang="en-US" dirty="0" smtClean="0"/>
          </a:p>
          <a:p>
            <a:pPr lvl="1">
              <a:buNone/>
            </a:pPr>
            <a:r>
              <a:rPr lang="de-DE" dirty="0" smtClean="0">
                <a:hlinkClick r:id="rId3"/>
              </a:rPr>
              <a:t>www.dfki.de/sks/hets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937FEB-F6EC-43AF-9378-C54661F1B9DE}" type="slidenum">
              <a:rPr lang="en-US" smtClean="0">
                <a:solidFill>
                  <a:srgbClr val="FFFFFF">
                    <a:lumMod val="75000"/>
                  </a:srgbClr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47688" y="290513"/>
            <a:ext cx="7417072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Hets</a:t>
            </a:r>
            <a:b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Heterogeneous Tool Set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EFD5C-D55E-4878-A216-9CAA6512FB83}" type="slidenum">
              <a:rPr lang="en-US" sz="4000" b="1" smtClean="0">
                <a:solidFill>
                  <a:schemeClr val="bg1">
                    <a:lumMod val="75000"/>
                  </a:schemeClr>
                </a:solidFill>
              </a:rPr>
              <a:pPr>
                <a:defRPr/>
              </a:pPr>
              <a:t>7</a:t>
            </a:fld>
            <a:endParaRPr lang="en-US" sz="40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Structuring of theories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6011863" y="2276475"/>
            <a:ext cx="2755900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</a:rPr>
              <a:t>Development Graph</a:t>
            </a:r>
          </a:p>
          <a:p>
            <a:endParaRPr lang="en-US" sz="2000" b="1">
              <a:solidFill>
                <a:schemeClr val="accent2"/>
              </a:solidFill>
            </a:endParaRPr>
          </a:p>
          <a:p>
            <a:r>
              <a:rPr lang="en-US"/>
              <a:t>showing dependencies between specifications</a:t>
            </a:r>
          </a:p>
          <a:p>
            <a:r>
              <a:rPr lang="en-US"/>
              <a:t>and proof obligations</a:t>
            </a: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5795963" y="4221163"/>
            <a:ext cx="3044825" cy="18589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/>
            <a:r>
              <a:rPr lang="en-US" i="1"/>
              <a:t>Links: theory morphisms</a:t>
            </a:r>
          </a:p>
          <a:p>
            <a:pPr marL="266700" indent="-266700">
              <a:lnSpc>
                <a:spcPct val="40000"/>
              </a:lnSpc>
            </a:pPr>
            <a:endParaRPr lang="en-US" i="1"/>
          </a:p>
          <a:p>
            <a:pPr marL="266700" indent="-266700">
              <a:buFontTx/>
              <a:buChar char="•"/>
            </a:pPr>
            <a:r>
              <a:rPr lang="en-US" b="1"/>
              <a:t>imports of theories</a:t>
            </a:r>
          </a:p>
          <a:p>
            <a:pPr marL="266700" indent="-266700">
              <a:buFontTx/>
              <a:buChar char="•"/>
            </a:pPr>
            <a:r>
              <a:rPr lang="en-US"/>
              <a:t>relative interpretations of theories</a:t>
            </a:r>
          </a:p>
          <a:p>
            <a:pPr marL="723900" lvl="1" indent="-182563">
              <a:buFontTx/>
              <a:buChar char="•"/>
            </a:pPr>
            <a:r>
              <a:rPr lang="en-US" b="1">
                <a:solidFill>
                  <a:schemeClr val="accent2"/>
                </a:solidFill>
              </a:rPr>
              <a:t>open</a:t>
            </a:r>
          </a:p>
          <a:p>
            <a:pPr marL="723900" lvl="1" indent="-182563">
              <a:buFontTx/>
              <a:buChar char="•"/>
            </a:pPr>
            <a:r>
              <a:rPr lang="en-US" b="1">
                <a:solidFill>
                  <a:srgbClr val="008000"/>
                </a:solidFill>
              </a:rPr>
              <a:t>proved</a:t>
            </a:r>
          </a:p>
        </p:txBody>
      </p:sp>
      <p:pic>
        <p:nvPicPr>
          <p:cNvPr id="7" name="Grafik 6" descr="hetFamil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72816"/>
            <a:ext cx="5102640" cy="396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BC42D7-871B-4E6B-B87C-330B56DE25B2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38113"/>
            <a:ext cx="7705104" cy="1130300"/>
          </a:xfrm>
        </p:spPr>
        <p:txBody>
          <a:bodyPr/>
          <a:lstStyle/>
          <a:p>
            <a:pPr eaLnBrk="1" hangingPunct="1"/>
            <a:r>
              <a:rPr lang="en-GB" b="1" i="1" dirty="0" smtClean="0">
                <a:solidFill>
                  <a:srgbClr val="C00000"/>
                </a:solidFill>
              </a:rPr>
              <a:t>Flashback: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 smtClean="0"/>
              <a:t>Further Steps... (Ontolog, March 2010)</a:t>
            </a:r>
            <a:endParaRPr lang="en-GB" dirty="0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28625" y="1916113"/>
            <a:ext cx="8280400" cy="44735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Aft>
                <a:spcPct val="45000"/>
              </a:spcAft>
            </a:pPr>
            <a:r>
              <a:rPr lang="en-US" sz="2400" dirty="0" smtClean="0"/>
              <a:t>we have already added OWL-DL to the family of logics supported</a:t>
            </a:r>
          </a:p>
          <a:p>
            <a:pPr eaLnBrk="1" hangingPunct="1">
              <a:lnSpc>
                <a:spcPct val="110000"/>
              </a:lnSpc>
              <a:spcAft>
                <a:spcPct val="45000"/>
              </a:spcAft>
            </a:pPr>
            <a:r>
              <a:rPr lang="en-US" sz="2400" dirty="0" smtClean="0"/>
              <a:t>we are exploring </a:t>
            </a:r>
            <a:r>
              <a:rPr lang="en-US" sz="2400" b="1" dirty="0" smtClean="0">
                <a:solidFill>
                  <a:srgbClr val="C00000"/>
                </a:solidFill>
              </a:rPr>
              <a:t>combining</a:t>
            </a:r>
            <a:r>
              <a:rPr lang="en-US" sz="2400" dirty="0" smtClean="0"/>
              <a:t> the structuring principles of CASL and description logics</a:t>
            </a:r>
          </a:p>
          <a:p>
            <a:pPr eaLnBrk="1" hangingPunct="1">
              <a:lnSpc>
                <a:spcPct val="110000"/>
              </a:lnSpc>
              <a:spcAft>
                <a:spcPct val="45000"/>
              </a:spcAft>
              <a:buFont typeface="Arial" pitchFamily="34" charset="0"/>
              <a:buNone/>
            </a:pPr>
            <a:r>
              <a:rPr lang="en-US" sz="2400" dirty="0" smtClean="0"/>
              <a:t>Now:</a:t>
            </a:r>
          </a:p>
          <a:p>
            <a:pPr eaLnBrk="1" hangingPunct="1">
              <a:lnSpc>
                <a:spcPct val="110000"/>
              </a:lnSpc>
              <a:spcAft>
                <a:spcPct val="45000"/>
              </a:spcAft>
            </a:pPr>
            <a:r>
              <a:rPr lang="en-US" sz="2400" dirty="0" smtClean="0"/>
              <a:t>we are planning to add Common Logic as a HETS logic node</a:t>
            </a:r>
          </a:p>
          <a:p>
            <a:pPr eaLnBrk="1" hangingPunct="1">
              <a:lnSpc>
                <a:spcPct val="110000"/>
              </a:lnSpc>
              <a:spcAft>
                <a:spcPct val="45000"/>
              </a:spcAft>
            </a:pPr>
            <a:r>
              <a:rPr lang="en-US" sz="2400" dirty="0" smtClean="0"/>
              <a:t>thereby providing access to all the tools already linked to HETS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5429256" y="2071678"/>
            <a:ext cx="3500437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 smtClean="0"/>
              <a:t>logic OWL
</a:t>
            </a:r>
          </a:p>
          <a:p>
            <a:r>
              <a:rPr lang="en-US" sz="1400" b="1" dirty="0" smtClean="0"/>
              <a:t>spec </a:t>
            </a:r>
            <a:r>
              <a:rPr lang="en-US" sz="1400" b="1" dirty="0" err="1" smtClean="0"/>
              <a:t>Family_OWL</a:t>
            </a:r>
            <a:r>
              <a:rPr lang="en-US" sz="1400" b="1" dirty="0" smtClean="0"/>
              <a:t> </a:t>
            </a:r>
            <a:r>
              <a:rPr lang="en-US" sz="1400" dirty="0" smtClean="0"/>
              <a:t>=</a:t>
            </a:r>
            <a:endParaRPr lang="de-DE" sz="1400" dirty="0" smtClean="0"/>
          </a:p>
          <a:p>
            <a:r>
              <a:rPr lang="en-US" sz="1400" dirty="0" smtClean="0"/>
              <a:t>  Class: Female
  Class: Person
  </a:t>
            </a:r>
            <a:r>
              <a:rPr lang="en-US" sz="1400" dirty="0" err="1" smtClean="0"/>
              <a:t>ObjectProperty</a:t>
            </a:r>
            <a:r>
              <a:rPr lang="en-US" sz="1400" dirty="0" smtClean="0"/>
              <a:t>: </a:t>
            </a:r>
            <a:r>
              <a:rPr lang="en-US" sz="1400" dirty="0" err="1" smtClean="0"/>
              <a:t>hasChild</a:t>
            </a:r>
            <a:r>
              <a:rPr lang="en-US" sz="1400" dirty="0" smtClean="0"/>
              <a:t>
  Class: Mother  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EquivalentTo</a:t>
            </a:r>
            <a:r>
              <a:rPr lang="en-US" sz="1400" dirty="0" smtClean="0"/>
              <a:t>: </a:t>
            </a:r>
          </a:p>
          <a:p>
            <a:r>
              <a:rPr lang="en-US" sz="1400" dirty="0" smtClean="0"/>
              <a:t>        Female and </a:t>
            </a:r>
            <a:r>
              <a:rPr lang="en-US" sz="1400" dirty="0" err="1" smtClean="0"/>
              <a:t>hasChild</a:t>
            </a:r>
            <a:r>
              <a:rPr lang="en-US" sz="1400" dirty="0" smtClean="0"/>
              <a:t> some </a:t>
            </a:r>
            <a:r>
              <a:rPr lang="en-US" sz="1400" dirty="0" smtClean="0"/>
              <a:t>Person</a:t>
            </a:r>
          </a:p>
          <a:p>
            <a:r>
              <a:rPr lang="en-US" sz="1400" dirty="0" smtClean="0"/>
              <a:t>  Individual</a:t>
            </a:r>
            <a:r>
              <a:rPr lang="en-US" sz="1400" dirty="0" smtClean="0"/>
              <a:t>: Carol Facts: </a:t>
            </a:r>
            <a:r>
              <a:rPr lang="en-US" sz="1400" dirty="0" err="1" smtClean="0"/>
              <a:t>hasChild</a:t>
            </a:r>
            <a:r>
              <a:rPr lang="en-US" sz="1400" dirty="0" smtClean="0"/>
              <a:t> Peter </a:t>
            </a:r>
            <a:r>
              <a:rPr lang="en-US" sz="1400" dirty="0" smtClean="0"/>
              <a:t>
 </a:t>
            </a:r>
            <a:r>
              <a:rPr lang="en-US" sz="1400" b="1" dirty="0" smtClean="0"/>
              <a:t>end</a:t>
            </a:r>
            <a:endParaRPr lang="de-DE" sz="1400" b="1" dirty="0"/>
          </a:p>
          <a:p>
            <a:endParaRPr lang="en-US" sz="1400" dirty="0"/>
          </a:p>
        </p:txBody>
      </p:sp>
      <p:sp>
        <p:nvSpPr>
          <p:cNvPr id="31747" name="Titel 1"/>
          <p:cNvSpPr>
            <a:spLocks noGrp="1"/>
          </p:cNvSpPr>
          <p:nvPr>
            <p:ph type="title"/>
          </p:nvPr>
        </p:nvSpPr>
        <p:spPr>
          <a:xfrm>
            <a:off x="395288" y="138113"/>
            <a:ext cx="6605587" cy="1130300"/>
          </a:xfrm>
        </p:spPr>
        <p:txBody>
          <a:bodyPr/>
          <a:lstStyle/>
          <a:p>
            <a:r>
              <a:rPr lang="en-US" dirty="0" err="1" smtClean="0"/>
              <a:t>HeTS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sz="2400" dirty="0" smtClean="0"/>
              <a:t>Continuing extension of the treated logics</a:t>
            </a:r>
            <a:endParaRPr lang="en-US" dirty="0" smtClean="0"/>
          </a:p>
        </p:txBody>
      </p:sp>
      <p:pic>
        <p:nvPicPr>
          <p:cNvPr id="7" name="Inhaltsplatzhalter 6" descr="hets-logic-graph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85938" y="1714500"/>
            <a:ext cx="3357562" cy="4672013"/>
          </a:xfrm>
        </p:spPr>
      </p:pic>
      <p:sp>
        <p:nvSpPr>
          <p:cNvPr id="31749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1C87807-3F44-4458-8835-6B3BBAC63D62}" type="slidenum">
              <a:rPr lang="fr-FR" smtClean="0">
                <a:solidFill>
                  <a:srgbClr val="7F7F7F"/>
                </a:solidFill>
              </a:rPr>
              <a:pPr/>
              <a:t>9</a:t>
            </a:fld>
            <a:endParaRPr lang="fr-FR" smtClean="0">
              <a:solidFill>
                <a:srgbClr val="7F7F7F"/>
              </a:solidFill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3643313" y="4999038"/>
            <a:ext cx="2187575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HetOWL / HOWL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</p:bldLst>
  </p:timing>
</p:sld>
</file>

<file path=ppt/theme/theme1.xml><?xml version="1.0" encoding="utf-8"?>
<a:theme xmlns:a="http://schemas.openxmlformats.org/drawingml/2006/main" name="Spatial Cognition3">
  <a:themeElements>
    <a:clrScheme name="Spatial Cognition3 12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B9D9F0"/>
      </a:accent1>
      <a:accent2>
        <a:srgbClr val="C5263A"/>
      </a:accent2>
      <a:accent3>
        <a:srgbClr val="FFFFFF"/>
      </a:accent3>
      <a:accent4>
        <a:srgbClr val="212121"/>
      </a:accent4>
      <a:accent5>
        <a:srgbClr val="D9E9F6"/>
      </a:accent5>
      <a:accent6>
        <a:srgbClr val="B22134"/>
      </a:accent6>
      <a:hlink>
        <a:srgbClr val="006BB6"/>
      </a:hlink>
      <a:folHlink>
        <a:srgbClr val="E7F5FE"/>
      </a:folHlink>
    </a:clrScheme>
    <a:fontScheme name="Spatial Cognition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patial Cognition3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tial Cognition3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tial Cognition3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tial Cognition3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tial Cognition3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tial Cognition3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tial Cognition3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tial Cognition3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tial Cognition3 9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5263A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22134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tial Cognition3 10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5263A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22134"/>
        </a:accent6>
        <a:hlink>
          <a:srgbClr val="006BB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tial Cognition3 11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B9D9F0"/>
        </a:accent1>
        <a:accent2>
          <a:srgbClr val="C5263A"/>
        </a:accent2>
        <a:accent3>
          <a:srgbClr val="FFFFFF"/>
        </a:accent3>
        <a:accent4>
          <a:srgbClr val="212121"/>
        </a:accent4>
        <a:accent5>
          <a:srgbClr val="D9E9F6"/>
        </a:accent5>
        <a:accent6>
          <a:srgbClr val="B22134"/>
        </a:accent6>
        <a:hlink>
          <a:srgbClr val="006BB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tial Cognition3 12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B9D9F0"/>
        </a:accent1>
        <a:accent2>
          <a:srgbClr val="C5263A"/>
        </a:accent2>
        <a:accent3>
          <a:srgbClr val="FFFFFF"/>
        </a:accent3>
        <a:accent4>
          <a:srgbClr val="212121"/>
        </a:accent4>
        <a:accent5>
          <a:srgbClr val="D9E9F6"/>
        </a:accent5>
        <a:accent6>
          <a:srgbClr val="B22134"/>
        </a:accent6>
        <a:hlink>
          <a:srgbClr val="006BB6"/>
        </a:hlink>
        <a:folHlink>
          <a:srgbClr val="E7F5F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Application>Microsoft Office PowerPoint</Application>
  <PresentationFormat>Bildschirmpräsentation (4:3)</PresentationFormat>
  <Paragraphs>131</Paragraphs>
  <Slides>15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Spatial Cognition3</vt:lpstr>
      <vt:lpstr>Adding Common Logic Support to the Heterogeneous Toolset</vt:lpstr>
      <vt:lpstr>The story so far...</vt:lpstr>
      <vt:lpstr>Formalization choice: CASL  Common Algebraic Specification Language</vt:lpstr>
      <vt:lpstr>Hets The Heterogeneous Tool Set</vt:lpstr>
      <vt:lpstr>Folie 5</vt:lpstr>
      <vt:lpstr>Folie 6</vt:lpstr>
      <vt:lpstr>Structuring of theories</vt:lpstr>
      <vt:lpstr>Flashback: Further Steps... (Ontolog, March 2010)</vt:lpstr>
      <vt:lpstr>HeTS:  Continuing extension of the treated logics</vt:lpstr>
      <vt:lpstr>Flashback: Further Steps... (Ontolog, March 2010)</vt:lpstr>
      <vt:lpstr>HeTS:  Continuing extension of the treated logics</vt:lpstr>
      <vt:lpstr>Current Hets capabilities</vt:lpstr>
      <vt:lpstr>Demonstration</vt:lpstr>
      <vt:lpstr>Ongoing work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Common Logic Support to the Heterogeneous Toolset</dc:title>
  <dc:creator>John</dc:creator>
  <cp:lastModifiedBy>John</cp:lastModifiedBy>
  <cp:revision>14</cp:revision>
  <dcterms:created xsi:type="dcterms:W3CDTF">2010-09-09T13:10:15Z</dcterms:created>
  <dcterms:modified xsi:type="dcterms:W3CDTF">2010-09-10T14:50:37Z</dcterms:modified>
</cp:coreProperties>
</file>