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7"/>
  </p:notesMasterIdLst>
  <p:sldIdLst>
    <p:sldId id="257" r:id="rId2"/>
    <p:sldId id="272" r:id="rId3"/>
    <p:sldId id="267" r:id="rId4"/>
    <p:sldId id="268" r:id="rId5"/>
    <p:sldId id="269" r:id="rId6"/>
    <p:sldId id="270" r:id="rId7"/>
    <p:sldId id="271" r:id="rId8"/>
    <p:sldId id="273" r:id="rId9"/>
    <p:sldId id="279" r:id="rId10"/>
    <p:sldId id="280" r:id="rId11"/>
    <p:sldId id="281" r:id="rId12"/>
    <p:sldId id="274" r:id="rId13"/>
    <p:sldId id="275" r:id="rId14"/>
    <p:sldId id="276" r:id="rId15"/>
    <p:sldId id="277"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56"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showGuides="1">
      <p:cViewPr varScale="1">
        <p:scale>
          <a:sx n="53" d="100"/>
          <a:sy n="53" d="100"/>
        </p:scale>
        <p:origin x="564" y="44"/>
      </p:cViewPr>
      <p:guideLst>
        <p:guide orient="horz" pos="2856"/>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D5B4F4B-2708-43C0-A8C1-2DBABB1494C0}" type="datetimeFigureOut">
              <a:rPr lang="en-US" smtClean="0"/>
              <a:t>4/12/2015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3A2A7F4-F447-4596-A355-0922E3A00A71}" type="slidenum">
              <a:rPr lang="en-US" smtClean="0"/>
              <a:t>‹#›</a:t>
            </a:fld>
            <a:endParaRPr lang="en-US"/>
          </a:p>
        </p:txBody>
      </p:sp>
    </p:spTree>
    <p:extLst>
      <p:ext uri="{BB962C8B-B14F-4D97-AF65-F5344CB8AC3E}">
        <p14:creationId xmlns:p14="http://schemas.microsoft.com/office/powerpoint/2010/main" val="15406664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p:spPr>
        <p:txBody>
          <a:bodyPr/>
          <a:lstStyle/>
          <a:p>
            <a:fld id="{BF21EFE0-F0D8-482E-BCA2-FE5C147C18BE}" type="slidenum">
              <a:rPr lang="en-US" smtClean="0">
                <a:solidFill>
                  <a:prstClr val="black"/>
                </a:solidFill>
              </a:rPr>
              <a:pPr/>
              <a:t>1</a:t>
            </a:fld>
            <a:endParaRPr lang="en-US" smtClean="0">
              <a:solidFill>
                <a:prstClr val="black"/>
              </a:solidFill>
            </a:endParaRPr>
          </a:p>
        </p:txBody>
      </p:sp>
      <p:sp>
        <p:nvSpPr>
          <p:cNvPr id="54275" name="Rectangle 2"/>
          <p:cNvSpPr>
            <a:spLocks noGrp="1" noRot="1" noChangeAspect="1" noChangeArrowheads="1" noTextEdit="1"/>
          </p:cNvSpPr>
          <p:nvPr>
            <p:ph type="sldImg"/>
          </p:nvPr>
        </p:nvSpPr>
        <p:spPr>
          <a:ln/>
        </p:spPr>
      </p:sp>
      <p:sp>
        <p:nvSpPr>
          <p:cNvPr id="54276"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41601673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noFill/>
        </p:spPr>
        <p:txBody>
          <a:bodyPr/>
          <a:lstStyle/>
          <a:p>
            <a:fld id="{A21DF903-7E37-4CEC-8497-5B6D26D3C31B}" type="slidenum">
              <a:rPr lang="en-US" smtClean="0">
                <a:solidFill>
                  <a:prstClr val="black"/>
                </a:solidFill>
              </a:rPr>
              <a:pPr/>
              <a:t>2</a:t>
            </a:fld>
            <a:endParaRPr lang="en-US" smtClean="0">
              <a:solidFill>
                <a:prstClr val="black"/>
              </a:solidFill>
            </a:endParaRPr>
          </a:p>
        </p:txBody>
      </p:sp>
      <p:sp>
        <p:nvSpPr>
          <p:cNvPr id="58371" name="Rectangle 2"/>
          <p:cNvSpPr>
            <a:spLocks noGrp="1" noRot="1" noChangeAspect="1" noChangeArrowheads="1" noTextEdit="1"/>
          </p:cNvSpPr>
          <p:nvPr>
            <p:ph type="sldImg"/>
          </p:nvPr>
        </p:nvSpPr>
        <p:spPr>
          <a:ln/>
        </p:spPr>
      </p:sp>
      <p:sp>
        <p:nvSpPr>
          <p:cNvPr id="58372"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41510820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Rectangle 4"/>
          <p:cNvSpPr>
            <a:spLocks noChangeArrowheads="1"/>
          </p:cNvSpPr>
          <p:nvPr/>
        </p:nvSpPr>
        <p:spPr bwMode="auto">
          <a:xfrm>
            <a:off x="1016000" y="793750"/>
            <a:ext cx="10363200" cy="3549650"/>
          </a:xfrm>
          <a:prstGeom prst="rect">
            <a:avLst/>
          </a:prstGeom>
          <a:noFill/>
          <a:ln w="28575">
            <a:solidFill>
              <a:srgbClr val="FF0066"/>
            </a:solidFill>
            <a:miter lim="800000"/>
            <a:headEnd/>
            <a:tailEnd/>
          </a:ln>
          <a:effectLst>
            <a:prstShdw prst="shdw18" dist="17961" dir="13500000">
              <a:srgbClr val="FF0066">
                <a:gamma/>
                <a:shade val="60000"/>
                <a:invGamma/>
              </a:srgbClr>
            </a:prstShdw>
          </a:effectLst>
        </p:spPr>
        <p:txBody>
          <a:bodyPr/>
          <a:lstStyle/>
          <a:p>
            <a:pPr fontAlgn="base">
              <a:spcBef>
                <a:spcPct val="0"/>
              </a:spcBef>
              <a:spcAft>
                <a:spcPct val="0"/>
              </a:spcAft>
              <a:defRPr/>
            </a:pPr>
            <a:endParaRPr lang="en-US" sz="2400">
              <a:solidFill>
                <a:srgbClr val="000000"/>
              </a:solidFill>
              <a:latin typeface="Times New Roman" pitchFamily="18" charset="0"/>
            </a:endParaRPr>
          </a:p>
        </p:txBody>
      </p:sp>
      <p:sp>
        <p:nvSpPr>
          <p:cNvPr id="10" name="Rectangle 2"/>
          <p:cNvSpPr>
            <a:spLocks noGrp="1" noChangeArrowheads="1"/>
          </p:cNvSpPr>
          <p:nvPr>
            <p:ph type="ftr" sz="quarter" idx="10"/>
          </p:nvPr>
        </p:nvSpPr>
        <p:spPr bwMode="auto">
          <a:xfrm>
            <a:off x="4197351" y="6567488"/>
            <a:ext cx="3877733" cy="290512"/>
          </a:xfrm>
          <a:prstGeom prst="rect">
            <a:avLst/>
          </a:prstGeom>
          <a:ln>
            <a:miter lim="800000"/>
            <a:headEnd/>
            <a:tailEnd/>
          </a:ln>
        </p:spPr>
        <p:txBody>
          <a:bodyPr vert="horz" wrap="none" lIns="84138" tIns="41275" rIns="84138" bIns="41275" numCol="1" anchor="ctr" anchorCtr="0" compatLnSpc="1">
            <a:prstTxWarp prst="textNoShape">
              <a:avLst/>
            </a:prstTxWarp>
          </a:bodyPr>
          <a:lstStyle>
            <a:lvl1pPr algn="ctr" eaLnBrk="0" hangingPunct="0">
              <a:defRPr sz="1300" b="0">
                <a:latin typeface="Times New Roman" pitchFamily="18" charset="0"/>
              </a:defRPr>
            </a:lvl1pPr>
          </a:lstStyle>
          <a:p>
            <a:pPr fontAlgn="base">
              <a:spcBef>
                <a:spcPct val="0"/>
              </a:spcBef>
              <a:spcAft>
                <a:spcPct val="0"/>
              </a:spcAft>
              <a:defRPr/>
            </a:pPr>
            <a:endParaRPr lang="en-US">
              <a:solidFill>
                <a:srgbClr val="000000"/>
              </a:solidFill>
            </a:endParaRPr>
          </a:p>
        </p:txBody>
      </p:sp>
      <p:sp>
        <p:nvSpPr>
          <p:cNvPr id="11" name="Rectangle 3"/>
          <p:cNvSpPr>
            <a:spLocks noGrp="1" noChangeArrowheads="1"/>
          </p:cNvSpPr>
          <p:nvPr>
            <p:ph type="sldNum" sz="quarter" idx="11"/>
          </p:nvPr>
        </p:nvSpPr>
        <p:spPr>
          <a:xfrm>
            <a:off x="9560984" y="6432551"/>
            <a:ext cx="2334683" cy="334963"/>
          </a:xfrm>
        </p:spPr>
        <p:txBody>
          <a:bodyPr/>
          <a:lstStyle>
            <a:lvl1pPr>
              <a:defRPr>
                <a:latin typeface="Times New Roman" pitchFamily="18" charset="0"/>
              </a:defRPr>
            </a:lvl1pPr>
          </a:lstStyle>
          <a:p>
            <a:pPr>
              <a:defRPr/>
            </a:pPr>
            <a:fld id="{F011DDB5-8B7B-4779-B6E6-5E3C4309EFFB}"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67647565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6"/>
          <p:cNvSpPr>
            <a:spLocks noGrp="1" noChangeArrowheads="1"/>
          </p:cNvSpPr>
          <p:nvPr>
            <p:ph type="sldNum" sz="quarter" idx="10"/>
          </p:nvPr>
        </p:nvSpPr>
        <p:spPr>
          <a:ln/>
        </p:spPr>
        <p:txBody>
          <a:bodyPr/>
          <a:lstStyle>
            <a:lvl1pPr>
              <a:defRPr/>
            </a:lvl1pPr>
          </a:lstStyle>
          <a:p>
            <a:pPr>
              <a:defRPr/>
            </a:pPr>
            <a:fld id="{F1629C65-3F2A-4F8C-8375-782DE7AA8AA7}"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24857658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21752" y="76200"/>
            <a:ext cx="2813049" cy="584358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78367" y="76200"/>
            <a:ext cx="8240184" cy="584358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6"/>
          <p:cNvSpPr>
            <a:spLocks noGrp="1" noChangeArrowheads="1"/>
          </p:cNvSpPr>
          <p:nvPr>
            <p:ph type="sldNum" sz="quarter" idx="10"/>
          </p:nvPr>
        </p:nvSpPr>
        <p:spPr>
          <a:ln/>
        </p:spPr>
        <p:txBody>
          <a:bodyPr/>
          <a:lstStyle>
            <a:lvl1pPr>
              <a:defRPr/>
            </a:lvl1pPr>
          </a:lstStyle>
          <a:p>
            <a:pPr>
              <a:defRPr/>
            </a:pPr>
            <a:fld id="{27976C71-7611-4BEE-9276-C3BF4029AC9C}"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61610250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6"/>
          <p:cNvSpPr>
            <a:spLocks noGrp="1" noChangeArrowheads="1"/>
          </p:cNvSpPr>
          <p:nvPr>
            <p:ph type="sldNum" sz="quarter" idx="10"/>
          </p:nvPr>
        </p:nvSpPr>
        <p:spPr>
          <a:ln/>
        </p:spPr>
        <p:txBody>
          <a:bodyPr/>
          <a:lstStyle>
            <a:lvl1pPr>
              <a:defRPr/>
            </a:lvl1pPr>
          </a:lstStyle>
          <a:p>
            <a:pPr>
              <a:defRPr/>
            </a:pPr>
            <a:fld id="{C07ABF91-C3D0-492C-A563-05B14F63DB56}"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3278444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6"/>
          <p:cNvSpPr>
            <a:spLocks noGrp="1" noChangeArrowheads="1"/>
          </p:cNvSpPr>
          <p:nvPr>
            <p:ph type="sldNum" sz="quarter" idx="10"/>
          </p:nvPr>
        </p:nvSpPr>
        <p:spPr>
          <a:ln/>
        </p:spPr>
        <p:txBody>
          <a:bodyPr/>
          <a:lstStyle>
            <a:lvl1pPr>
              <a:defRPr/>
            </a:lvl1pPr>
          </a:lstStyle>
          <a:p>
            <a:pPr>
              <a:defRPr/>
            </a:pPr>
            <a:fld id="{80D88CA3-F8D6-4EAD-8876-342524DECFBF}"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16684088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78367" y="1582738"/>
            <a:ext cx="5492751" cy="43370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4318" y="1582738"/>
            <a:ext cx="5492749" cy="43370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6"/>
          <p:cNvSpPr>
            <a:spLocks noGrp="1" noChangeArrowheads="1"/>
          </p:cNvSpPr>
          <p:nvPr>
            <p:ph type="sldNum" sz="quarter" idx="10"/>
          </p:nvPr>
        </p:nvSpPr>
        <p:spPr>
          <a:ln/>
        </p:spPr>
        <p:txBody>
          <a:bodyPr/>
          <a:lstStyle>
            <a:lvl1pPr>
              <a:defRPr/>
            </a:lvl1pPr>
          </a:lstStyle>
          <a:p>
            <a:pPr>
              <a:defRPr/>
            </a:pPr>
            <a:fld id="{FBAFB3EF-B0F4-46FE-BAA4-2476A6170A25}"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21848444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6"/>
          <p:cNvSpPr>
            <a:spLocks noGrp="1" noChangeArrowheads="1"/>
          </p:cNvSpPr>
          <p:nvPr>
            <p:ph type="sldNum" sz="quarter" idx="10"/>
          </p:nvPr>
        </p:nvSpPr>
        <p:spPr>
          <a:ln/>
        </p:spPr>
        <p:txBody>
          <a:bodyPr/>
          <a:lstStyle>
            <a:lvl1pPr>
              <a:defRPr/>
            </a:lvl1pPr>
          </a:lstStyle>
          <a:p>
            <a:pPr>
              <a:defRPr/>
            </a:pPr>
            <a:fld id="{D62DDD82-3B0E-4643-B495-32A33F1BC335}"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98743966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6"/>
          <p:cNvSpPr>
            <a:spLocks noGrp="1" noChangeArrowheads="1"/>
          </p:cNvSpPr>
          <p:nvPr>
            <p:ph type="sldNum" sz="quarter" idx="10"/>
          </p:nvPr>
        </p:nvSpPr>
        <p:spPr>
          <a:ln/>
        </p:spPr>
        <p:txBody>
          <a:bodyPr/>
          <a:lstStyle>
            <a:lvl1pPr>
              <a:defRPr/>
            </a:lvl1pPr>
          </a:lstStyle>
          <a:p>
            <a:pPr>
              <a:defRPr/>
            </a:pPr>
            <a:fld id="{4DD677A8-90B6-4189-AEC3-5B9962988985}"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66519059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6"/>
          <p:cNvSpPr>
            <a:spLocks noGrp="1" noChangeArrowheads="1"/>
          </p:cNvSpPr>
          <p:nvPr>
            <p:ph type="sldNum" sz="quarter" idx="10"/>
          </p:nvPr>
        </p:nvSpPr>
        <p:spPr>
          <a:ln/>
        </p:spPr>
        <p:txBody>
          <a:bodyPr/>
          <a:lstStyle>
            <a:lvl1pPr>
              <a:defRPr/>
            </a:lvl1pPr>
          </a:lstStyle>
          <a:p>
            <a:pPr>
              <a:defRPr/>
            </a:pPr>
            <a:fld id="{EABAD376-4B1E-444F-9A1F-FDF6F682472F}"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85705045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6"/>
          <p:cNvSpPr>
            <a:spLocks noGrp="1" noChangeArrowheads="1"/>
          </p:cNvSpPr>
          <p:nvPr>
            <p:ph type="sldNum" sz="quarter" idx="10"/>
          </p:nvPr>
        </p:nvSpPr>
        <p:spPr>
          <a:ln/>
        </p:spPr>
        <p:txBody>
          <a:bodyPr/>
          <a:lstStyle>
            <a:lvl1pPr>
              <a:defRPr/>
            </a:lvl1pPr>
          </a:lstStyle>
          <a:p>
            <a:pPr>
              <a:defRPr/>
            </a:pPr>
            <a:fld id="{793A3F63-2E02-4D18-99B1-34813C8604D9}"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92793786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6"/>
          <p:cNvSpPr>
            <a:spLocks noGrp="1" noChangeArrowheads="1"/>
          </p:cNvSpPr>
          <p:nvPr>
            <p:ph type="sldNum" sz="quarter" idx="10"/>
          </p:nvPr>
        </p:nvSpPr>
        <p:spPr>
          <a:ln/>
        </p:spPr>
        <p:txBody>
          <a:bodyPr/>
          <a:lstStyle>
            <a:lvl1pPr>
              <a:defRPr/>
            </a:lvl1pPr>
          </a:lstStyle>
          <a:p>
            <a:pPr>
              <a:defRPr/>
            </a:pPr>
            <a:fld id="{D4098163-E277-4BE9-9346-DE6593F6992E}"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44164665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rgbClr val="FFFFCC"/>
            </a:gs>
          </a:gsLst>
          <a:lin ang="5400000" scaled="1"/>
        </a:gra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body" idx="1"/>
          </p:nvPr>
        </p:nvSpPr>
        <p:spPr bwMode="auto">
          <a:xfrm>
            <a:off x="478367" y="1582738"/>
            <a:ext cx="11188700" cy="4337050"/>
          </a:xfrm>
          <a:prstGeom prst="rect">
            <a:avLst/>
          </a:prstGeom>
          <a:noFill/>
          <a:ln w="9525">
            <a:noFill/>
            <a:miter lim="800000"/>
            <a:headEnd/>
            <a:tailEnd/>
          </a:ln>
        </p:spPr>
        <p:txBody>
          <a:bodyPr vert="horz" wrap="square" lIns="84138" tIns="41275" rIns="84138" bIns="41275"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99781" name="Line 5"/>
          <p:cNvSpPr>
            <a:spLocks noChangeShapeType="1"/>
          </p:cNvSpPr>
          <p:nvPr/>
        </p:nvSpPr>
        <p:spPr bwMode="auto">
          <a:xfrm>
            <a:off x="508000" y="1371600"/>
            <a:ext cx="11176000" cy="0"/>
          </a:xfrm>
          <a:prstGeom prst="line">
            <a:avLst/>
          </a:prstGeom>
          <a:noFill/>
          <a:ln w="28575">
            <a:solidFill>
              <a:srgbClr val="FF0066"/>
            </a:solidFill>
            <a:round/>
            <a:headEnd/>
            <a:tailEnd/>
          </a:ln>
          <a:effectLst>
            <a:prstShdw prst="shdw13" dist="53882" dir="13500000">
              <a:srgbClr val="808080"/>
            </a:prstShdw>
          </a:effectLst>
        </p:spPr>
        <p:txBody>
          <a:bodyPr anchor="ctr">
            <a:spAutoFit/>
          </a:bodyPr>
          <a:lstStyle/>
          <a:p>
            <a:pPr algn="ctr" fontAlgn="base">
              <a:spcBef>
                <a:spcPct val="0"/>
              </a:spcBef>
              <a:spcAft>
                <a:spcPct val="0"/>
              </a:spcAft>
              <a:defRPr/>
            </a:pPr>
            <a:endParaRPr lang="en-US" sz="2800" b="1">
              <a:solidFill>
                <a:srgbClr val="000000"/>
              </a:solidFill>
            </a:endParaRPr>
          </a:p>
        </p:txBody>
      </p:sp>
      <p:sp>
        <p:nvSpPr>
          <p:cNvPr id="1099788" name="Line 12"/>
          <p:cNvSpPr>
            <a:spLocks noChangeShapeType="1"/>
          </p:cNvSpPr>
          <p:nvPr/>
        </p:nvSpPr>
        <p:spPr bwMode="auto">
          <a:xfrm>
            <a:off x="508000" y="1371600"/>
            <a:ext cx="11176000" cy="0"/>
          </a:xfrm>
          <a:prstGeom prst="line">
            <a:avLst/>
          </a:prstGeom>
          <a:noFill/>
          <a:ln w="28575">
            <a:solidFill>
              <a:srgbClr val="FF0066"/>
            </a:solidFill>
            <a:round/>
            <a:headEnd/>
            <a:tailEnd/>
          </a:ln>
          <a:effectLst>
            <a:prstShdw prst="shdw13" dist="53882" dir="13500000">
              <a:srgbClr val="808080"/>
            </a:prstShdw>
          </a:effectLst>
        </p:spPr>
        <p:txBody>
          <a:bodyPr anchor="ctr">
            <a:spAutoFit/>
          </a:bodyPr>
          <a:lstStyle/>
          <a:p>
            <a:pPr algn="ctr" fontAlgn="base">
              <a:spcBef>
                <a:spcPct val="0"/>
              </a:spcBef>
              <a:spcAft>
                <a:spcPct val="0"/>
              </a:spcAft>
              <a:defRPr/>
            </a:pPr>
            <a:endParaRPr lang="en-US" sz="2800" b="1">
              <a:solidFill>
                <a:srgbClr val="000000"/>
              </a:solidFill>
            </a:endParaRPr>
          </a:p>
        </p:txBody>
      </p:sp>
      <p:sp>
        <p:nvSpPr>
          <p:cNvPr id="1099792" name="Rectangle 16"/>
          <p:cNvSpPr>
            <a:spLocks noGrp="1" noChangeArrowheads="1"/>
          </p:cNvSpPr>
          <p:nvPr>
            <p:ph type="sldNum" sz="quarter" idx="4"/>
          </p:nvPr>
        </p:nvSpPr>
        <p:spPr bwMode="auto">
          <a:xfrm>
            <a:off x="9855201" y="6523038"/>
            <a:ext cx="2334684" cy="334962"/>
          </a:xfrm>
          <a:prstGeom prst="rect">
            <a:avLst/>
          </a:prstGeom>
          <a:noFill/>
          <a:ln w="9525">
            <a:noFill/>
            <a:miter lim="800000"/>
            <a:headEnd/>
            <a:tailEnd/>
          </a:ln>
          <a:effectLst/>
        </p:spPr>
        <p:txBody>
          <a:bodyPr vert="horz" wrap="none" lIns="84138" tIns="41275" rIns="84138" bIns="41275" numCol="1" anchor="ctr" anchorCtr="0" compatLnSpc="1">
            <a:prstTxWarp prst="textNoShape">
              <a:avLst/>
            </a:prstTxWarp>
          </a:bodyPr>
          <a:lstStyle>
            <a:lvl1pPr algn="r" eaLnBrk="0" hangingPunct="0">
              <a:defRPr sz="1300" b="0">
                <a:latin typeface="Arial" charset="0"/>
              </a:defRPr>
            </a:lvl1pPr>
          </a:lstStyle>
          <a:p>
            <a:pPr fontAlgn="base">
              <a:spcBef>
                <a:spcPct val="0"/>
              </a:spcBef>
              <a:spcAft>
                <a:spcPct val="0"/>
              </a:spcAft>
              <a:defRPr/>
            </a:pPr>
            <a:fld id="{8E068511-035D-4E75-8550-C386FEB001D3}" type="slidenum">
              <a:rPr lang="en-US">
                <a:solidFill>
                  <a:srgbClr val="000000"/>
                </a:solidFill>
              </a:rPr>
              <a:pPr fontAlgn="base">
                <a:spcBef>
                  <a:spcPct val="0"/>
                </a:spcBef>
                <a:spcAft>
                  <a:spcPct val="0"/>
                </a:spcAft>
                <a:defRPr/>
              </a:pPr>
              <a:t>‹#›</a:t>
            </a:fld>
            <a:endParaRPr lang="en-US">
              <a:solidFill>
                <a:srgbClr val="000000"/>
              </a:solidFill>
            </a:endParaRPr>
          </a:p>
        </p:txBody>
      </p:sp>
      <p:sp>
        <p:nvSpPr>
          <p:cNvPr id="8199" name="Rectangle 18"/>
          <p:cNvSpPr>
            <a:spLocks noGrp="1" noChangeArrowheads="1"/>
          </p:cNvSpPr>
          <p:nvPr>
            <p:ph type="title"/>
          </p:nvPr>
        </p:nvSpPr>
        <p:spPr bwMode="auto">
          <a:xfrm>
            <a:off x="508000" y="76200"/>
            <a:ext cx="11226800" cy="11430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Tree>
    <p:extLst>
      <p:ext uri="{BB962C8B-B14F-4D97-AF65-F5344CB8AC3E}">
        <p14:creationId xmlns:p14="http://schemas.microsoft.com/office/powerpoint/2010/main" val="158072427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p14:dur="0"/>
    </mc:Choice>
    <mc:Fallback xmlns="">
      <p:transition/>
    </mc:Fallback>
  </mc:AlternateContent>
  <p:hf hdr="0" ftr="0" dt="0"/>
  <p:txStyles>
    <p:titleStyle>
      <a:lvl1pPr algn="l" defTabSz="755650" rtl="0" eaLnBrk="1" fontAlgn="base" hangingPunct="1">
        <a:spcBef>
          <a:spcPct val="0"/>
        </a:spcBef>
        <a:spcAft>
          <a:spcPct val="0"/>
        </a:spcAft>
        <a:defRPr sz="4000">
          <a:solidFill>
            <a:srgbClr val="3333FF"/>
          </a:solidFill>
          <a:latin typeface="+mj-lt"/>
          <a:ea typeface="+mj-ea"/>
          <a:cs typeface="+mj-cs"/>
        </a:defRPr>
      </a:lvl1pPr>
      <a:lvl2pPr algn="l" defTabSz="755650" rtl="0" eaLnBrk="1" fontAlgn="base" hangingPunct="1">
        <a:spcBef>
          <a:spcPct val="0"/>
        </a:spcBef>
        <a:spcAft>
          <a:spcPct val="0"/>
        </a:spcAft>
        <a:defRPr sz="4000">
          <a:solidFill>
            <a:srgbClr val="3333FF"/>
          </a:solidFill>
          <a:latin typeface="Arial" charset="0"/>
        </a:defRPr>
      </a:lvl2pPr>
      <a:lvl3pPr algn="l" defTabSz="755650" rtl="0" eaLnBrk="1" fontAlgn="base" hangingPunct="1">
        <a:spcBef>
          <a:spcPct val="0"/>
        </a:spcBef>
        <a:spcAft>
          <a:spcPct val="0"/>
        </a:spcAft>
        <a:defRPr sz="4000">
          <a:solidFill>
            <a:srgbClr val="3333FF"/>
          </a:solidFill>
          <a:latin typeface="Arial" charset="0"/>
        </a:defRPr>
      </a:lvl3pPr>
      <a:lvl4pPr algn="l" defTabSz="755650" rtl="0" eaLnBrk="1" fontAlgn="base" hangingPunct="1">
        <a:spcBef>
          <a:spcPct val="0"/>
        </a:spcBef>
        <a:spcAft>
          <a:spcPct val="0"/>
        </a:spcAft>
        <a:defRPr sz="4000">
          <a:solidFill>
            <a:srgbClr val="3333FF"/>
          </a:solidFill>
          <a:latin typeface="Arial" charset="0"/>
        </a:defRPr>
      </a:lvl4pPr>
      <a:lvl5pPr algn="l" defTabSz="755650" rtl="0" eaLnBrk="1" fontAlgn="base" hangingPunct="1">
        <a:spcBef>
          <a:spcPct val="0"/>
        </a:spcBef>
        <a:spcAft>
          <a:spcPct val="0"/>
        </a:spcAft>
        <a:defRPr sz="4000">
          <a:solidFill>
            <a:srgbClr val="3333FF"/>
          </a:solidFill>
          <a:latin typeface="Arial" charset="0"/>
        </a:defRPr>
      </a:lvl5pPr>
      <a:lvl6pPr marL="457200" algn="l" defTabSz="755650" rtl="0" eaLnBrk="1" fontAlgn="base" hangingPunct="1">
        <a:spcBef>
          <a:spcPct val="0"/>
        </a:spcBef>
        <a:spcAft>
          <a:spcPct val="0"/>
        </a:spcAft>
        <a:defRPr sz="4000">
          <a:solidFill>
            <a:srgbClr val="3333FF"/>
          </a:solidFill>
          <a:latin typeface="Arial" charset="0"/>
        </a:defRPr>
      </a:lvl6pPr>
      <a:lvl7pPr marL="914400" algn="l" defTabSz="755650" rtl="0" eaLnBrk="1" fontAlgn="base" hangingPunct="1">
        <a:spcBef>
          <a:spcPct val="0"/>
        </a:spcBef>
        <a:spcAft>
          <a:spcPct val="0"/>
        </a:spcAft>
        <a:defRPr sz="4000">
          <a:solidFill>
            <a:srgbClr val="3333FF"/>
          </a:solidFill>
          <a:latin typeface="Arial" charset="0"/>
        </a:defRPr>
      </a:lvl7pPr>
      <a:lvl8pPr marL="1371600" algn="l" defTabSz="755650" rtl="0" eaLnBrk="1" fontAlgn="base" hangingPunct="1">
        <a:spcBef>
          <a:spcPct val="0"/>
        </a:spcBef>
        <a:spcAft>
          <a:spcPct val="0"/>
        </a:spcAft>
        <a:defRPr sz="4000">
          <a:solidFill>
            <a:srgbClr val="3333FF"/>
          </a:solidFill>
          <a:latin typeface="Arial" charset="0"/>
        </a:defRPr>
      </a:lvl8pPr>
      <a:lvl9pPr marL="1828800" algn="l" defTabSz="755650" rtl="0" eaLnBrk="1" fontAlgn="base" hangingPunct="1">
        <a:spcBef>
          <a:spcPct val="0"/>
        </a:spcBef>
        <a:spcAft>
          <a:spcPct val="0"/>
        </a:spcAft>
        <a:defRPr sz="4000">
          <a:solidFill>
            <a:srgbClr val="3333FF"/>
          </a:solidFill>
          <a:latin typeface="Arial" charset="0"/>
        </a:defRPr>
      </a:lvl9pPr>
    </p:titleStyle>
    <p:bodyStyle>
      <a:lvl1pPr marL="311150" indent="-311150" algn="l" defTabSz="755650" rtl="0" eaLnBrk="1" fontAlgn="base" hangingPunct="1">
        <a:spcBef>
          <a:spcPct val="20000"/>
        </a:spcBef>
        <a:spcAft>
          <a:spcPct val="0"/>
        </a:spcAft>
        <a:buChar char="•"/>
        <a:defRPr sz="3600">
          <a:solidFill>
            <a:schemeClr val="tx1"/>
          </a:solidFill>
          <a:latin typeface="+mn-lt"/>
          <a:ea typeface="+mn-ea"/>
          <a:cs typeface="+mn-cs"/>
        </a:defRPr>
      </a:lvl1pPr>
      <a:lvl2pPr marL="674688" indent="-249238" algn="l" defTabSz="755650" rtl="0" eaLnBrk="1" fontAlgn="base" hangingPunct="1">
        <a:spcBef>
          <a:spcPct val="20000"/>
        </a:spcBef>
        <a:spcAft>
          <a:spcPct val="0"/>
        </a:spcAft>
        <a:buChar char="–"/>
        <a:defRPr sz="2800">
          <a:solidFill>
            <a:schemeClr val="tx1"/>
          </a:solidFill>
          <a:latin typeface="+mn-lt"/>
        </a:defRPr>
      </a:lvl2pPr>
      <a:lvl3pPr marL="1038225" indent="-206375" algn="l" defTabSz="755650" rtl="0" eaLnBrk="1" fontAlgn="base" hangingPunct="1">
        <a:spcBef>
          <a:spcPct val="20000"/>
        </a:spcBef>
        <a:spcAft>
          <a:spcPct val="0"/>
        </a:spcAft>
        <a:buChar char="•"/>
        <a:defRPr sz="2400">
          <a:solidFill>
            <a:schemeClr val="tx1"/>
          </a:solidFill>
          <a:latin typeface="+mn-lt"/>
        </a:defRPr>
      </a:lvl3pPr>
      <a:lvl4pPr marL="1454150" indent="-207963" algn="l" defTabSz="755650" rtl="0" eaLnBrk="1" fontAlgn="base" hangingPunct="1">
        <a:spcBef>
          <a:spcPct val="20000"/>
        </a:spcBef>
        <a:spcAft>
          <a:spcPct val="0"/>
        </a:spcAft>
        <a:buChar char="•"/>
        <a:defRPr sz="2000">
          <a:solidFill>
            <a:schemeClr val="tx1"/>
          </a:solidFill>
          <a:latin typeface="+mn-lt"/>
        </a:defRPr>
      </a:lvl4pPr>
      <a:lvl5pPr marL="1870075" indent="-207963" algn="l" defTabSz="755650" rtl="0" eaLnBrk="1" fontAlgn="base" hangingPunct="1">
        <a:spcBef>
          <a:spcPct val="20000"/>
        </a:spcBef>
        <a:spcAft>
          <a:spcPct val="0"/>
        </a:spcAft>
        <a:buChar char="•"/>
        <a:defRPr sz="2000">
          <a:solidFill>
            <a:schemeClr val="tx1"/>
          </a:solidFill>
          <a:latin typeface="+mn-lt"/>
        </a:defRPr>
      </a:lvl5pPr>
      <a:lvl6pPr marL="2327275" indent="-207963" algn="l" defTabSz="755650" rtl="0" eaLnBrk="1" fontAlgn="base" hangingPunct="1">
        <a:spcBef>
          <a:spcPct val="20000"/>
        </a:spcBef>
        <a:spcAft>
          <a:spcPct val="0"/>
        </a:spcAft>
        <a:buChar char="•"/>
        <a:defRPr sz="2000">
          <a:solidFill>
            <a:schemeClr val="tx1"/>
          </a:solidFill>
          <a:latin typeface="+mn-lt"/>
        </a:defRPr>
      </a:lvl6pPr>
      <a:lvl7pPr marL="2784475" indent="-207963" algn="l" defTabSz="755650" rtl="0" eaLnBrk="1" fontAlgn="base" hangingPunct="1">
        <a:spcBef>
          <a:spcPct val="20000"/>
        </a:spcBef>
        <a:spcAft>
          <a:spcPct val="0"/>
        </a:spcAft>
        <a:buChar char="•"/>
        <a:defRPr sz="2000">
          <a:solidFill>
            <a:schemeClr val="tx1"/>
          </a:solidFill>
          <a:latin typeface="+mn-lt"/>
        </a:defRPr>
      </a:lvl7pPr>
      <a:lvl8pPr marL="3241675" indent="-207963" algn="l" defTabSz="755650" rtl="0" eaLnBrk="1" fontAlgn="base" hangingPunct="1">
        <a:spcBef>
          <a:spcPct val="20000"/>
        </a:spcBef>
        <a:spcAft>
          <a:spcPct val="0"/>
        </a:spcAft>
        <a:buChar char="•"/>
        <a:defRPr sz="2000">
          <a:solidFill>
            <a:schemeClr val="tx1"/>
          </a:solidFill>
          <a:latin typeface="+mn-lt"/>
        </a:defRPr>
      </a:lvl8pPr>
      <a:lvl9pPr marL="3698875" indent="-207963" algn="l" defTabSz="755650"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png"/><Relationship Id="rId1" Type="http://schemas.openxmlformats.org/officeDocument/2006/relationships/slideLayout" Target="../slideLayouts/slideLayout2.xml"/><Relationship Id="rId4" Type="http://schemas.openxmlformats.org/officeDocument/2006/relationships/image" Target="../media/image19.png"/></Relationships>
</file>

<file path=ppt/slides/_rels/slide11.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varma.ece.cmu.edu/summit/index.html"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ontolog.cim3.net/cgi-bin/wiki.pl?PatrickLambrix"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www.hypercat.io/standard.html"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openxmlformats.org/officeDocument/2006/relationships/image" Target="../media/image7.wmf"/><Relationship Id="rId13" Type="http://schemas.openxmlformats.org/officeDocument/2006/relationships/image" Target="../media/image12.wmf"/><Relationship Id="rId3" Type="http://schemas.openxmlformats.org/officeDocument/2006/relationships/image" Target="../media/image2.png"/><Relationship Id="rId7" Type="http://schemas.openxmlformats.org/officeDocument/2006/relationships/image" Target="../media/image6.png"/><Relationship Id="rId12" Type="http://schemas.openxmlformats.org/officeDocument/2006/relationships/image" Target="../media/image11.wmf"/><Relationship Id="rId17" Type="http://schemas.openxmlformats.org/officeDocument/2006/relationships/image" Target="../media/image16.png"/><Relationship Id="rId2" Type="http://schemas.openxmlformats.org/officeDocument/2006/relationships/image" Target="../media/image1.png"/><Relationship Id="rId16" Type="http://schemas.openxmlformats.org/officeDocument/2006/relationships/image" Target="../media/image15.png"/><Relationship Id="rId1" Type="http://schemas.openxmlformats.org/officeDocument/2006/relationships/slideLayout" Target="../slideLayouts/slideLayout2.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5" Type="http://schemas.openxmlformats.org/officeDocument/2006/relationships/image" Target="../media/image14.png"/><Relationship Id="rId10" Type="http://schemas.openxmlformats.org/officeDocument/2006/relationships/image" Target="../media/image9.jpeg"/><Relationship Id="rId4" Type="http://schemas.openxmlformats.org/officeDocument/2006/relationships/image" Target="../media/image3.png"/><Relationship Id="rId9" Type="http://schemas.openxmlformats.org/officeDocument/2006/relationships/image" Target="../media/image8.wmf"/><Relationship Id="rId14" Type="http://schemas.openxmlformats.org/officeDocument/2006/relationships/image" Target="../media/image1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0867" name="Rectangle 3"/>
          <p:cNvSpPr>
            <a:spLocks noGrp="1" noChangeArrowheads="1"/>
          </p:cNvSpPr>
          <p:nvPr>
            <p:ph type="subTitle" idx="4294967295"/>
          </p:nvPr>
        </p:nvSpPr>
        <p:spPr>
          <a:xfrm>
            <a:off x="2819400" y="4642790"/>
            <a:ext cx="7059460" cy="1219200"/>
          </a:xfrm>
        </p:spPr>
        <p:txBody>
          <a:bodyPr/>
          <a:lstStyle/>
          <a:p>
            <a:pPr marL="0" indent="0" algn="ctr">
              <a:buNone/>
              <a:defRPr/>
            </a:pPr>
            <a:r>
              <a:rPr lang="en-US" sz="2400" dirty="0" smtClean="0"/>
              <a:t>Co-Champions:</a:t>
            </a:r>
          </a:p>
          <a:p>
            <a:pPr marL="0" indent="0" algn="ctr">
              <a:buNone/>
              <a:defRPr/>
            </a:pPr>
            <a:r>
              <a:rPr lang="en-US" altLang="en-US" sz="2400" dirty="0" smtClean="0"/>
              <a:t>Leo Obrst (MITRE)</a:t>
            </a:r>
          </a:p>
          <a:p>
            <a:pPr marL="0" indent="0" algn="ctr">
              <a:buNone/>
              <a:defRPr/>
            </a:pPr>
            <a:r>
              <a:rPr lang="en-US" altLang="en-US" sz="2400" dirty="0" smtClean="0"/>
              <a:t>Ram D. Sriram (NIST)</a:t>
            </a:r>
            <a:endParaRPr lang="en-US" altLang="en-US" sz="2400" dirty="0"/>
          </a:p>
        </p:txBody>
      </p:sp>
      <p:sp>
        <p:nvSpPr>
          <p:cNvPr id="420869" name="Rectangle 5"/>
          <p:cNvSpPr>
            <a:spLocks noGrp="1" noChangeArrowheads="1"/>
          </p:cNvSpPr>
          <p:nvPr>
            <p:ph type="ctrTitle" idx="4294967295"/>
          </p:nvPr>
        </p:nvSpPr>
        <p:spPr>
          <a:xfrm>
            <a:off x="2209800" y="256887"/>
            <a:ext cx="7772400" cy="4524958"/>
          </a:xfrm>
        </p:spPr>
        <p:txBody>
          <a:bodyPr>
            <a:spAutoFit/>
          </a:bodyPr>
          <a:lstStyle/>
          <a:p>
            <a:pPr algn="ctr">
              <a:spcBef>
                <a:spcPts val="1000"/>
              </a:spcBef>
              <a:defRPr/>
            </a:pPr>
            <a:r>
              <a:rPr lang="en-US" sz="3600" b="1" dirty="0" smtClean="0"/>
              <a:t/>
            </a:r>
            <a:br>
              <a:rPr lang="en-US" sz="3600" b="1" dirty="0" smtClean="0"/>
            </a:br>
            <a:r>
              <a:rPr lang="en-US" sz="2400" dirty="0"/>
              <a:t>Ontology Summit </a:t>
            </a:r>
            <a:r>
              <a:rPr lang="en-US" sz="2400" smtClean="0"/>
              <a:t>2015 Symposium: </a:t>
            </a:r>
            <a:r>
              <a:rPr lang="en-US" sz="2400" dirty="0"/>
              <a:t/>
            </a:r>
            <a:br>
              <a:rPr lang="en-US" sz="2400" dirty="0"/>
            </a:br>
            <a:r>
              <a:rPr lang="en-US" sz="2400" dirty="0"/>
              <a:t>Internet of Things: Toward Smart </a:t>
            </a:r>
            <a:r>
              <a:rPr lang="en-US" sz="2400" dirty="0" smtClean="0"/>
              <a:t>Networked Systems and Societies</a:t>
            </a:r>
            <a:r>
              <a:rPr lang="en-US" sz="2400" smtClean="0"/>
              <a:t/>
            </a:r>
            <a:br>
              <a:rPr lang="en-US" sz="2400" smtClean="0"/>
            </a:br>
            <a:r>
              <a:rPr lang="en-US" sz="2400" smtClean="0"/>
              <a:t>National </a:t>
            </a:r>
            <a:r>
              <a:rPr lang="en-US" sz="2400" dirty="0" smtClean="0"/>
              <a:t>Science Foundation</a:t>
            </a:r>
            <a:br>
              <a:rPr lang="en-US" sz="2400" dirty="0" smtClean="0"/>
            </a:br>
            <a:r>
              <a:rPr lang="en-US" sz="2400" dirty="0" smtClean="0"/>
              <a:t>April 13-14, </a:t>
            </a:r>
            <a:r>
              <a:rPr lang="en-US" sz="2400" dirty="0" smtClean="0"/>
              <a:t>2015</a:t>
            </a:r>
            <a:br>
              <a:rPr lang="en-US" sz="2400" dirty="0" smtClean="0"/>
            </a:br>
            <a:r>
              <a:rPr lang="en-US" sz="2400" dirty="0"/>
              <a:t/>
            </a:r>
            <a:br>
              <a:rPr lang="en-US" sz="2400" dirty="0"/>
            </a:br>
            <a:r>
              <a:rPr lang="en-US" sz="3600" dirty="0" smtClean="0"/>
              <a:t>Track A: Ontology Integration in the Internet of </a:t>
            </a:r>
            <a:r>
              <a:rPr lang="en-US" sz="3600" dirty="0" smtClean="0"/>
              <a:t>Things</a:t>
            </a:r>
            <a:r>
              <a:rPr lang="en-US" sz="3600" dirty="0" smtClean="0"/>
              <a:t/>
            </a:r>
            <a:br>
              <a:rPr lang="en-US" sz="3600" dirty="0" smtClean="0"/>
            </a:br>
            <a:endParaRPr lang="en-US" sz="3600" dirty="0">
              <a:effectLst>
                <a:outerShdw blurRad="38100" dist="38100" dir="2700000" algn="tl">
                  <a:srgbClr val="C0C0C0"/>
                </a:outerShdw>
              </a:effectLst>
            </a:endParaRPr>
          </a:p>
        </p:txBody>
      </p:sp>
    </p:spTree>
    <p:extLst>
      <p:ext uri="{BB962C8B-B14F-4D97-AF65-F5344CB8AC3E}">
        <p14:creationId xmlns:p14="http://schemas.microsoft.com/office/powerpoint/2010/main" val="289823460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Some approaches for Integration and Interoperability (2)</a:t>
            </a:r>
            <a:endParaRPr lang="en-US" dirty="0"/>
          </a:p>
        </p:txBody>
      </p:sp>
      <p:sp>
        <p:nvSpPr>
          <p:cNvPr id="3" name="Content Placeholder 2"/>
          <p:cNvSpPr>
            <a:spLocks noGrp="1"/>
          </p:cNvSpPr>
          <p:nvPr>
            <p:ph idx="1"/>
          </p:nvPr>
        </p:nvSpPr>
        <p:spPr>
          <a:xfrm>
            <a:off x="478367" y="1498518"/>
            <a:ext cx="11188700" cy="4337050"/>
          </a:xfrm>
        </p:spPr>
        <p:txBody>
          <a:bodyPr/>
          <a:lstStyle/>
          <a:p>
            <a:r>
              <a:rPr lang="en-US" sz="2400" dirty="0" smtClean="0"/>
              <a:t>Simple manual mapping to inference-based ontology mapping (see Steve Ray, slides 3, but 8-9)</a:t>
            </a:r>
          </a:p>
        </p:txBody>
      </p:sp>
      <p:sp>
        <p:nvSpPr>
          <p:cNvPr id="4" name="Slide Number Placeholder 3"/>
          <p:cNvSpPr>
            <a:spLocks noGrp="1"/>
          </p:cNvSpPr>
          <p:nvPr>
            <p:ph type="sldNum" sz="quarter" idx="10"/>
          </p:nvPr>
        </p:nvSpPr>
        <p:spPr/>
        <p:txBody>
          <a:bodyPr/>
          <a:lstStyle/>
          <a:p>
            <a:pPr>
              <a:defRPr/>
            </a:pPr>
            <a:fld id="{C07ABF91-C3D0-492C-A563-05B14F63DB56}" type="slidenum">
              <a:rPr lang="en-US" smtClean="0">
                <a:solidFill>
                  <a:srgbClr val="000000"/>
                </a:solidFill>
              </a:rPr>
              <a:pPr>
                <a:defRPr/>
              </a:pPr>
              <a:t>10</a:t>
            </a:fld>
            <a:endParaRPr lang="en-US">
              <a:solidFill>
                <a:srgbClr val="000000"/>
              </a:solidFill>
            </a:endParaRPr>
          </a:p>
        </p:txBody>
      </p:sp>
      <p:pic>
        <p:nvPicPr>
          <p:cNvPr id="5" name="Picture 4" descr="Figure 5 - Overview of Ontology Generation and Mapping.png"/>
          <p:cNvPicPr/>
          <p:nvPr/>
        </p:nvPicPr>
        <p:blipFill>
          <a:blip r:embed="rId2" cstate="print"/>
          <a:stretch>
            <a:fillRect/>
          </a:stretch>
        </p:blipFill>
        <p:spPr>
          <a:xfrm>
            <a:off x="191918" y="3032098"/>
            <a:ext cx="5040799" cy="3188225"/>
          </a:xfrm>
          <a:prstGeom prst="rect">
            <a:avLst/>
          </a:prstGeom>
        </p:spPr>
      </p:pic>
      <p:sp>
        <p:nvSpPr>
          <p:cNvPr id="6" name="Title 1"/>
          <p:cNvSpPr>
            <a:spLocks noGrp="1"/>
          </p:cNvSpPr>
          <p:nvPr/>
        </p:nvSpPr>
        <p:spPr bwMode="auto">
          <a:xfrm>
            <a:off x="5371078" y="2663314"/>
            <a:ext cx="6105056" cy="316363"/>
          </a:xfrm>
          <a:prstGeom prst="rect">
            <a:avLst/>
          </a:prstGeom>
          <a:noFill/>
          <a:ln>
            <a:noFill/>
          </a:ln>
          <a:extLst>
            <a:ext uri="{909E8E84-426E-40dd-AFC4-6F175D3DCCD1}">
              <a14:hiddenFill xmlns="" xmlns:a14="http://schemas.microsoft.com/office/drawing/2010/main" xmlns:lc="http://schemas.openxmlformats.org/drawingml/2006/lockedCanvas">
                <a:solidFill>
                  <a:srgbClr val="FFFFFF"/>
                </a:solidFill>
              </a14:hiddenFill>
            </a:ext>
            <a:ext uri="{91240B29-F687-4f45-9708-019B960494DF}">
              <a14:hiddenLine xmlns="" xmlns:a14="http://schemas.microsoft.com/office/drawing/2010/main" xmlns:lc="http://schemas.openxmlformats.org/drawingml/2006/lockedCanvas" w="9525" algn="ctr">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l" rtl="0" eaLnBrk="0" fontAlgn="base" hangingPunct="0">
              <a:lnSpc>
                <a:spcPct val="90000"/>
              </a:lnSpc>
              <a:spcBef>
                <a:spcPct val="0"/>
              </a:spcBef>
              <a:spcAft>
                <a:spcPct val="0"/>
              </a:spcAft>
              <a:defRPr sz="3200" b="1">
                <a:solidFill>
                  <a:schemeClr val="tx1"/>
                </a:solidFill>
                <a:latin typeface="+mj-lt"/>
                <a:ea typeface="+mj-ea"/>
                <a:cs typeface="+mj-cs"/>
              </a:defRPr>
            </a:lvl1pPr>
            <a:lvl2pPr algn="l" rtl="0" eaLnBrk="0" fontAlgn="base" hangingPunct="0">
              <a:lnSpc>
                <a:spcPct val="90000"/>
              </a:lnSpc>
              <a:spcBef>
                <a:spcPct val="0"/>
              </a:spcBef>
              <a:spcAft>
                <a:spcPct val="0"/>
              </a:spcAft>
              <a:defRPr sz="3200" b="1">
                <a:solidFill>
                  <a:schemeClr val="tx1"/>
                </a:solidFill>
                <a:latin typeface="Arial" charset="0"/>
                <a:cs typeface="Arial" charset="0"/>
              </a:defRPr>
            </a:lvl2pPr>
            <a:lvl3pPr algn="l" rtl="0" eaLnBrk="0" fontAlgn="base" hangingPunct="0">
              <a:lnSpc>
                <a:spcPct val="90000"/>
              </a:lnSpc>
              <a:spcBef>
                <a:spcPct val="0"/>
              </a:spcBef>
              <a:spcAft>
                <a:spcPct val="0"/>
              </a:spcAft>
              <a:defRPr sz="3200" b="1">
                <a:solidFill>
                  <a:schemeClr val="tx1"/>
                </a:solidFill>
                <a:latin typeface="Arial" charset="0"/>
                <a:cs typeface="Arial" charset="0"/>
              </a:defRPr>
            </a:lvl3pPr>
            <a:lvl4pPr algn="l" rtl="0" eaLnBrk="0" fontAlgn="base" hangingPunct="0">
              <a:lnSpc>
                <a:spcPct val="90000"/>
              </a:lnSpc>
              <a:spcBef>
                <a:spcPct val="0"/>
              </a:spcBef>
              <a:spcAft>
                <a:spcPct val="0"/>
              </a:spcAft>
              <a:defRPr sz="3200" b="1">
                <a:solidFill>
                  <a:schemeClr val="tx1"/>
                </a:solidFill>
                <a:latin typeface="Arial" charset="0"/>
                <a:cs typeface="Arial" charset="0"/>
              </a:defRPr>
            </a:lvl4pPr>
            <a:lvl5pPr algn="l" rtl="0" eaLnBrk="0" fontAlgn="base" hangingPunct="0">
              <a:lnSpc>
                <a:spcPct val="90000"/>
              </a:lnSpc>
              <a:spcBef>
                <a:spcPct val="0"/>
              </a:spcBef>
              <a:spcAft>
                <a:spcPct val="0"/>
              </a:spcAft>
              <a:defRPr sz="3200" b="1">
                <a:solidFill>
                  <a:schemeClr val="tx1"/>
                </a:solidFill>
                <a:latin typeface="Arial" charset="0"/>
                <a:cs typeface="Arial" charset="0"/>
              </a:defRPr>
            </a:lvl5pPr>
            <a:lvl6pPr marL="457200" algn="l" rtl="0" fontAlgn="base">
              <a:lnSpc>
                <a:spcPct val="90000"/>
              </a:lnSpc>
              <a:spcBef>
                <a:spcPct val="0"/>
              </a:spcBef>
              <a:spcAft>
                <a:spcPct val="0"/>
              </a:spcAft>
              <a:defRPr sz="2800">
                <a:solidFill>
                  <a:schemeClr val="accent1"/>
                </a:solidFill>
                <a:latin typeface="Arial" charset="0"/>
                <a:cs typeface="Arial" charset="0"/>
              </a:defRPr>
            </a:lvl6pPr>
            <a:lvl7pPr marL="914400" algn="l" rtl="0" fontAlgn="base">
              <a:lnSpc>
                <a:spcPct val="90000"/>
              </a:lnSpc>
              <a:spcBef>
                <a:spcPct val="0"/>
              </a:spcBef>
              <a:spcAft>
                <a:spcPct val="0"/>
              </a:spcAft>
              <a:defRPr sz="2800">
                <a:solidFill>
                  <a:schemeClr val="accent1"/>
                </a:solidFill>
                <a:latin typeface="Arial" charset="0"/>
                <a:cs typeface="Arial" charset="0"/>
              </a:defRPr>
            </a:lvl7pPr>
            <a:lvl8pPr marL="1371600" algn="l" rtl="0" fontAlgn="base">
              <a:lnSpc>
                <a:spcPct val="90000"/>
              </a:lnSpc>
              <a:spcBef>
                <a:spcPct val="0"/>
              </a:spcBef>
              <a:spcAft>
                <a:spcPct val="0"/>
              </a:spcAft>
              <a:defRPr sz="2800">
                <a:solidFill>
                  <a:schemeClr val="accent1"/>
                </a:solidFill>
                <a:latin typeface="Arial" charset="0"/>
                <a:cs typeface="Arial" charset="0"/>
              </a:defRPr>
            </a:lvl8pPr>
            <a:lvl9pPr marL="1828800" algn="l" rtl="0" fontAlgn="base">
              <a:lnSpc>
                <a:spcPct val="90000"/>
              </a:lnSpc>
              <a:spcBef>
                <a:spcPct val="0"/>
              </a:spcBef>
              <a:spcAft>
                <a:spcPct val="0"/>
              </a:spcAft>
              <a:defRPr sz="2800">
                <a:solidFill>
                  <a:schemeClr val="accent1"/>
                </a:solidFill>
                <a:latin typeface="Arial" charset="0"/>
                <a:cs typeface="Arial" charset="0"/>
              </a:defRPr>
            </a:lvl9pPr>
          </a:lstStyle>
          <a:p>
            <a:r>
              <a:rPr lang="en-US" sz="1400" dirty="0" smtClean="0">
                <a:solidFill>
                  <a:srgbClr val="C00000"/>
                </a:solidFill>
              </a:rPr>
              <a:t>Manually Map JSON Entities to Target Ontology (the one manual step)</a:t>
            </a:r>
            <a:endParaRPr lang="en-US" sz="1400" dirty="0">
              <a:solidFill>
                <a:srgbClr val="C00000"/>
              </a:solidFill>
            </a:endParaRPr>
          </a:p>
        </p:txBody>
      </p:sp>
      <p:pic>
        <p:nvPicPr>
          <p:cNvPr id="7" name="Picture 6"/>
          <p:cNvPicPr>
            <a:picLocks noChangeAspect="1" noChangeArrowheads="1"/>
          </p:cNvPicPr>
          <p:nvPr/>
        </p:nvPicPr>
        <p:blipFill>
          <a:blip r:embed="rId3" cstate="print"/>
          <a:srcRect/>
          <a:stretch>
            <a:fillRect/>
          </a:stretch>
        </p:blipFill>
        <p:spPr bwMode="auto">
          <a:xfrm>
            <a:off x="5470974" y="3433879"/>
            <a:ext cx="3968350" cy="1121686"/>
          </a:xfrm>
          <a:prstGeom prst="rect">
            <a:avLst/>
          </a:prstGeom>
          <a:noFill/>
          <a:ln w="9525">
            <a:noFill/>
            <a:miter lim="800000"/>
            <a:headEnd/>
            <a:tailEnd/>
          </a:ln>
        </p:spPr>
      </p:pic>
      <p:sp>
        <p:nvSpPr>
          <p:cNvPr id="8" name="TextBox 5"/>
          <p:cNvSpPr txBox="1"/>
          <p:nvPr/>
        </p:nvSpPr>
        <p:spPr>
          <a:xfrm>
            <a:off x="7648570" y="5000479"/>
            <a:ext cx="1250146" cy="646331"/>
          </a:xfrm>
          <a:prstGeom prst="rect">
            <a:avLst/>
          </a:prstGeom>
          <a:noFill/>
        </p:spPr>
        <p:txBody>
          <a:bodyPr wrap="square" rtlCol="0">
            <a:spAutoFit/>
          </a:bodyPr>
          <a:ls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a:lstStyle>
          <a:p>
            <a:r>
              <a:rPr lang="en-US" dirty="0" smtClean="0">
                <a:solidFill>
                  <a:schemeClr val="bg1"/>
                </a:solidFill>
              </a:rPr>
              <a:t>Sometimes trivial…</a:t>
            </a:r>
            <a:endParaRPr lang="en-US" dirty="0">
              <a:solidFill>
                <a:schemeClr val="bg1"/>
              </a:solidFill>
            </a:endParaRPr>
          </a:p>
        </p:txBody>
      </p:sp>
      <p:sp>
        <p:nvSpPr>
          <p:cNvPr id="9" name="TextBox 5"/>
          <p:cNvSpPr txBox="1"/>
          <p:nvPr/>
        </p:nvSpPr>
        <p:spPr>
          <a:xfrm>
            <a:off x="5675376" y="3061206"/>
            <a:ext cx="1848583" cy="307777"/>
          </a:xfrm>
          <a:prstGeom prst="rect">
            <a:avLst/>
          </a:prstGeom>
          <a:noFill/>
        </p:spPr>
        <p:txBody>
          <a:bodyPr wrap="none" rtlCol="0">
            <a:spAutoFit/>
          </a:bodyPr>
          <a:ls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a:lstStyle>
          <a:p>
            <a:r>
              <a:rPr lang="en-US" sz="1400" b="1" dirty="0" smtClean="0"/>
              <a:t>Sometimes trivial…</a:t>
            </a:r>
            <a:endParaRPr lang="en-US" sz="1400" b="1" dirty="0"/>
          </a:p>
        </p:txBody>
      </p:sp>
      <p:pic>
        <p:nvPicPr>
          <p:cNvPr id="10" name="Picture 9" descr="Figure 7 - Mapping the Generated Ontology to Smart Community Ontology.png"/>
          <p:cNvPicPr/>
          <p:nvPr/>
        </p:nvPicPr>
        <p:blipFill>
          <a:blip r:embed="rId4" cstate="print"/>
          <a:stretch>
            <a:fillRect/>
          </a:stretch>
        </p:blipFill>
        <p:spPr>
          <a:xfrm>
            <a:off x="8588228" y="4565752"/>
            <a:ext cx="3247586" cy="2330260"/>
          </a:xfrm>
          <a:prstGeom prst="rect">
            <a:avLst/>
          </a:prstGeom>
        </p:spPr>
      </p:pic>
      <p:sp>
        <p:nvSpPr>
          <p:cNvPr id="12" name="TextBox 4"/>
          <p:cNvSpPr txBox="1"/>
          <p:nvPr/>
        </p:nvSpPr>
        <p:spPr>
          <a:xfrm>
            <a:off x="6016259" y="5339033"/>
            <a:ext cx="2565126" cy="307777"/>
          </a:xfrm>
          <a:prstGeom prst="rect">
            <a:avLst/>
          </a:prstGeom>
          <a:noFill/>
        </p:spPr>
        <p:txBody>
          <a:bodyPr wrap="none" rtlCol="0">
            <a:spAutoFit/>
          </a:bodyPr>
          <a:ls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a:lstStyle>
          <a:p>
            <a:r>
              <a:rPr lang="en-US" sz="1400" b="1" dirty="0" smtClean="0"/>
              <a:t>…sometimes more complex</a:t>
            </a:r>
            <a:endParaRPr lang="en-US" sz="1400" b="1" dirty="0"/>
          </a:p>
        </p:txBody>
      </p:sp>
      <p:sp>
        <p:nvSpPr>
          <p:cNvPr id="13" name="Title 1"/>
          <p:cNvSpPr>
            <a:spLocks noGrp="1"/>
          </p:cNvSpPr>
          <p:nvPr/>
        </p:nvSpPr>
        <p:spPr bwMode="auto">
          <a:xfrm>
            <a:off x="1130970" y="2663314"/>
            <a:ext cx="2437802" cy="231987"/>
          </a:xfrm>
          <a:prstGeom prst="rect">
            <a:avLst/>
          </a:prstGeom>
          <a:noFill/>
          <a:ln>
            <a:noFill/>
          </a:ln>
          <a:extLst>
            <a:ext uri="{909E8E84-426E-40dd-AFC4-6F175D3DCCD1}">
              <a14:hiddenFill xmlns="" xmlns:a14="http://schemas.microsoft.com/office/drawing/2010/main" xmlns:lc="http://schemas.openxmlformats.org/drawingml/2006/lockedCanvas">
                <a:solidFill>
                  <a:srgbClr val="FFFFFF"/>
                </a:solidFill>
              </a14:hiddenFill>
            </a:ext>
            <a:ext uri="{91240B29-F687-4f45-9708-019B960494DF}">
              <a14:hiddenLine xmlns="" xmlns:a14="http://schemas.microsoft.com/office/drawing/2010/main" xmlns:lc="http://schemas.openxmlformats.org/drawingml/2006/lockedCanvas" w="9525" algn="ctr">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l" rtl="0" eaLnBrk="0" fontAlgn="base" hangingPunct="0">
              <a:lnSpc>
                <a:spcPct val="90000"/>
              </a:lnSpc>
              <a:spcBef>
                <a:spcPct val="0"/>
              </a:spcBef>
              <a:spcAft>
                <a:spcPct val="0"/>
              </a:spcAft>
              <a:defRPr sz="3600" b="1">
                <a:solidFill>
                  <a:schemeClr val="tx1"/>
                </a:solidFill>
                <a:latin typeface="Calibri" pitchFamily="34" charset="0"/>
                <a:ea typeface="+mj-ea"/>
                <a:cs typeface="Calibri" pitchFamily="34" charset="0"/>
              </a:defRPr>
            </a:lvl1pPr>
            <a:lvl2pPr algn="l" rtl="0" eaLnBrk="0" fontAlgn="base" hangingPunct="0">
              <a:lnSpc>
                <a:spcPct val="90000"/>
              </a:lnSpc>
              <a:spcBef>
                <a:spcPct val="0"/>
              </a:spcBef>
              <a:spcAft>
                <a:spcPct val="0"/>
              </a:spcAft>
              <a:defRPr sz="3200" b="1">
                <a:solidFill>
                  <a:schemeClr val="tx1"/>
                </a:solidFill>
                <a:latin typeface="Arial" charset="0"/>
                <a:cs typeface="Arial" charset="0"/>
              </a:defRPr>
            </a:lvl2pPr>
            <a:lvl3pPr algn="l" rtl="0" eaLnBrk="0" fontAlgn="base" hangingPunct="0">
              <a:lnSpc>
                <a:spcPct val="90000"/>
              </a:lnSpc>
              <a:spcBef>
                <a:spcPct val="0"/>
              </a:spcBef>
              <a:spcAft>
                <a:spcPct val="0"/>
              </a:spcAft>
              <a:defRPr sz="3200" b="1">
                <a:solidFill>
                  <a:schemeClr val="tx1"/>
                </a:solidFill>
                <a:latin typeface="Arial" charset="0"/>
                <a:cs typeface="Arial" charset="0"/>
              </a:defRPr>
            </a:lvl3pPr>
            <a:lvl4pPr algn="l" rtl="0" eaLnBrk="0" fontAlgn="base" hangingPunct="0">
              <a:lnSpc>
                <a:spcPct val="90000"/>
              </a:lnSpc>
              <a:spcBef>
                <a:spcPct val="0"/>
              </a:spcBef>
              <a:spcAft>
                <a:spcPct val="0"/>
              </a:spcAft>
              <a:defRPr sz="3200" b="1">
                <a:solidFill>
                  <a:schemeClr val="tx1"/>
                </a:solidFill>
                <a:latin typeface="Arial" charset="0"/>
                <a:cs typeface="Arial" charset="0"/>
              </a:defRPr>
            </a:lvl4pPr>
            <a:lvl5pPr algn="l" rtl="0" eaLnBrk="0" fontAlgn="base" hangingPunct="0">
              <a:lnSpc>
                <a:spcPct val="90000"/>
              </a:lnSpc>
              <a:spcBef>
                <a:spcPct val="0"/>
              </a:spcBef>
              <a:spcAft>
                <a:spcPct val="0"/>
              </a:spcAft>
              <a:defRPr sz="3200" b="1">
                <a:solidFill>
                  <a:schemeClr val="tx1"/>
                </a:solidFill>
                <a:latin typeface="Arial" charset="0"/>
                <a:cs typeface="Arial" charset="0"/>
              </a:defRPr>
            </a:lvl5pPr>
            <a:lvl6pPr marL="457200" algn="l" rtl="0" fontAlgn="base">
              <a:lnSpc>
                <a:spcPct val="90000"/>
              </a:lnSpc>
              <a:spcBef>
                <a:spcPct val="0"/>
              </a:spcBef>
              <a:spcAft>
                <a:spcPct val="0"/>
              </a:spcAft>
              <a:defRPr sz="2800">
                <a:solidFill>
                  <a:schemeClr val="accent1"/>
                </a:solidFill>
                <a:latin typeface="Arial" charset="0"/>
                <a:cs typeface="Arial" charset="0"/>
              </a:defRPr>
            </a:lvl6pPr>
            <a:lvl7pPr marL="914400" algn="l" rtl="0" fontAlgn="base">
              <a:lnSpc>
                <a:spcPct val="90000"/>
              </a:lnSpc>
              <a:spcBef>
                <a:spcPct val="0"/>
              </a:spcBef>
              <a:spcAft>
                <a:spcPct val="0"/>
              </a:spcAft>
              <a:defRPr sz="2800">
                <a:solidFill>
                  <a:schemeClr val="accent1"/>
                </a:solidFill>
                <a:latin typeface="Arial" charset="0"/>
                <a:cs typeface="Arial" charset="0"/>
              </a:defRPr>
            </a:lvl7pPr>
            <a:lvl8pPr marL="1371600" algn="l" rtl="0" fontAlgn="base">
              <a:lnSpc>
                <a:spcPct val="90000"/>
              </a:lnSpc>
              <a:spcBef>
                <a:spcPct val="0"/>
              </a:spcBef>
              <a:spcAft>
                <a:spcPct val="0"/>
              </a:spcAft>
              <a:defRPr sz="2800">
                <a:solidFill>
                  <a:schemeClr val="accent1"/>
                </a:solidFill>
                <a:latin typeface="Arial" charset="0"/>
                <a:cs typeface="Arial" charset="0"/>
              </a:defRPr>
            </a:lvl8pPr>
            <a:lvl9pPr marL="1828800" algn="l" rtl="0" fontAlgn="base">
              <a:lnSpc>
                <a:spcPct val="90000"/>
              </a:lnSpc>
              <a:spcBef>
                <a:spcPct val="0"/>
              </a:spcBef>
              <a:spcAft>
                <a:spcPct val="0"/>
              </a:spcAft>
              <a:defRPr sz="2800">
                <a:solidFill>
                  <a:schemeClr val="accent1"/>
                </a:solidFill>
                <a:latin typeface="Arial" charset="0"/>
                <a:cs typeface="Arial" charset="0"/>
              </a:defRPr>
            </a:lvl9pPr>
          </a:lstStyle>
          <a:p>
            <a:r>
              <a:rPr lang="en-US" sz="1400" dirty="0" smtClean="0">
                <a:solidFill>
                  <a:srgbClr val="C00000"/>
                </a:solidFill>
                <a:cs typeface="Arial" charset="0"/>
              </a:rPr>
              <a:t>High-Level System Design</a:t>
            </a:r>
            <a:endParaRPr lang="en-US" sz="1400" dirty="0"/>
          </a:p>
        </p:txBody>
      </p:sp>
    </p:spTree>
    <p:extLst>
      <p:ext uri="{BB962C8B-B14F-4D97-AF65-F5344CB8AC3E}">
        <p14:creationId xmlns:p14="http://schemas.microsoft.com/office/powerpoint/2010/main" val="324252416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Some approaches for Integration and Interoperability (3)</a:t>
            </a:r>
            <a:endParaRPr lang="en-US" dirty="0"/>
          </a:p>
        </p:txBody>
      </p:sp>
      <p:sp>
        <p:nvSpPr>
          <p:cNvPr id="3" name="Content Placeholder 2"/>
          <p:cNvSpPr>
            <a:spLocks noGrp="1"/>
          </p:cNvSpPr>
          <p:nvPr>
            <p:ph idx="1"/>
          </p:nvPr>
        </p:nvSpPr>
        <p:spPr/>
        <p:txBody>
          <a:bodyPr/>
          <a:lstStyle/>
          <a:p>
            <a:r>
              <a:rPr lang="en-US" sz="2400" dirty="0" smtClean="0"/>
              <a:t>Combine existing ontologies (Jack Hodges, slide 11):</a:t>
            </a:r>
          </a:p>
          <a:p>
            <a:pPr lvl="1"/>
            <a:r>
              <a:rPr lang="en-US" sz="2000" dirty="0" smtClean="0"/>
              <a:t>Automatic </a:t>
            </a:r>
            <a:r>
              <a:rPr lang="en-US" sz="2000" dirty="0"/>
              <a:t>ontology matching/mapping not </a:t>
            </a:r>
            <a:r>
              <a:rPr lang="en-US" sz="2000" dirty="0" smtClean="0"/>
              <a:t>attempted</a:t>
            </a:r>
          </a:p>
          <a:p>
            <a:pPr lvl="2"/>
            <a:r>
              <a:rPr lang="en-US" sz="1800" dirty="0" smtClean="0"/>
              <a:t>No </a:t>
            </a:r>
            <a:r>
              <a:rPr lang="en-US" sz="1800" dirty="0"/>
              <a:t>existing/proposed approach is 100%</a:t>
            </a:r>
          </a:p>
          <a:p>
            <a:pPr lvl="2"/>
            <a:r>
              <a:rPr lang="en-US" sz="1800" dirty="0"/>
              <a:t>For usefulness generated mappings would have to be checked manually by SMEs </a:t>
            </a:r>
            <a:r>
              <a:rPr lang="en-US" sz="1800" dirty="0" smtClean="0"/>
              <a:t>anyway</a:t>
            </a:r>
          </a:p>
          <a:p>
            <a:pPr lvl="1"/>
            <a:r>
              <a:rPr lang="en-US" sz="2000" dirty="0" smtClean="0"/>
              <a:t>So, bridge ontologies and mappings (slides 13, 15):</a:t>
            </a:r>
          </a:p>
          <a:p>
            <a:endParaRPr lang="en-US" sz="2400" dirty="0" smtClean="0"/>
          </a:p>
          <a:p>
            <a:endParaRPr lang="en-US" sz="2400" dirty="0"/>
          </a:p>
        </p:txBody>
      </p:sp>
      <p:sp>
        <p:nvSpPr>
          <p:cNvPr id="4" name="Slide Number Placeholder 3"/>
          <p:cNvSpPr>
            <a:spLocks noGrp="1"/>
          </p:cNvSpPr>
          <p:nvPr>
            <p:ph type="sldNum" sz="quarter" idx="10"/>
          </p:nvPr>
        </p:nvSpPr>
        <p:spPr/>
        <p:txBody>
          <a:bodyPr/>
          <a:lstStyle/>
          <a:p>
            <a:pPr>
              <a:defRPr/>
            </a:pPr>
            <a:fld id="{C07ABF91-C3D0-492C-A563-05B14F63DB56}" type="slidenum">
              <a:rPr lang="en-US" smtClean="0">
                <a:solidFill>
                  <a:srgbClr val="000000"/>
                </a:solidFill>
              </a:rPr>
              <a:pPr>
                <a:defRPr/>
              </a:pPr>
              <a:t>11</a:t>
            </a:fld>
            <a:endParaRPr lang="en-US">
              <a:solidFill>
                <a:srgbClr val="000000"/>
              </a:solidFill>
            </a:endParaRPr>
          </a:p>
        </p:txBody>
      </p:sp>
      <p:pic>
        <p:nvPicPr>
          <p:cNvPr id="6" name="Picture 2" descr="C:\Users\Z003CRRZ\Documents\Siemens\Research\Wearables\Images\SSF-wearables-demo-v2.01_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294130" y="3706564"/>
            <a:ext cx="3944754" cy="2978745"/>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68285" y="3976798"/>
            <a:ext cx="3193405" cy="2784945"/>
          </a:xfrm>
          <a:prstGeom prst="rect">
            <a:avLst/>
          </a:prstGeom>
        </p:spPr>
      </p:pic>
      <p:sp>
        <p:nvSpPr>
          <p:cNvPr id="8" name="Rectangle 7"/>
          <p:cNvSpPr/>
          <p:nvPr/>
        </p:nvSpPr>
        <p:spPr>
          <a:xfrm>
            <a:off x="942993" y="3625056"/>
            <a:ext cx="3973845" cy="307777"/>
          </a:xfrm>
          <a:prstGeom prst="rect">
            <a:avLst/>
          </a:prstGeom>
        </p:spPr>
        <p:txBody>
          <a:bodyPr wrap="none">
            <a:spAutoFit/>
          </a:bodyPr>
          <a:lstStyle/>
          <a:p>
            <a:r>
              <a:rPr lang="en-US" sz="1400" b="1" dirty="0"/>
              <a:t>DOID </a:t>
            </a:r>
            <a:r>
              <a:rPr lang="en-US" sz="1400" b="1" dirty="0">
                <a:sym typeface="Wingdings" panose="05000000000000000000" pitchFamily="2" charset="2"/>
              </a:rPr>
              <a:t> SYMP  FMA bridge ontologies</a:t>
            </a:r>
            <a:endParaRPr lang="en-US" sz="1400" b="1" dirty="0"/>
          </a:p>
        </p:txBody>
      </p:sp>
    </p:spTree>
    <p:extLst>
      <p:ext uri="{BB962C8B-B14F-4D97-AF65-F5344CB8AC3E}">
        <p14:creationId xmlns:p14="http://schemas.microsoft.com/office/powerpoint/2010/main" val="121784979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Gaps</a:t>
            </a:r>
            <a:endParaRPr lang="en-US" dirty="0"/>
          </a:p>
        </p:txBody>
      </p:sp>
      <p:sp>
        <p:nvSpPr>
          <p:cNvPr id="3" name="Content Placeholder 2"/>
          <p:cNvSpPr>
            <a:spLocks noGrp="1"/>
          </p:cNvSpPr>
          <p:nvPr>
            <p:ph idx="1"/>
          </p:nvPr>
        </p:nvSpPr>
        <p:spPr/>
        <p:txBody>
          <a:bodyPr/>
          <a:lstStyle/>
          <a:p>
            <a:pPr lvl="0"/>
            <a:r>
              <a:rPr lang="en-US" sz="2800" dirty="0"/>
              <a:t>Most systems in prototype stage</a:t>
            </a:r>
          </a:p>
          <a:p>
            <a:pPr lvl="0"/>
            <a:r>
              <a:rPr lang="en-US" sz="2800" dirty="0"/>
              <a:t>Lack of semantic annotation tools</a:t>
            </a:r>
          </a:p>
          <a:p>
            <a:pPr lvl="0"/>
            <a:r>
              <a:rPr lang="en-US" sz="2800" dirty="0"/>
              <a:t>Lack of tools for validation of ontologies</a:t>
            </a:r>
          </a:p>
          <a:p>
            <a:pPr lvl="0"/>
            <a:r>
              <a:rPr lang="en-US" sz="2800" dirty="0"/>
              <a:t>Need more work on representing events</a:t>
            </a:r>
          </a:p>
          <a:p>
            <a:pPr lvl="0"/>
            <a:r>
              <a:rPr lang="en-US" sz="2800" dirty="0" err="1"/>
              <a:t>IoT</a:t>
            </a:r>
            <a:r>
              <a:rPr lang="en-US" sz="2800" dirty="0"/>
              <a:t> ontologies need to deal with dynamic time varying data vs. the often static Semantic Web</a:t>
            </a:r>
          </a:p>
          <a:p>
            <a:pPr lvl="0"/>
            <a:r>
              <a:rPr lang="en-US" sz="2800" dirty="0"/>
              <a:t>Privacy and security issues </a:t>
            </a:r>
          </a:p>
          <a:p>
            <a:pPr lvl="0"/>
            <a:r>
              <a:rPr lang="en-US" sz="2800" dirty="0"/>
              <a:t>Mostly manual methods for integration</a:t>
            </a:r>
          </a:p>
          <a:p>
            <a:pPr lvl="0"/>
            <a:r>
              <a:rPr lang="en-US" sz="2800" dirty="0"/>
              <a:t>For some promising approaches the mathematics may be solid but there is lack of </a:t>
            </a:r>
            <a:r>
              <a:rPr lang="en-US" sz="2800" dirty="0" err="1"/>
              <a:t>implementaions</a:t>
            </a:r>
            <a:r>
              <a:rPr lang="en-US" sz="2800" dirty="0"/>
              <a:t>. </a:t>
            </a:r>
          </a:p>
          <a:p>
            <a:endParaRPr lang="en-US" sz="2800" dirty="0"/>
          </a:p>
        </p:txBody>
      </p:sp>
      <p:sp>
        <p:nvSpPr>
          <p:cNvPr id="4" name="Slide Number Placeholder 3"/>
          <p:cNvSpPr>
            <a:spLocks noGrp="1"/>
          </p:cNvSpPr>
          <p:nvPr>
            <p:ph type="sldNum" sz="quarter" idx="10"/>
          </p:nvPr>
        </p:nvSpPr>
        <p:spPr/>
        <p:txBody>
          <a:bodyPr/>
          <a:lstStyle/>
          <a:p>
            <a:pPr>
              <a:defRPr/>
            </a:pPr>
            <a:fld id="{C07ABF91-C3D0-492C-A563-05B14F63DB56}" type="slidenum">
              <a:rPr lang="en-US" smtClean="0">
                <a:solidFill>
                  <a:srgbClr val="000000"/>
                </a:solidFill>
              </a:rPr>
              <a:pPr>
                <a:defRPr/>
              </a:pPr>
              <a:t>12</a:t>
            </a:fld>
            <a:endParaRPr lang="en-US">
              <a:solidFill>
                <a:srgbClr val="000000"/>
              </a:solidFill>
            </a:endParaRPr>
          </a:p>
        </p:txBody>
      </p:sp>
    </p:spTree>
    <p:extLst>
      <p:ext uri="{BB962C8B-B14F-4D97-AF65-F5344CB8AC3E}">
        <p14:creationId xmlns:p14="http://schemas.microsoft.com/office/powerpoint/2010/main" val="347979447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Summary: Methods </a:t>
            </a:r>
            <a:r>
              <a:rPr lang="en-US" b="1" dirty="0"/>
              <a:t>for Integration and Interoperability</a:t>
            </a:r>
            <a:endParaRPr lang="en-US" dirty="0"/>
          </a:p>
        </p:txBody>
      </p:sp>
      <p:sp>
        <p:nvSpPr>
          <p:cNvPr id="3" name="Content Placeholder 2"/>
          <p:cNvSpPr>
            <a:spLocks noGrp="1"/>
          </p:cNvSpPr>
          <p:nvPr>
            <p:ph idx="1"/>
          </p:nvPr>
        </p:nvSpPr>
        <p:spPr/>
        <p:txBody>
          <a:bodyPr/>
          <a:lstStyle/>
          <a:p>
            <a:pPr lvl="0"/>
            <a:r>
              <a:rPr lang="en-US" sz="2000" b="1" dirty="0"/>
              <a:t>Encode dynamic semantics</a:t>
            </a:r>
            <a:r>
              <a:rPr lang="en-US" sz="2000" dirty="0"/>
              <a:t>, which includes incorporating time semantics [</a:t>
            </a:r>
            <a:r>
              <a:rPr lang="en-US" sz="2000" dirty="0" err="1"/>
              <a:t>Barnaghi</a:t>
            </a:r>
            <a:r>
              <a:rPr lang="en-US" sz="2000" dirty="0"/>
              <a:t>]</a:t>
            </a:r>
          </a:p>
          <a:p>
            <a:pPr lvl="0"/>
            <a:r>
              <a:rPr lang="en-US" sz="2000" b="1" dirty="0"/>
              <a:t>Develop event ontologies </a:t>
            </a:r>
            <a:r>
              <a:rPr lang="en-US" sz="2000" dirty="0"/>
              <a:t>with above dynamic semantics [</a:t>
            </a:r>
            <a:r>
              <a:rPr lang="en-US" sz="2000" dirty="0" err="1"/>
              <a:t>Barnaghi</a:t>
            </a:r>
            <a:r>
              <a:rPr lang="en-US" sz="2000" dirty="0"/>
              <a:t>, Sriram]</a:t>
            </a:r>
          </a:p>
          <a:p>
            <a:pPr lvl="0"/>
            <a:r>
              <a:rPr lang="en-US" sz="2000" b="1" dirty="0" smtClean="0"/>
              <a:t>Explore category theory</a:t>
            </a:r>
            <a:r>
              <a:rPr lang="en-US" sz="2000" dirty="0" smtClean="0"/>
              <a:t>, which reveals deep connections between formal logic, computer science and theoretical physics. Approach would involve the following: </a:t>
            </a:r>
          </a:p>
          <a:p>
            <a:pPr lvl="1">
              <a:buFont typeface="+mj-lt"/>
              <a:buAutoNum type="arabicParenR"/>
            </a:pPr>
            <a:r>
              <a:rPr lang="en-US" sz="1600" dirty="0" smtClean="0"/>
              <a:t>Begin with two or more models; </a:t>
            </a:r>
          </a:p>
          <a:p>
            <a:pPr lvl="1">
              <a:buFont typeface="+mj-lt"/>
              <a:buAutoNum type="arabicParenR"/>
            </a:pPr>
            <a:r>
              <a:rPr lang="en-US" sz="1600" dirty="0" smtClean="0"/>
              <a:t>Identify the overlap between these; </a:t>
            </a:r>
          </a:p>
          <a:p>
            <a:pPr lvl="1">
              <a:buFont typeface="+mj-lt"/>
              <a:buAutoNum type="arabicParenR"/>
            </a:pPr>
            <a:r>
              <a:rPr lang="en-US" sz="1600" dirty="0" smtClean="0"/>
              <a:t>Map the overlap into each piece; </a:t>
            </a:r>
          </a:p>
          <a:p>
            <a:pPr lvl="1">
              <a:buFont typeface="+mj-lt"/>
              <a:buAutoNum type="arabicParenR"/>
            </a:pPr>
            <a:r>
              <a:rPr lang="en-US" sz="1600" dirty="0" smtClean="0"/>
              <a:t>Define aggregates semantically (using category theory); and </a:t>
            </a:r>
          </a:p>
          <a:p>
            <a:pPr lvl="1">
              <a:buFont typeface="+mj-lt"/>
              <a:buAutoNum type="arabicParenR"/>
            </a:pPr>
            <a:r>
              <a:rPr lang="en-US" sz="1600" dirty="0" smtClean="0"/>
              <a:t>Push out, [Breiner and Subrahmanian]</a:t>
            </a:r>
          </a:p>
          <a:p>
            <a:pPr lvl="0"/>
            <a:r>
              <a:rPr lang="en-US" sz="2000" b="1" dirty="0" smtClean="0"/>
              <a:t>Use </a:t>
            </a:r>
            <a:r>
              <a:rPr lang="en-US" sz="2000" b="1" dirty="0"/>
              <a:t>design patterns</a:t>
            </a:r>
            <a:r>
              <a:rPr lang="en-US" sz="2000" dirty="0"/>
              <a:t> toward ontology virtualization: Given a set of ontology design patterns and their combination into micro-ontologies, one can abstract the underlying </a:t>
            </a:r>
            <a:r>
              <a:rPr lang="en-US" sz="2000" dirty="0" err="1"/>
              <a:t>axiomatization</a:t>
            </a:r>
            <a:r>
              <a:rPr lang="en-US" sz="2000" dirty="0"/>
              <a:t> by: dynamically reconfiguring patterns in a plug and play style; bridging between different patters as micro-theories; providing ontological views and semantic shortcuts that suit particular provide, user, and use case needs by highlighting or hiding certain aspects of the underlying ontological model; and mapping between major modeling styles [Janowicz]</a:t>
            </a:r>
          </a:p>
          <a:p>
            <a:pPr lvl="0"/>
            <a:r>
              <a:rPr lang="en-US" sz="2000" b="1" dirty="0"/>
              <a:t>Expand on techniques presented by Ray and Hodges. </a:t>
            </a:r>
          </a:p>
          <a:p>
            <a:pPr marL="0" indent="0">
              <a:buNone/>
            </a:pPr>
            <a:endParaRPr lang="en-US" sz="2000" dirty="0"/>
          </a:p>
        </p:txBody>
      </p:sp>
      <p:sp>
        <p:nvSpPr>
          <p:cNvPr id="4" name="Slide Number Placeholder 3"/>
          <p:cNvSpPr>
            <a:spLocks noGrp="1"/>
          </p:cNvSpPr>
          <p:nvPr>
            <p:ph type="sldNum" sz="quarter" idx="10"/>
          </p:nvPr>
        </p:nvSpPr>
        <p:spPr/>
        <p:txBody>
          <a:bodyPr/>
          <a:lstStyle/>
          <a:p>
            <a:pPr>
              <a:defRPr/>
            </a:pPr>
            <a:fld id="{C07ABF91-C3D0-492C-A563-05B14F63DB56}" type="slidenum">
              <a:rPr lang="en-US" smtClean="0">
                <a:solidFill>
                  <a:srgbClr val="000000"/>
                </a:solidFill>
              </a:rPr>
              <a:pPr>
                <a:defRPr/>
              </a:pPr>
              <a:t>13</a:t>
            </a:fld>
            <a:endParaRPr lang="en-US">
              <a:solidFill>
                <a:srgbClr val="000000"/>
              </a:solidFill>
            </a:endParaRPr>
          </a:p>
        </p:txBody>
      </p:sp>
    </p:spTree>
    <p:extLst>
      <p:ext uri="{BB962C8B-B14F-4D97-AF65-F5344CB8AC3E}">
        <p14:creationId xmlns:p14="http://schemas.microsoft.com/office/powerpoint/2010/main" val="100433198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Verification and Validation</a:t>
            </a:r>
            <a:r>
              <a:rPr lang="en-US" dirty="0"/>
              <a:t> (abstracted from various talks)</a:t>
            </a:r>
          </a:p>
        </p:txBody>
      </p:sp>
      <p:sp>
        <p:nvSpPr>
          <p:cNvPr id="3" name="Content Placeholder 2"/>
          <p:cNvSpPr>
            <a:spLocks noGrp="1"/>
          </p:cNvSpPr>
          <p:nvPr>
            <p:ph idx="1"/>
          </p:nvPr>
        </p:nvSpPr>
        <p:spPr/>
        <p:txBody>
          <a:bodyPr/>
          <a:lstStyle/>
          <a:p>
            <a:pPr lvl="0"/>
            <a:r>
              <a:rPr lang="en-US" sz="2800" dirty="0"/>
              <a:t>Interconnect algorithms and hardware for two existing networks (example: a medical network and a transportation network that provides traffic data) with respect to algorithms and hardware </a:t>
            </a:r>
          </a:p>
          <a:p>
            <a:pPr lvl="0"/>
            <a:r>
              <a:rPr lang="en-US" sz="2800" dirty="0"/>
              <a:t>Select an existing ontology to bridge the networks</a:t>
            </a:r>
          </a:p>
          <a:p>
            <a:pPr lvl="0"/>
            <a:r>
              <a:rPr lang="en-US" sz="2800" dirty="0"/>
              <a:t>Create evaluation metrics based on strengths and weaknesses of the ontology bridge</a:t>
            </a:r>
          </a:p>
          <a:p>
            <a:pPr lvl="0"/>
            <a:r>
              <a:rPr lang="en-US" sz="2800" dirty="0"/>
              <a:t>Test evaluation metrics by interconnecting two other networks and run the same questions/metrics. Expand metrics as needed </a:t>
            </a:r>
          </a:p>
          <a:p>
            <a:endParaRPr lang="en-US" sz="2800" dirty="0"/>
          </a:p>
        </p:txBody>
      </p:sp>
      <p:sp>
        <p:nvSpPr>
          <p:cNvPr id="4" name="Slide Number Placeholder 3"/>
          <p:cNvSpPr>
            <a:spLocks noGrp="1"/>
          </p:cNvSpPr>
          <p:nvPr>
            <p:ph type="sldNum" sz="quarter" idx="10"/>
          </p:nvPr>
        </p:nvSpPr>
        <p:spPr/>
        <p:txBody>
          <a:bodyPr/>
          <a:lstStyle/>
          <a:p>
            <a:pPr>
              <a:defRPr/>
            </a:pPr>
            <a:fld id="{C07ABF91-C3D0-492C-A563-05B14F63DB56}" type="slidenum">
              <a:rPr lang="en-US" smtClean="0">
                <a:solidFill>
                  <a:srgbClr val="000000"/>
                </a:solidFill>
              </a:rPr>
              <a:pPr>
                <a:defRPr/>
              </a:pPr>
              <a:t>14</a:t>
            </a:fld>
            <a:endParaRPr lang="en-US">
              <a:solidFill>
                <a:srgbClr val="000000"/>
              </a:solidFill>
            </a:endParaRPr>
          </a:p>
        </p:txBody>
      </p:sp>
    </p:spTree>
    <p:extLst>
      <p:ext uri="{BB962C8B-B14F-4D97-AF65-F5344CB8AC3E}">
        <p14:creationId xmlns:p14="http://schemas.microsoft.com/office/powerpoint/2010/main" val="8816049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Some Process Insights </a:t>
            </a:r>
            <a:r>
              <a:rPr lang="en-US" b="1" dirty="0" smtClean="0"/>
              <a:t>(</a:t>
            </a:r>
            <a:r>
              <a:rPr lang="en-US" b="1" dirty="0" err="1" smtClean="0"/>
              <a:t>Barnaghi</a:t>
            </a:r>
            <a:r>
              <a:rPr lang="en-US" b="1" dirty="0"/>
              <a:t>)</a:t>
            </a:r>
            <a:endParaRPr lang="en-US" dirty="0"/>
          </a:p>
        </p:txBody>
      </p:sp>
      <p:sp>
        <p:nvSpPr>
          <p:cNvPr id="3" name="Content Placeholder 2"/>
          <p:cNvSpPr>
            <a:spLocks noGrp="1"/>
          </p:cNvSpPr>
          <p:nvPr>
            <p:ph idx="1"/>
          </p:nvPr>
        </p:nvSpPr>
        <p:spPr/>
        <p:txBody>
          <a:bodyPr/>
          <a:lstStyle/>
          <a:p>
            <a:pPr marL="457200" lvl="0" indent="-457200">
              <a:buFont typeface="+mj-lt"/>
              <a:buAutoNum type="arabicPeriod"/>
            </a:pPr>
            <a:r>
              <a:rPr lang="en-US" sz="2000" dirty="0"/>
              <a:t>Design for large-scale and provide tools and APIs.</a:t>
            </a:r>
          </a:p>
          <a:p>
            <a:pPr marL="457200" lvl="0" indent="-457200">
              <a:buFont typeface="+mj-lt"/>
              <a:buAutoNum type="arabicPeriod"/>
            </a:pPr>
            <a:r>
              <a:rPr lang="en-US" sz="2000" dirty="0"/>
              <a:t>Think of who will use the semantics and how when you design your models.</a:t>
            </a:r>
          </a:p>
          <a:p>
            <a:pPr marL="457200" lvl="0" indent="-457200">
              <a:buFont typeface="+mj-lt"/>
              <a:buAutoNum type="arabicPeriod"/>
            </a:pPr>
            <a:r>
              <a:rPr lang="en-US" sz="2000" dirty="0"/>
              <a:t>Provide means to update and change the semantic annotations.</a:t>
            </a:r>
          </a:p>
          <a:p>
            <a:pPr marL="457200" lvl="0" indent="-457200">
              <a:buFont typeface="+mj-lt"/>
              <a:buAutoNum type="arabicPeriod"/>
            </a:pPr>
            <a:r>
              <a:rPr lang="en-US" sz="2000" dirty="0"/>
              <a:t>Create tools for validation and interoperability testing. </a:t>
            </a:r>
          </a:p>
          <a:p>
            <a:pPr marL="457200" lvl="0" indent="-457200">
              <a:buFont typeface="+mj-lt"/>
              <a:buAutoNum type="arabicPeriod"/>
            </a:pPr>
            <a:r>
              <a:rPr lang="en-US" sz="2000" dirty="0"/>
              <a:t>Create taxonomies and vocabularies.</a:t>
            </a:r>
          </a:p>
          <a:p>
            <a:pPr marL="457200" lvl="0" indent="-457200">
              <a:buFont typeface="+mj-lt"/>
              <a:buAutoNum type="arabicPeriod"/>
            </a:pPr>
            <a:r>
              <a:rPr lang="en-US" sz="2000" dirty="0"/>
              <a:t>Try to re-use existing ones as much as you can.</a:t>
            </a:r>
          </a:p>
          <a:p>
            <a:pPr marL="457200" lvl="0" indent="-457200">
              <a:buFont typeface="+mj-lt"/>
              <a:buAutoNum type="arabicPeriod"/>
            </a:pPr>
            <a:r>
              <a:rPr lang="en-US" sz="2000" dirty="0"/>
              <a:t>Link your data and descriptions to other existing resources. </a:t>
            </a:r>
          </a:p>
          <a:p>
            <a:pPr marL="457200" lvl="0" indent="-457200">
              <a:buFont typeface="+mj-lt"/>
              <a:buAutoNum type="arabicPeriod"/>
            </a:pPr>
            <a:r>
              <a:rPr lang="en-US" sz="2000" dirty="0"/>
              <a:t>Define rules and/or best practices for providing the values for each attribute.</a:t>
            </a:r>
          </a:p>
          <a:p>
            <a:pPr marL="457200" lvl="0" indent="-457200">
              <a:buFont typeface="+mj-lt"/>
              <a:buAutoNum type="arabicPeriod"/>
            </a:pPr>
            <a:r>
              <a:rPr lang="en-US" sz="2000" dirty="0"/>
              <a:t>Remember the widely used semantic descriptions on the Web are simple ones like FOAF.</a:t>
            </a:r>
          </a:p>
          <a:p>
            <a:pPr marL="457200" lvl="0" indent="-457200">
              <a:buFont typeface="+mj-lt"/>
              <a:buAutoNum type="arabicPeriod"/>
            </a:pPr>
            <a:r>
              <a:rPr lang="en-US" sz="2000" dirty="0"/>
              <a:t>Semantics are only one part of the solution and often not the end-product so the focus of the design should be on creating effective methods, tools and APIs to handle and process the semantics. Query methods, machine learning, reasoning and data analysis techniques and methods should be able to effectively use these semantics.</a:t>
            </a:r>
          </a:p>
          <a:p>
            <a:pPr marL="457200" indent="-457200">
              <a:buFont typeface="+mj-lt"/>
              <a:buAutoNum type="arabicPeriod"/>
            </a:pPr>
            <a:endParaRPr lang="en-US" sz="2000" dirty="0"/>
          </a:p>
        </p:txBody>
      </p:sp>
      <p:sp>
        <p:nvSpPr>
          <p:cNvPr id="4" name="Slide Number Placeholder 3"/>
          <p:cNvSpPr>
            <a:spLocks noGrp="1"/>
          </p:cNvSpPr>
          <p:nvPr>
            <p:ph type="sldNum" sz="quarter" idx="10"/>
          </p:nvPr>
        </p:nvSpPr>
        <p:spPr/>
        <p:txBody>
          <a:bodyPr/>
          <a:lstStyle/>
          <a:p>
            <a:pPr>
              <a:defRPr/>
            </a:pPr>
            <a:fld id="{C07ABF91-C3D0-492C-A563-05B14F63DB56}" type="slidenum">
              <a:rPr lang="en-US" smtClean="0">
                <a:solidFill>
                  <a:srgbClr val="000000"/>
                </a:solidFill>
              </a:rPr>
              <a:pPr>
                <a:defRPr/>
              </a:pPr>
              <a:t>15</a:t>
            </a:fld>
            <a:endParaRPr lang="en-US">
              <a:solidFill>
                <a:srgbClr val="000000"/>
              </a:solidFill>
            </a:endParaRPr>
          </a:p>
        </p:txBody>
      </p:sp>
    </p:spTree>
    <p:extLst>
      <p:ext uri="{BB962C8B-B14F-4D97-AF65-F5344CB8AC3E}">
        <p14:creationId xmlns:p14="http://schemas.microsoft.com/office/powerpoint/2010/main" val="3973848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3"/>
          <p:cNvSpPr>
            <a:spLocks noGrp="1"/>
          </p:cNvSpPr>
          <p:nvPr>
            <p:ph type="sldNum" sz="quarter" idx="10"/>
          </p:nvPr>
        </p:nvSpPr>
        <p:spPr>
          <a:noFill/>
        </p:spPr>
        <p:txBody>
          <a:bodyPr/>
          <a:lstStyle/>
          <a:p>
            <a:pPr defTabSz="755650"/>
            <a:fld id="{A05C6AC8-4C8C-4EBF-8C8A-C6B912AE3A91}" type="slidenum">
              <a:rPr lang="en-US" smtClean="0">
                <a:solidFill>
                  <a:srgbClr val="000000"/>
                </a:solidFill>
              </a:rPr>
              <a:pPr defTabSz="755650"/>
              <a:t>2</a:t>
            </a:fld>
            <a:endParaRPr lang="en-US" smtClean="0">
              <a:solidFill>
                <a:srgbClr val="000000"/>
              </a:solidFill>
            </a:endParaRPr>
          </a:p>
        </p:txBody>
      </p:sp>
      <p:sp>
        <p:nvSpPr>
          <p:cNvPr id="14339" name="Rectangle 2"/>
          <p:cNvSpPr>
            <a:spLocks noGrp="1" noChangeArrowheads="1"/>
          </p:cNvSpPr>
          <p:nvPr>
            <p:ph type="title"/>
          </p:nvPr>
        </p:nvSpPr>
        <p:spPr>
          <a:xfrm>
            <a:off x="541419" y="152400"/>
            <a:ext cx="10936705" cy="838200"/>
          </a:xfrm>
        </p:spPr>
        <p:txBody>
          <a:bodyPr/>
          <a:lstStyle/>
          <a:p>
            <a:r>
              <a:rPr lang="en-US" dirty="0"/>
              <a:t>Track A: Ontology Integration in the Internet of </a:t>
            </a:r>
            <a:r>
              <a:rPr lang="en-US" dirty="0" smtClean="0"/>
              <a:t>Things: </a:t>
            </a:r>
            <a:r>
              <a:rPr lang="en-US" b="1" dirty="0" smtClean="0"/>
              <a:t>Goal</a:t>
            </a:r>
            <a:r>
              <a:rPr lang="en-US" dirty="0" smtClean="0"/>
              <a:t> &amp; </a:t>
            </a:r>
            <a:r>
              <a:rPr lang="en-US" b="1" dirty="0" smtClean="0"/>
              <a:t>Mission</a:t>
            </a:r>
          </a:p>
        </p:txBody>
      </p:sp>
      <p:sp>
        <p:nvSpPr>
          <p:cNvPr id="14340" name="Rectangle 3"/>
          <p:cNvSpPr>
            <a:spLocks noGrp="1" noChangeArrowheads="1"/>
          </p:cNvSpPr>
          <p:nvPr>
            <p:ph type="body" idx="1"/>
          </p:nvPr>
        </p:nvSpPr>
        <p:spPr>
          <a:xfrm>
            <a:off x="589547" y="1360527"/>
            <a:ext cx="10840453" cy="5257800"/>
          </a:xfrm>
        </p:spPr>
        <p:txBody>
          <a:bodyPr/>
          <a:lstStyle/>
          <a:p>
            <a:pPr>
              <a:buFont typeface="Arial" panose="020B0604020202020204" pitchFamily="34" charset="0"/>
              <a:buChar char="•"/>
            </a:pPr>
            <a:r>
              <a:rPr lang="en-US" sz="2800" b="1" i="1" dirty="0" smtClean="0">
                <a:solidFill>
                  <a:schemeClr val="accent6"/>
                </a:solidFill>
              </a:rPr>
              <a:t>Goal </a:t>
            </a:r>
            <a:r>
              <a:rPr lang="en-US" sz="2800" b="1" i="1" dirty="0">
                <a:solidFill>
                  <a:schemeClr val="accent6"/>
                </a:solidFill>
              </a:rPr>
              <a:t>of Track: </a:t>
            </a:r>
            <a:endParaRPr lang="en-US" sz="2800" b="1" i="1" dirty="0" smtClean="0">
              <a:solidFill>
                <a:schemeClr val="accent6"/>
              </a:solidFill>
            </a:endParaRPr>
          </a:p>
          <a:p>
            <a:pPr lvl="1">
              <a:buFont typeface="Arial" panose="020B0604020202020204" pitchFamily="34" charset="0"/>
              <a:buChar char="•"/>
            </a:pPr>
            <a:r>
              <a:rPr lang="en-US" sz="2400" dirty="0" smtClean="0"/>
              <a:t>To </a:t>
            </a:r>
            <a:r>
              <a:rPr lang="en-US" sz="2400" dirty="0"/>
              <a:t>discuss the various approaches being taken to address the integration and interoperability issues</a:t>
            </a:r>
          </a:p>
          <a:p>
            <a:r>
              <a:rPr lang="en-US" sz="2800" b="1" i="1" dirty="0" smtClean="0">
                <a:solidFill>
                  <a:schemeClr val="accent6"/>
                </a:solidFill>
              </a:rPr>
              <a:t>Mission:</a:t>
            </a:r>
            <a:endParaRPr lang="en-US" sz="2800" dirty="0" smtClean="0"/>
          </a:p>
          <a:p>
            <a:pPr lvl="1"/>
            <a:r>
              <a:rPr lang="en-US" sz="2400" dirty="0"/>
              <a:t>Present case studies of </a:t>
            </a:r>
            <a:r>
              <a:rPr lang="en-US" sz="2400" dirty="0" err="1"/>
              <a:t>IoT</a:t>
            </a:r>
            <a:r>
              <a:rPr lang="en-US" sz="2400" dirty="0"/>
              <a:t> </a:t>
            </a:r>
          </a:p>
          <a:p>
            <a:pPr lvl="1"/>
            <a:r>
              <a:rPr lang="en-US" sz="2400" dirty="0"/>
              <a:t>Discuss current approaches in integration and interoperability</a:t>
            </a:r>
          </a:p>
          <a:p>
            <a:pPr lvl="1"/>
            <a:r>
              <a:rPr lang="en-US" sz="2400" dirty="0"/>
              <a:t>Discuss gaps in current approaches</a:t>
            </a:r>
          </a:p>
          <a:p>
            <a:pPr lvl="1"/>
            <a:r>
              <a:rPr lang="en-US" sz="2400" dirty="0"/>
              <a:t>Discuss issues of vertical integration and interoperability across layers of the </a:t>
            </a:r>
            <a:r>
              <a:rPr lang="en-US" sz="2400" dirty="0" err="1"/>
              <a:t>IoT</a:t>
            </a:r>
            <a:r>
              <a:rPr lang="en-US" sz="2400" dirty="0"/>
              <a:t>, including granularity</a:t>
            </a:r>
          </a:p>
          <a:p>
            <a:pPr lvl="1"/>
            <a:r>
              <a:rPr lang="en-US" sz="2400" dirty="0"/>
              <a:t>Propose methods for achieving integration and interoperability through ontologies</a:t>
            </a:r>
          </a:p>
          <a:p>
            <a:pPr lvl="1"/>
            <a:r>
              <a:rPr lang="en-US" sz="2400" dirty="0"/>
              <a:t>Propose a unified framework for integration and interoperability for multimodal (audio, text, video, etc.) interfaces</a:t>
            </a:r>
          </a:p>
          <a:p>
            <a:endParaRPr lang="en-US" sz="3200" dirty="0"/>
          </a:p>
        </p:txBody>
      </p:sp>
    </p:spTree>
    <p:extLst>
      <p:ext uri="{BB962C8B-B14F-4D97-AF65-F5344CB8AC3E}">
        <p14:creationId xmlns:p14="http://schemas.microsoft.com/office/powerpoint/2010/main" val="319091403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Terminology:</a:t>
            </a:r>
            <a:r>
              <a:rPr lang="en-US" dirty="0"/>
              <a:t> From Internet of Things to Smart Networked Systems and Societies</a:t>
            </a:r>
            <a:r>
              <a:rPr lang="en-US" b="1" dirty="0"/>
              <a:t> </a:t>
            </a:r>
            <a:endParaRPr lang="en-US" dirty="0"/>
          </a:p>
        </p:txBody>
      </p:sp>
      <p:sp>
        <p:nvSpPr>
          <p:cNvPr id="3" name="Content Placeholder 2"/>
          <p:cNvSpPr>
            <a:spLocks noGrp="1"/>
          </p:cNvSpPr>
          <p:nvPr>
            <p:ph idx="1"/>
          </p:nvPr>
        </p:nvSpPr>
        <p:spPr>
          <a:xfrm>
            <a:off x="478367" y="1330066"/>
            <a:ext cx="11188700" cy="4337050"/>
          </a:xfrm>
        </p:spPr>
        <p:txBody>
          <a:bodyPr/>
          <a:lstStyle/>
          <a:p>
            <a:r>
              <a:rPr lang="en-US" sz="1600" b="1" i="1" dirty="0" smtClean="0"/>
              <a:t>Internet of </a:t>
            </a:r>
            <a:r>
              <a:rPr lang="en-US" sz="1600" b="1" i="1" dirty="0"/>
              <a:t>Things.  </a:t>
            </a:r>
            <a:r>
              <a:rPr lang="en-US" sz="1600" dirty="0"/>
              <a:t>The Internet of Things (</a:t>
            </a:r>
            <a:r>
              <a:rPr lang="en-US" sz="1600" dirty="0" err="1"/>
              <a:t>IoT</a:t>
            </a:r>
            <a:r>
              <a:rPr lang="en-US" sz="1600" dirty="0"/>
              <a:t>) is a term that is being used to denote a network – typically the Internet --  of devices that constantly monitor the environment and can result in “intelligent actions.”  These devices can range from simple sensors to complex systems such as automobiles and buildings.  There are several views of </a:t>
            </a:r>
            <a:r>
              <a:rPr lang="en-US" sz="1600" dirty="0" err="1"/>
              <a:t>IoT</a:t>
            </a:r>
            <a:r>
              <a:rPr lang="en-US" sz="1600" dirty="0"/>
              <a:t> in vogue. For example, ITU (International Telecommunication Union) and IERC (</a:t>
            </a:r>
            <a:r>
              <a:rPr lang="en-US" sz="1600" dirty="0" err="1"/>
              <a:t>IoT</a:t>
            </a:r>
            <a:r>
              <a:rPr lang="en-US" sz="1600" dirty="0"/>
              <a:t>-European Research Cluster) define </a:t>
            </a:r>
            <a:r>
              <a:rPr lang="en-US" sz="1600" dirty="0" err="1"/>
              <a:t>IoT</a:t>
            </a:r>
            <a:r>
              <a:rPr lang="en-US" sz="1600" dirty="0"/>
              <a:t> as “a global network infrastructure with self-configuring capabilities based on standard and interoperable communication protocols where physical and virtual things have identities, physical attributes and virtual personalities, use intelligent interfaces and are seamlessly integrated into the information network.” (See  Internet of Things – From Research and Innovation to Market Deployment, </a:t>
            </a:r>
            <a:r>
              <a:rPr lang="en-US" sz="1600" dirty="0" err="1"/>
              <a:t>Vermesan</a:t>
            </a:r>
            <a:r>
              <a:rPr lang="en-US" sz="1600" dirty="0"/>
              <a:t>, O. and </a:t>
            </a:r>
            <a:r>
              <a:rPr lang="en-US" sz="1600" dirty="0" err="1"/>
              <a:t>Friess</a:t>
            </a:r>
            <a:r>
              <a:rPr lang="en-US" sz="1600" dirty="0"/>
              <a:t>, P. (editors), 2014, River Publishers, Aalborg, Denmark).</a:t>
            </a:r>
            <a:r>
              <a:rPr lang="en-US" sz="1600" b="1" i="1" dirty="0"/>
              <a:t> </a:t>
            </a:r>
            <a:endParaRPr lang="en-US" sz="1600" dirty="0"/>
          </a:p>
          <a:p>
            <a:pPr lvl="0"/>
            <a:r>
              <a:rPr lang="en-US" sz="1600" b="1" i="1" dirty="0"/>
              <a:t>Cyber-Physical Systems.</a:t>
            </a:r>
            <a:r>
              <a:rPr lang="en-US" sz="1600" i="1" dirty="0"/>
              <a:t> </a:t>
            </a:r>
            <a:r>
              <a:rPr lang="en-US" sz="1600" dirty="0"/>
              <a:t>Cyber-physical systems (CPSs) extend </a:t>
            </a:r>
            <a:r>
              <a:rPr lang="en-US" sz="1600" dirty="0" err="1"/>
              <a:t>IoT</a:t>
            </a:r>
            <a:r>
              <a:rPr lang="en-US" sz="1600" dirty="0"/>
              <a:t> and will play an increasingly important role in the next generation industrial systems. These systems extend </a:t>
            </a:r>
            <a:r>
              <a:rPr lang="en-US" sz="1600" dirty="0" err="1"/>
              <a:t>IoT</a:t>
            </a:r>
            <a:r>
              <a:rPr lang="en-US" sz="1600" dirty="0"/>
              <a:t> by adding a control and decision making layer. Again, several views of CPSs exist. One commonly used definition is provided in </a:t>
            </a:r>
            <a:r>
              <a:rPr lang="en-US" sz="1600" u="sng" dirty="0">
                <a:hlinkClick r:id="rId2"/>
              </a:rPr>
              <a:t>http://varma.ece.cmu.edu/summit/index.html</a:t>
            </a:r>
            <a:r>
              <a:rPr lang="en-US" sz="1600" dirty="0"/>
              <a:t>, which places an emphasis on embedded systems and the tight coupling between hardware and software.  </a:t>
            </a:r>
          </a:p>
          <a:p>
            <a:pPr lvl="0"/>
            <a:r>
              <a:rPr lang="en-US" sz="1600" b="1" i="1" dirty="0"/>
              <a:t>Cyber-Physical Human Systems.</a:t>
            </a:r>
            <a:r>
              <a:rPr lang="en-US" sz="1600" dirty="0"/>
              <a:t> When humans take an active role in CPSs we have Cyber-physical Human Systems (CPHSs). These systems can be viewed as socio-technical systems, with a symbiotic relationship between the human and the physical device. </a:t>
            </a:r>
          </a:p>
          <a:p>
            <a:pPr lvl="0"/>
            <a:r>
              <a:rPr lang="en-US" sz="1600" b="1" i="1" dirty="0"/>
              <a:t>Cyber-physical Social System</a:t>
            </a:r>
            <a:r>
              <a:rPr lang="en-US" sz="1600" i="1" dirty="0"/>
              <a:t>s or</a:t>
            </a:r>
            <a:r>
              <a:rPr lang="en-US" sz="1600" dirty="0"/>
              <a:t> </a:t>
            </a:r>
            <a:r>
              <a:rPr lang="en-US" sz="1600" b="1" i="1" dirty="0"/>
              <a:t>Smart Networked Systems and Societies</a:t>
            </a:r>
            <a:r>
              <a:rPr lang="en-US" sz="1600" i="1" dirty="0"/>
              <a:t>. </a:t>
            </a:r>
            <a:r>
              <a:rPr lang="en-US" sz="1600" dirty="0"/>
              <a:t>Social networks, such as Facebook and Twitter, primarily connect people to one another. These networks have played a very important role in various democratic uprisings in the recent past. Social networks have been used both to curtail and to propagate  freedom of speech. When these networks are combined with CPSs, we have </a:t>
            </a:r>
            <a:r>
              <a:rPr lang="en-US" sz="1600" i="1" dirty="0"/>
              <a:t>Smart Networked Systems and Societies (SNSS)</a:t>
            </a:r>
            <a:r>
              <a:rPr lang="en-US" sz="1600" dirty="0"/>
              <a:t>, which are also known as </a:t>
            </a:r>
            <a:r>
              <a:rPr lang="en-US" sz="1600" i="1" dirty="0"/>
              <a:t>Cyber-physical Social Systems (CPSS) </a:t>
            </a:r>
            <a:r>
              <a:rPr lang="en-US" sz="1600" dirty="0"/>
              <a:t>or</a:t>
            </a:r>
            <a:r>
              <a:rPr lang="en-US" sz="1600" i="1" dirty="0"/>
              <a:t> Internet of Everything (IoE)</a:t>
            </a:r>
            <a:r>
              <a:rPr lang="en-US" sz="1600" dirty="0"/>
              <a:t>. </a:t>
            </a:r>
          </a:p>
          <a:p>
            <a:endParaRPr lang="en-US" sz="1600" dirty="0"/>
          </a:p>
        </p:txBody>
      </p:sp>
      <p:sp>
        <p:nvSpPr>
          <p:cNvPr id="4" name="Slide Number Placeholder 3"/>
          <p:cNvSpPr>
            <a:spLocks noGrp="1"/>
          </p:cNvSpPr>
          <p:nvPr>
            <p:ph type="sldNum" sz="quarter" idx="10"/>
          </p:nvPr>
        </p:nvSpPr>
        <p:spPr/>
        <p:txBody>
          <a:bodyPr/>
          <a:lstStyle/>
          <a:p>
            <a:pPr>
              <a:defRPr/>
            </a:pPr>
            <a:fld id="{C07ABF91-C3D0-492C-A563-05B14F63DB56}" type="slidenum">
              <a:rPr lang="en-US" smtClean="0">
                <a:solidFill>
                  <a:srgbClr val="000000"/>
                </a:solidFill>
              </a:rPr>
              <a:pPr>
                <a:defRPr/>
              </a:pPr>
              <a:t>3</a:t>
            </a:fld>
            <a:endParaRPr lang="en-US">
              <a:solidFill>
                <a:srgbClr val="000000"/>
              </a:solidFill>
            </a:endParaRPr>
          </a:p>
        </p:txBody>
      </p:sp>
    </p:spTree>
    <p:extLst>
      <p:ext uri="{BB962C8B-B14F-4D97-AF65-F5344CB8AC3E}">
        <p14:creationId xmlns:p14="http://schemas.microsoft.com/office/powerpoint/2010/main" val="307823650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The Technical </a:t>
            </a:r>
            <a:r>
              <a:rPr lang="en-US" b="1" dirty="0" smtClean="0"/>
              <a:t>Challenge</a:t>
            </a:r>
            <a:endParaRPr lang="en-US" dirty="0"/>
          </a:p>
        </p:txBody>
      </p:sp>
      <p:sp>
        <p:nvSpPr>
          <p:cNvPr id="3" name="Content Placeholder 2"/>
          <p:cNvSpPr>
            <a:spLocks noGrp="1"/>
          </p:cNvSpPr>
          <p:nvPr>
            <p:ph idx="1"/>
          </p:nvPr>
        </p:nvSpPr>
        <p:spPr/>
        <p:txBody>
          <a:bodyPr/>
          <a:lstStyle/>
          <a:p>
            <a:r>
              <a:rPr lang="en-US" sz="2400" dirty="0"/>
              <a:t>The development of a trusted, secure, reliable, and interoperable net-centric computing environment will need technologies that can assure a flexible and scalable system allowing the application of diverse and robust privacy requirements, thus enabling the trusted and meaningful growth of net-centric infrastructures for the benefit of all societies. </a:t>
            </a:r>
            <a:endParaRPr lang="en-US" sz="2400" dirty="0" smtClean="0"/>
          </a:p>
          <a:p>
            <a:r>
              <a:rPr lang="en-US" sz="2400" dirty="0" smtClean="0"/>
              <a:t>One </a:t>
            </a:r>
            <a:r>
              <a:rPr lang="en-US" sz="2400" dirty="0"/>
              <a:t>such technical challenge is that the network consists of things (both devices and humans) which are heterogeneous, yet need to have seamless interoperability.  </a:t>
            </a:r>
            <a:endParaRPr lang="en-US" sz="2400" dirty="0" smtClean="0"/>
          </a:p>
          <a:p>
            <a:r>
              <a:rPr lang="en-US" sz="2400" dirty="0" smtClean="0"/>
              <a:t>This </a:t>
            </a:r>
            <a:r>
              <a:rPr lang="en-US" sz="2400" dirty="0"/>
              <a:t>requires the development of standard terminologies which capture objects and events. </a:t>
            </a:r>
            <a:endParaRPr lang="en-US" sz="2400" dirty="0" smtClean="0"/>
          </a:p>
          <a:p>
            <a:r>
              <a:rPr lang="en-US" sz="2400" dirty="0" smtClean="0"/>
              <a:t>Creating </a:t>
            </a:r>
            <a:r>
              <a:rPr lang="en-US" sz="2400" dirty="0"/>
              <a:t>and testing such terminologies will aid in effective recognition and reaction in a network-centric situation awareness environment.  </a:t>
            </a:r>
          </a:p>
          <a:p>
            <a:endParaRPr lang="en-US" sz="1400" dirty="0"/>
          </a:p>
        </p:txBody>
      </p:sp>
      <p:sp>
        <p:nvSpPr>
          <p:cNvPr id="4" name="Slide Number Placeholder 3"/>
          <p:cNvSpPr>
            <a:spLocks noGrp="1"/>
          </p:cNvSpPr>
          <p:nvPr>
            <p:ph type="sldNum" sz="quarter" idx="10"/>
          </p:nvPr>
        </p:nvSpPr>
        <p:spPr/>
        <p:txBody>
          <a:bodyPr/>
          <a:lstStyle/>
          <a:p>
            <a:pPr>
              <a:defRPr/>
            </a:pPr>
            <a:fld id="{C07ABF91-C3D0-492C-A563-05B14F63DB56}" type="slidenum">
              <a:rPr lang="en-US" smtClean="0">
                <a:solidFill>
                  <a:srgbClr val="000000"/>
                </a:solidFill>
              </a:rPr>
              <a:pPr>
                <a:defRPr/>
              </a:pPr>
              <a:t>4</a:t>
            </a:fld>
            <a:endParaRPr lang="en-US">
              <a:solidFill>
                <a:srgbClr val="000000"/>
              </a:solidFill>
            </a:endParaRPr>
          </a:p>
        </p:txBody>
      </p:sp>
    </p:spTree>
    <p:extLst>
      <p:ext uri="{BB962C8B-B14F-4D97-AF65-F5344CB8AC3E}">
        <p14:creationId xmlns:p14="http://schemas.microsoft.com/office/powerpoint/2010/main" val="153380546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Strategy for </a:t>
            </a:r>
            <a:r>
              <a:rPr lang="en-US" b="1" dirty="0" smtClean="0"/>
              <a:t>Addressing </a:t>
            </a:r>
            <a:r>
              <a:rPr lang="en-US" b="1" dirty="0"/>
              <a:t>the </a:t>
            </a:r>
            <a:r>
              <a:rPr lang="en-US" b="1" dirty="0" smtClean="0"/>
              <a:t>Technical </a:t>
            </a:r>
            <a:r>
              <a:rPr lang="en-US" b="1" dirty="0"/>
              <a:t>C</a:t>
            </a:r>
            <a:r>
              <a:rPr lang="en-US" b="1" dirty="0" smtClean="0"/>
              <a:t>hallenge </a:t>
            </a:r>
            <a:r>
              <a:rPr lang="en-US" b="1" dirty="0"/>
              <a:t>in Track </a:t>
            </a:r>
            <a:r>
              <a:rPr lang="en-US" b="1" dirty="0" smtClean="0"/>
              <a:t>A</a:t>
            </a:r>
            <a:endParaRPr lang="en-US" dirty="0"/>
          </a:p>
        </p:txBody>
      </p:sp>
      <p:sp>
        <p:nvSpPr>
          <p:cNvPr id="3" name="Content Placeholder 2"/>
          <p:cNvSpPr>
            <a:spLocks noGrp="1"/>
          </p:cNvSpPr>
          <p:nvPr>
            <p:ph idx="1"/>
          </p:nvPr>
        </p:nvSpPr>
        <p:spPr/>
        <p:txBody>
          <a:bodyPr/>
          <a:lstStyle/>
          <a:p>
            <a:pPr lvl="0"/>
            <a:r>
              <a:rPr lang="en-US" sz="2800" dirty="0"/>
              <a:t>Present case studies of </a:t>
            </a:r>
            <a:r>
              <a:rPr lang="en-US" sz="2800" dirty="0" err="1"/>
              <a:t>IoT</a:t>
            </a:r>
            <a:r>
              <a:rPr lang="en-US" sz="2800" dirty="0"/>
              <a:t>/IoE</a:t>
            </a:r>
          </a:p>
          <a:p>
            <a:pPr lvl="0"/>
            <a:r>
              <a:rPr lang="en-US" sz="2800" dirty="0"/>
              <a:t>Discuss current approaches in integration and interoperability</a:t>
            </a:r>
          </a:p>
          <a:p>
            <a:pPr lvl="0"/>
            <a:r>
              <a:rPr lang="en-US" sz="2800" dirty="0"/>
              <a:t>Discuss gaps in current approaches</a:t>
            </a:r>
          </a:p>
          <a:p>
            <a:pPr lvl="0"/>
            <a:r>
              <a:rPr lang="en-US" sz="2800" dirty="0"/>
              <a:t>Propose methods for achieving integration and interoperability through ontologies</a:t>
            </a:r>
          </a:p>
          <a:p>
            <a:pPr lvl="0"/>
            <a:r>
              <a:rPr lang="en-US" sz="2800" dirty="0"/>
              <a:t>Propose a unified framework for integration and interoperability for multimodal (audio, text, video, etc.) interfaces</a:t>
            </a:r>
          </a:p>
          <a:p>
            <a:endParaRPr lang="en-US" sz="2800" dirty="0"/>
          </a:p>
        </p:txBody>
      </p:sp>
      <p:sp>
        <p:nvSpPr>
          <p:cNvPr id="4" name="Slide Number Placeholder 3"/>
          <p:cNvSpPr>
            <a:spLocks noGrp="1"/>
          </p:cNvSpPr>
          <p:nvPr>
            <p:ph type="sldNum" sz="quarter" idx="10"/>
          </p:nvPr>
        </p:nvSpPr>
        <p:spPr/>
        <p:txBody>
          <a:bodyPr/>
          <a:lstStyle/>
          <a:p>
            <a:pPr>
              <a:defRPr/>
            </a:pPr>
            <a:fld id="{C07ABF91-C3D0-492C-A563-05B14F63DB56}" type="slidenum">
              <a:rPr lang="en-US" smtClean="0">
                <a:solidFill>
                  <a:srgbClr val="000000"/>
                </a:solidFill>
              </a:rPr>
              <a:pPr>
                <a:defRPr/>
              </a:pPr>
              <a:t>5</a:t>
            </a:fld>
            <a:endParaRPr lang="en-US">
              <a:solidFill>
                <a:srgbClr val="000000"/>
              </a:solidFill>
            </a:endParaRPr>
          </a:p>
        </p:txBody>
      </p:sp>
    </p:spTree>
    <p:extLst>
      <p:ext uri="{BB962C8B-B14F-4D97-AF65-F5344CB8AC3E}">
        <p14:creationId xmlns:p14="http://schemas.microsoft.com/office/powerpoint/2010/main" val="58223469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Track A </a:t>
            </a:r>
            <a:r>
              <a:rPr lang="en-US" b="1" dirty="0" smtClean="0"/>
              <a:t>Speakers</a:t>
            </a:r>
            <a:endParaRPr lang="en-US" dirty="0"/>
          </a:p>
        </p:txBody>
      </p:sp>
      <p:sp>
        <p:nvSpPr>
          <p:cNvPr id="3" name="Content Placeholder 2"/>
          <p:cNvSpPr>
            <a:spLocks noGrp="1"/>
          </p:cNvSpPr>
          <p:nvPr>
            <p:ph idx="1"/>
          </p:nvPr>
        </p:nvSpPr>
        <p:spPr>
          <a:xfrm>
            <a:off x="478367" y="1402258"/>
            <a:ext cx="11188700" cy="4337050"/>
          </a:xfrm>
        </p:spPr>
        <p:txBody>
          <a:bodyPr/>
          <a:lstStyle/>
          <a:p>
            <a:pPr lvl="0"/>
            <a:r>
              <a:rPr lang="en-US" sz="1600" b="1" dirty="0"/>
              <a:t>Dr. Steve Ray</a:t>
            </a:r>
            <a:r>
              <a:rPr lang="en-US" sz="1600" b="1" u="sng" dirty="0">
                <a:hlinkClick r:id="rId2"/>
              </a:rPr>
              <a:t> </a:t>
            </a:r>
            <a:r>
              <a:rPr lang="en-US" sz="1600" b="1" dirty="0"/>
              <a:t>(Carnegie Mellon University, USA)</a:t>
            </a:r>
            <a:r>
              <a:rPr lang="en-US" sz="1600" dirty="0"/>
              <a:t>: An Ontology-Driven Integration Framework for Smart Communities</a:t>
            </a:r>
          </a:p>
          <a:p>
            <a:pPr lvl="1"/>
            <a:r>
              <a:rPr lang="en-US" sz="1400" dirty="0"/>
              <a:t>Describes a neutral, abstract ontology and framework that supports the vision and diverse contexts of a smart community, supporting </a:t>
            </a:r>
            <a:r>
              <a:rPr lang="en-US" sz="1400" dirty="0" err="1"/>
              <a:t>IoT</a:t>
            </a:r>
            <a:r>
              <a:rPr lang="en-US" sz="1400" dirty="0"/>
              <a:t> and ontology mapping</a:t>
            </a:r>
            <a:endParaRPr lang="en-US" sz="2000" dirty="0"/>
          </a:p>
          <a:p>
            <a:pPr lvl="0"/>
            <a:r>
              <a:rPr lang="en-US" sz="1600" b="1" dirty="0"/>
              <a:t>Dr. </a:t>
            </a:r>
            <a:r>
              <a:rPr lang="en-US" sz="1600" b="1" dirty="0" err="1"/>
              <a:t>Payam</a:t>
            </a:r>
            <a:r>
              <a:rPr lang="en-US" sz="1600" b="1" dirty="0"/>
              <a:t> </a:t>
            </a:r>
            <a:r>
              <a:rPr lang="en-US" sz="1600" b="1" dirty="0" err="1"/>
              <a:t>Barnaghi</a:t>
            </a:r>
            <a:r>
              <a:rPr lang="en-US" sz="1600" b="1" dirty="0"/>
              <a:t> (University of Surrey, UK):</a:t>
            </a:r>
            <a:r>
              <a:rPr lang="en-US" sz="1600" dirty="0"/>
              <a:t> Dynamic Semantics for the Internet of Things </a:t>
            </a:r>
          </a:p>
          <a:p>
            <a:pPr lvl="1"/>
            <a:r>
              <a:rPr lang="en-US" sz="1400" dirty="0"/>
              <a:t>Provides an overview of the use-case and requirements for semantic interoperability in the </a:t>
            </a:r>
            <a:r>
              <a:rPr lang="en-US" sz="1400" dirty="0" err="1"/>
              <a:t>IoT</a:t>
            </a:r>
            <a:r>
              <a:rPr lang="en-US" sz="1400" dirty="0"/>
              <a:t> with a focus on annotation, processing and information extraction and dynamicity in the </a:t>
            </a:r>
            <a:r>
              <a:rPr lang="en-US" sz="1400" dirty="0" err="1"/>
              <a:t>IoT</a:t>
            </a:r>
            <a:r>
              <a:rPr lang="en-US" sz="1400" dirty="0"/>
              <a:t> environment</a:t>
            </a:r>
            <a:endParaRPr lang="en-US" sz="2000" dirty="0"/>
          </a:p>
          <a:p>
            <a:pPr lvl="0"/>
            <a:r>
              <a:rPr lang="en-US" sz="1600" b="1" dirty="0"/>
              <a:t>Dr. Jack Hodges (Web of Things (WOT) Research Group, Siemens Berkeley Laboratory, USA)</a:t>
            </a:r>
            <a:r>
              <a:rPr lang="en-US" sz="1600" dirty="0"/>
              <a:t>: Semantic Integration Prototype for Wearable Devices in Health Care</a:t>
            </a:r>
          </a:p>
          <a:p>
            <a:pPr lvl="1"/>
            <a:r>
              <a:rPr lang="en-US" sz="1400" dirty="0"/>
              <a:t>Describes a prototype using curated biomedical ontologies to assist health care professionals in selecting appropriate wearable devices to monitor diagnosed disorders</a:t>
            </a:r>
            <a:endParaRPr lang="en-US" sz="2000" dirty="0"/>
          </a:p>
          <a:p>
            <a:pPr lvl="0"/>
            <a:r>
              <a:rPr lang="en-US" sz="1600" b="1" dirty="0"/>
              <a:t>Dr. Ram D. Sriram (NIST): </a:t>
            </a:r>
            <a:r>
              <a:rPr lang="en-US" sz="1600" dirty="0"/>
              <a:t>Toward Internet of Everything: </a:t>
            </a:r>
            <a:r>
              <a:rPr lang="en-US" sz="1600" dirty="0" err="1"/>
              <a:t>IoT</a:t>
            </a:r>
            <a:r>
              <a:rPr lang="en-US" sz="1600" dirty="0"/>
              <a:t>, CPS, and SNSS</a:t>
            </a:r>
          </a:p>
          <a:p>
            <a:pPr lvl="1"/>
            <a:r>
              <a:rPr lang="en-US" sz="1400" dirty="0"/>
              <a:t>Provides definitions of </a:t>
            </a:r>
            <a:r>
              <a:rPr lang="en-US" sz="1400" dirty="0" err="1"/>
              <a:t>IoT</a:t>
            </a:r>
            <a:r>
              <a:rPr lang="en-US" sz="1400" dirty="0"/>
              <a:t>, CPS, and SNSS. Discusses challenges for making a </a:t>
            </a:r>
            <a:r>
              <a:rPr lang="en-US" sz="1400" dirty="0" err="1"/>
              <a:t>netcentric</a:t>
            </a:r>
            <a:r>
              <a:rPr lang="en-US" sz="1400" dirty="0"/>
              <a:t> society a reality. Emphasis the need to develop event ontologies. Discusses an example in the health care domain</a:t>
            </a:r>
            <a:r>
              <a:rPr lang="en-US" sz="2000" dirty="0"/>
              <a:t>.</a:t>
            </a:r>
          </a:p>
          <a:p>
            <a:pPr lvl="0"/>
            <a:r>
              <a:rPr lang="en-US" sz="1600" b="1" dirty="0"/>
              <a:t>Drs. Spencer Breiner (NIST) and Eswaran Subrahmanian (CMU):</a:t>
            </a:r>
            <a:r>
              <a:rPr lang="en-US" sz="1600" dirty="0"/>
              <a:t> Category Theory for Modular Design: An </a:t>
            </a:r>
            <a:r>
              <a:rPr lang="en-US" sz="1600" dirty="0" err="1"/>
              <a:t>IoT</a:t>
            </a:r>
            <a:r>
              <a:rPr lang="en-US" sz="1600" dirty="0"/>
              <a:t>  Example</a:t>
            </a:r>
          </a:p>
          <a:p>
            <a:pPr lvl="1"/>
            <a:r>
              <a:rPr lang="en-US" sz="1400" dirty="0" smtClean="0"/>
              <a:t>Discusses </a:t>
            </a:r>
            <a:r>
              <a:rPr lang="en-US" sz="1400" dirty="0"/>
              <a:t>Category theory (CT) is the mathematical study of structure and, as such, provides a rich formal language for the specification and analysis of ontologies, broadly construed as structured representations of information.</a:t>
            </a:r>
          </a:p>
          <a:p>
            <a:pPr lvl="0"/>
            <a:r>
              <a:rPr lang="en-US" sz="1600" b="1" dirty="0" smtClean="0"/>
              <a:t>Dr. </a:t>
            </a:r>
            <a:r>
              <a:rPr lang="en-US" sz="1600" b="1" dirty="0" err="1" smtClean="0"/>
              <a:t>Krzystof</a:t>
            </a:r>
            <a:r>
              <a:rPr lang="en-US" sz="1600" b="1" dirty="0" smtClean="0"/>
              <a:t> Janowicz (University of California, Santa Barbara):</a:t>
            </a:r>
            <a:r>
              <a:rPr lang="en-US" sz="1600" dirty="0" smtClean="0"/>
              <a:t> </a:t>
            </a:r>
            <a:r>
              <a:rPr lang="en-US" sz="1600" dirty="0"/>
              <a:t>Ontology Virtualization for Smart Environments</a:t>
            </a:r>
            <a:endParaRPr lang="en-US" sz="1100" dirty="0"/>
          </a:p>
          <a:p>
            <a:pPr lvl="1"/>
            <a:r>
              <a:rPr lang="en-US" sz="1400" dirty="0"/>
              <a:t>Discusses ontology design patterns. Introduces notion of ontology virtualization, which provides a flexible plug and play-style reconfiguration of patterns with purpose-driven “semantic views.”</a:t>
            </a:r>
          </a:p>
          <a:p>
            <a:endParaRPr lang="en-US" sz="1600" dirty="0"/>
          </a:p>
        </p:txBody>
      </p:sp>
      <p:sp>
        <p:nvSpPr>
          <p:cNvPr id="4" name="Slide Number Placeholder 3"/>
          <p:cNvSpPr>
            <a:spLocks noGrp="1"/>
          </p:cNvSpPr>
          <p:nvPr>
            <p:ph type="sldNum" sz="quarter" idx="10"/>
          </p:nvPr>
        </p:nvSpPr>
        <p:spPr/>
        <p:txBody>
          <a:bodyPr/>
          <a:lstStyle/>
          <a:p>
            <a:pPr>
              <a:defRPr/>
            </a:pPr>
            <a:fld id="{C07ABF91-C3D0-492C-A563-05B14F63DB56}" type="slidenum">
              <a:rPr lang="en-US" smtClean="0">
                <a:solidFill>
                  <a:srgbClr val="000000"/>
                </a:solidFill>
              </a:rPr>
              <a:pPr>
                <a:defRPr/>
              </a:pPr>
              <a:t>6</a:t>
            </a:fld>
            <a:endParaRPr lang="en-US">
              <a:solidFill>
                <a:srgbClr val="000000"/>
              </a:solidFill>
            </a:endParaRPr>
          </a:p>
        </p:txBody>
      </p:sp>
    </p:spTree>
    <p:extLst>
      <p:ext uri="{BB962C8B-B14F-4D97-AF65-F5344CB8AC3E}">
        <p14:creationId xmlns:p14="http://schemas.microsoft.com/office/powerpoint/2010/main" val="88514556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Case </a:t>
            </a:r>
            <a:r>
              <a:rPr lang="en-US" b="1" dirty="0" err="1"/>
              <a:t>Studes</a:t>
            </a:r>
            <a:r>
              <a:rPr lang="en-US" b="1" dirty="0"/>
              <a:t> of </a:t>
            </a:r>
            <a:r>
              <a:rPr lang="en-US" b="1" dirty="0" err="1" smtClean="0"/>
              <a:t>IoT</a:t>
            </a:r>
            <a:r>
              <a:rPr lang="en-US" b="1" dirty="0" smtClean="0"/>
              <a:t>/IoE</a:t>
            </a:r>
            <a:endParaRPr lang="en-US" dirty="0"/>
          </a:p>
        </p:txBody>
      </p:sp>
      <p:sp>
        <p:nvSpPr>
          <p:cNvPr id="3" name="Content Placeholder 2"/>
          <p:cNvSpPr>
            <a:spLocks noGrp="1"/>
          </p:cNvSpPr>
          <p:nvPr>
            <p:ph idx="1"/>
          </p:nvPr>
        </p:nvSpPr>
        <p:spPr/>
        <p:txBody>
          <a:bodyPr/>
          <a:lstStyle/>
          <a:p>
            <a:pPr lvl="0"/>
            <a:r>
              <a:rPr lang="en-US" sz="2800" dirty="0"/>
              <a:t>Sensor Integration (Steve Ray)</a:t>
            </a:r>
          </a:p>
          <a:p>
            <a:pPr lvl="0"/>
            <a:r>
              <a:rPr lang="en-US" sz="2800" dirty="0"/>
              <a:t>Smart Grid  (Steve Ray)</a:t>
            </a:r>
          </a:p>
          <a:p>
            <a:pPr lvl="0"/>
            <a:r>
              <a:rPr lang="en-US" sz="2800" dirty="0"/>
              <a:t>Smart Health Care (Jack Hodges, Ram D. Sriram)</a:t>
            </a:r>
          </a:p>
          <a:p>
            <a:pPr lvl="0"/>
            <a:r>
              <a:rPr lang="en-US" sz="2800" dirty="0"/>
              <a:t>Framework for Internet of Things (</a:t>
            </a:r>
            <a:r>
              <a:rPr lang="en-US" sz="2800" dirty="0" err="1"/>
              <a:t>Payam</a:t>
            </a:r>
            <a:r>
              <a:rPr lang="en-US" sz="2800" dirty="0"/>
              <a:t> </a:t>
            </a:r>
            <a:r>
              <a:rPr lang="en-US" sz="2800" dirty="0" err="1"/>
              <a:t>Barnaghi</a:t>
            </a:r>
            <a:r>
              <a:rPr lang="en-US" sz="2800" dirty="0" smtClean="0"/>
              <a:t>)</a:t>
            </a:r>
            <a:endParaRPr lang="en-US" sz="2800" dirty="0"/>
          </a:p>
        </p:txBody>
      </p:sp>
      <p:sp>
        <p:nvSpPr>
          <p:cNvPr id="4" name="Slide Number Placeholder 3"/>
          <p:cNvSpPr>
            <a:spLocks noGrp="1"/>
          </p:cNvSpPr>
          <p:nvPr>
            <p:ph type="sldNum" sz="quarter" idx="10"/>
          </p:nvPr>
        </p:nvSpPr>
        <p:spPr/>
        <p:txBody>
          <a:bodyPr/>
          <a:lstStyle/>
          <a:p>
            <a:pPr>
              <a:defRPr/>
            </a:pPr>
            <a:fld id="{C07ABF91-C3D0-492C-A563-05B14F63DB56}" type="slidenum">
              <a:rPr lang="en-US" smtClean="0">
                <a:solidFill>
                  <a:srgbClr val="000000"/>
                </a:solidFill>
              </a:rPr>
              <a:pPr>
                <a:defRPr/>
              </a:pPr>
              <a:t>7</a:t>
            </a:fld>
            <a:endParaRPr lang="en-US">
              <a:solidFill>
                <a:srgbClr val="000000"/>
              </a:solidFill>
            </a:endParaRPr>
          </a:p>
        </p:txBody>
      </p:sp>
    </p:spTree>
    <p:extLst>
      <p:ext uri="{BB962C8B-B14F-4D97-AF65-F5344CB8AC3E}">
        <p14:creationId xmlns:p14="http://schemas.microsoft.com/office/powerpoint/2010/main" val="370762019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Current Approaches to Integration and </a:t>
            </a:r>
            <a:r>
              <a:rPr lang="en-US" b="1" dirty="0" smtClean="0"/>
              <a:t>Interoperability</a:t>
            </a:r>
            <a:endParaRPr lang="en-US" dirty="0"/>
          </a:p>
        </p:txBody>
      </p:sp>
      <p:sp>
        <p:nvSpPr>
          <p:cNvPr id="3" name="Content Placeholder 2"/>
          <p:cNvSpPr>
            <a:spLocks noGrp="1"/>
          </p:cNvSpPr>
          <p:nvPr>
            <p:ph idx="1"/>
          </p:nvPr>
        </p:nvSpPr>
        <p:spPr/>
        <p:txBody>
          <a:bodyPr/>
          <a:lstStyle/>
          <a:p>
            <a:pPr lvl="0"/>
            <a:r>
              <a:rPr lang="en-US" sz="2400" b="1" dirty="0"/>
              <a:t>The </a:t>
            </a:r>
            <a:r>
              <a:rPr lang="en-US" sz="2400" b="1" dirty="0" err="1"/>
              <a:t>Hyer</a:t>
            </a:r>
            <a:r>
              <a:rPr lang="en-US" sz="2400" b="1" dirty="0"/>
              <a:t>/CAT approach </a:t>
            </a:r>
            <a:r>
              <a:rPr lang="en-US" sz="2400" dirty="0"/>
              <a:t>(see </a:t>
            </a:r>
            <a:r>
              <a:rPr lang="en-US" sz="2400" u="sng" dirty="0">
                <a:hlinkClick r:id="rId2"/>
              </a:rPr>
              <a:t>http://www.hypercat.io/standard.html</a:t>
            </a:r>
            <a:r>
              <a:rPr lang="en-US" sz="2400" dirty="0"/>
              <a:t>): This a simple approach, where servers provide catalogues – an array of URIs --  of resources, annotated with metadata --  to clients [</a:t>
            </a:r>
            <a:r>
              <a:rPr lang="en-US" sz="2400" dirty="0" err="1"/>
              <a:t>Barnaghi</a:t>
            </a:r>
            <a:r>
              <a:rPr lang="en-US" sz="2400" dirty="0"/>
              <a:t>]</a:t>
            </a:r>
          </a:p>
          <a:p>
            <a:pPr lvl="0"/>
            <a:r>
              <a:rPr lang="en-US" sz="2400" b="1" dirty="0"/>
              <a:t>Simple Mapping: </a:t>
            </a:r>
            <a:r>
              <a:rPr lang="en-US" sz="2400" dirty="0"/>
              <a:t>Manually map JSON entities to target ontologies [Ray]</a:t>
            </a:r>
          </a:p>
          <a:p>
            <a:pPr lvl="0"/>
            <a:r>
              <a:rPr lang="en-US" sz="2400" b="1" dirty="0"/>
              <a:t>Inference-based Mapping:</a:t>
            </a:r>
            <a:r>
              <a:rPr lang="en-US" sz="2400" dirty="0"/>
              <a:t> Mappings between ontologies can be achieved using an inference engine (or AI theorem </a:t>
            </a:r>
            <a:r>
              <a:rPr lang="en-US" sz="2400" dirty="0" err="1"/>
              <a:t>provers</a:t>
            </a:r>
            <a:r>
              <a:rPr lang="en-US" sz="2400" dirty="0"/>
              <a:t>) [Ray]. This may involve making data smart [Janowicz]</a:t>
            </a:r>
          </a:p>
          <a:p>
            <a:pPr lvl="0"/>
            <a:r>
              <a:rPr lang="en-US" sz="2400" b="1" dirty="0"/>
              <a:t>Combine existing ontologies: </a:t>
            </a:r>
            <a:r>
              <a:rPr lang="en-US" sz="2400" dirty="0"/>
              <a:t>There are well defined ontologies in various domains. Use these ontologies to integrate systems [e.g., Quantities, Units, Dimensions; Semantic Sensor Networks; Foundation Model of Anatomy; Symptom Ontology; Human Disease Ontology]</a:t>
            </a:r>
          </a:p>
          <a:p>
            <a:pPr marL="0" indent="0">
              <a:buNone/>
            </a:pPr>
            <a:endParaRPr lang="en-US" sz="2400" dirty="0"/>
          </a:p>
          <a:p>
            <a:endParaRPr lang="en-US" sz="2400" dirty="0"/>
          </a:p>
        </p:txBody>
      </p:sp>
      <p:sp>
        <p:nvSpPr>
          <p:cNvPr id="4" name="Slide Number Placeholder 3"/>
          <p:cNvSpPr>
            <a:spLocks noGrp="1"/>
          </p:cNvSpPr>
          <p:nvPr>
            <p:ph type="sldNum" sz="quarter" idx="10"/>
          </p:nvPr>
        </p:nvSpPr>
        <p:spPr/>
        <p:txBody>
          <a:bodyPr/>
          <a:lstStyle/>
          <a:p>
            <a:pPr>
              <a:defRPr/>
            </a:pPr>
            <a:fld id="{C07ABF91-C3D0-492C-A563-05B14F63DB56}" type="slidenum">
              <a:rPr lang="en-US" smtClean="0">
                <a:solidFill>
                  <a:srgbClr val="000000"/>
                </a:solidFill>
              </a:rPr>
              <a:pPr>
                <a:defRPr/>
              </a:pPr>
              <a:t>8</a:t>
            </a:fld>
            <a:endParaRPr lang="en-US">
              <a:solidFill>
                <a:srgbClr val="000000"/>
              </a:solidFill>
            </a:endParaRPr>
          </a:p>
        </p:txBody>
      </p:sp>
    </p:spTree>
    <p:extLst>
      <p:ext uri="{BB962C8B-B14F-4D97-AF65-F5344CB8AC3E}">
        <p14:creationId xmlns:p14="http://schemas.microsoft.com/office/powerpoint/2010/main" val="161837355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Some approaches for Integration and Interoperability (1)</a:t>
            </a:r>
            <a:endParaRPr lang="en-US" dirty="0"/>
          </a:p>
        </p:txBody>
      </p:sp>
      <p:sp>
        <p:nvSpPr>
          <p:cNvPr id="3" name="Content Placeholder 2"/>
          <p:cNvSpPr>
            <a:spLocks noGrp="1"/>
          </p:cNvSpPr>
          <p:nvPr>
            <p:ph idx="1"/>
          </p:nvPr>
        </p:nvSpPr>
        <p:spPr/>
        <p:txBody>
          <a:bodyPr/>
          <a:lstStyle/>
          <a:p>
            <a:r>
              <a:rPr lang="en-US" sz="2400" dirty="0" smtClean="0"/>
              <a:t>Simple approaches (e.g., Hyper/CAT, slides 14, 17, </a:t>
            </a:r>
            <a:r>
              <a:rPr lang="en-US" sz="2400" dirty="0" err="1" smtClean="0"/>
              <a:t>Payam</a:t>
            </a:r>
            <a:r>
              <a:rPr lang="en-US" sz="2400" dirty="0" smtClean="0"/>
              <a:t> </a:t>
            </a:r>
            <a:r>
              <a:rPr lang="en-US" sz="2400" dirty="0" err="1" smtClean="0"/>
              <a:t>Barnaghi</a:t>
            </a:r>
            <a:r>
              <a:rPr lang="en-US" sz="2400" dirty="0" smtClean="0"/>
              <a:t>) to Semantic approaches:</a:t>
            </a:r>
          </a:p>
          <a:p>
            <a:endParaRPr lang="en-US" sz="2400" dirty="0"/>
          </a:p>
          <a:p>
            <a:endParaRPr lang="en-US" sz="2400" dirty="0" smtClean="0"/>
          </a:p>
          <a:p>
            <a:endParaRPr lang="en-US" sz="2400" dirty="0"/>
          </a:p>
          <a:p>
            <a:endParaRPr lang="en-US" sz="2400" dirty="0" smtClean="0"/>
          </a:p>
          <a:p>
            <a:endParaRPr lang="en-US" sz="2400" dirty="0" smtClean="0"/>
          </a:p>
          <a:p>
            <a:pPr lvl="1"/>
            <a:endParaRPr lang="en-US" sz="2000" dirty="0" smtClean="0"/>
          </a:p>
          <a:p>
            <a:pPr marL="425450" lvl="1" indent="0">
              <a:buNone/>
            </a:pPr>
            <a:endParaRPr lang="en-US" sz="2000" dirty="0" smtClean="0"/>
          </a:p>
          <a:p>
            <a:pPr lvl="1"/>
            <a:endParaRPr lang="en-US" sz="2000" dirty="0" smtClean="0"/>
          </a:p>
          <a:p>
            <a:pPr lvl="1"/>
            <a:r>
              <a:rPr lang="en-US" sz="2000" dirty="0" smtClean="0"/>
              <a:t>Servers </a:t>
            </a:r>
            <a:r>
              <a:rPr lang="en-US" sz="2000" dirty="0"/>
              <a:t>provide catalogues of resources </a:t>
            </a:r>
            <a:r>
              <a:rPr lang="en-US" sz="2000" dirty="0" smtClean="0"/>
              <a:t>to clients.</a:t>
            </a:r>
          </a:p>
          <a:p>
            <a:pPr lvl="1"/>
            <a:r>
              <a:rPr lang="en-US" sz="2000" dirty="0" smtClean="0"/>
              <a:t>A catalogue </a:t>
            </a:r>
            <a:r>
              <a:rPr lang="en-US" sz="2000" dirty="0"/>
              <a:t>is an array of </a:t>
            </a:r>
            <a:r>
              <a:rPr lang="en-US" sz="2000" dirty="0" smtClean="0"/>
              <a:t>URIs.</a:t>
            </a:r>
          </a:p>
          <a:p>
            <a:pPr lvl="1"/>
            <a:r>
              <a:rPr lang="en-US" sz="2000" dirty="0" smtClean="0"/>
              <a:t>Each </a:t>
            </a:r>
            <a:r>
              <a:rPr lang="en-US" sz="2000" dirty="0"/>
              <a:t>resource in the catalogue is </a:t>
            </a:r>
            <a:r>
              <a:rPr lang="en-US" sz="2000" dirty="0" smtClean="0"/>
              <a:t>annotated with </a:t>
            </a:r>
            <a:r>
              <a:rPr lang="en-US" sz="2000" dirty="0"/>
              <a:t>metadata (RDF-like triples).</a:t>
            </a:r>
            <a:r>
              <a:rPr lang="en-US" sz="1800" dirty="0"/>
              <a:t>	</a:t>
            </a:r>
            <a:endParaRPr lang="en-US" sz="2400" dirty="0" smtClean="0"/>
          </a:p>
        </p:txBody>
      </p:sp>
      <p:sp>
        <p:nvSpPr>
          <p:cNvPr id="4" name="Slide Number Placeholder 3"/>
          <p:cNvSpPr>
            <a:spLocks noGrp="1"/>
          </p:cNvSpPr>
          <p:nvPr>
            <p:ph type="sldNum" sz="quarter" idx="10"/>
          </p:nvPr>
        </p:nvSpPr>
        <p:spPr/>
        <p:txBody>
          <a:bodyPr/>
          <a:lstStyle/>
          <a:p>
            <a:pPr>
              <a:defRPr/>
            </a:pPr>
            <a:fld id="{C07ABF91-C3D0-492C-A563-05B14F63DB56}" type="slidenum">
              <a:rPr lang="en-US" smtClean="0">
                <a:solidFill>
                  <a:srgbClr val="000000"/>
                </a:solidFill>
              </a:rPr>
              <a:pPr>
                <a:defRPr/>
              </a:pPr>
              <a:t>9</a:t>
            </a:fld>
            <a:endParaRPr lang="en-US">
              <a:solidFill>
                <a:srgbClr val="000000"/>
              </a:solidFill>
            </a:endParaRPr>
          </a:p>
        </p:txBody>
      </p:sp>
      <p:sp>
        <p:nvSpPr>
          <p:cNvPr id="8" name="TextBox 5"/>
          <p:cNvSpPr txBox="1"/>
          <p:nvPr/>
        </p:nvSpPr>
        <p:spPr>
          <a:xfrm>
            <a:off x="7648570" y="5000479"/>
            <a:ext cx="1250146" cy="646331"/>
          </a:xfrm>
          <a:prstGeom prst="rect">
            <a:avLst/>
          </a:prstGeom>
          <a:noFill/>
        </p:spPr>
        <p:txBody>
          <a:bodyPr wrap="square" rtlCol="0">
            <a:spAutoFit/>
          </a:bodyPr>
          <a:ls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a:lstStyle>
          <a:p>
            <a:r>
              <a:rPr lang="en-US" dirty="0" smtClean="0">
                <a:solidFill>
                  <a:schemeClr val="bg1"/>
                </a:solidFill>
              </a:rPr>
              <a:t>Sometimes trivial…</a:t>
            </a:r>
            <a:endParaRPr lang="en-US" dirty="0">
              <a:solidFill>
                <a:schemeClr val="bg1"/>
              </a:solidFill>
            </a:endParaRPr>
          </a:p>
        </p:txBody>
      </p:sp>
      <p:grpSp>
        <p:nvGrpSpPr>
          <p:cNvPr id="15" name="Group 14"/>
          <p:cNvGrpSpPr/>
          <p:nvPr/>
        </p:nvGrpSpPr>
        <p:grpSpPr>
          <a:xfrm>
            <a:off x="3284257" y="2334772"/>
            <a:ext cx="5081661" cy="3275942"/>
            <a:chOff x="-274006" y="952500"/>
            <a:chExt cx="9094156" cy="5862638"/>
          </a:xfrm>
        </p:grpSpPr>
        <p:grpSp>
          <p:nvGrpSpPr>
            <p:cNvPr id="16" name="Group 13"/>
            <p:cNvGrpSpPr>
              <a:grpSpLocks/>
            </p:cNvGrpSpPr>
            <p:nvPr/>
          </p:nvGrpSpPr>
          <p:grpSpPr bwMode="auto">
            <a:xfrm>
              <a:off x="684213" y="1700213"/>
              <a:ext cx="1879600" cy="1441450"/>
              <a:chOff x="431" y="1752"/>
              <a:chExt cx="1184" cy="908"/>
            </a:xfrm>
          </p:grpSpPr>
          <p:pic>
            <p:nvPicPr>
              <p:cNvPr id="118" name="Picture 44" descr="http://openclipart.org/image/800px/svg_to_png/14729/gabe_anguiano_Cloud.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31" y="1752"/>
                <a:ext cx="1184" cy="9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9" name="Picture 26" desc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67" y="1916"/>
                <a:ext cx="258" cy="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0" name="Picture 26" desc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63" y="2094"/>
                <a:ext cx="258" cy="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1" name="Picture 26" desc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83" y="2184"/>
                <a:ext cx="258" cy="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2" name="Picture 26" desc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28" y="2025"/>
                <a:ext cx="258" cy="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3" name="Picture 26" desc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94" y="1821"/>
                <a:ext cx="258" cy="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4" name="Freeform 18"/>
              <p:cNvSpPr/>
              <p:nvPr/>
            </p:nvSpPr>
            <p:spPr>
              <a:xfrm>
                <a:off x="773" y="2065"/>
                <a:ext cx="364" cy="330"/>
              </a:xfrm>
              <a:custGeom>
                <a:avLst/>
                <a:gdLst>
                  <a:gd name="connsiteX0" fmla="*/ 0 w 577992"/>
                  <a:gd name="connsiteY0" fmla="*/ 65701 h 522901"/>
                  <a:gd name="connsiteX1" fmla="*/ 287866 w 577992"/>
                  <a:gd name="connsiteY1" fmla="*/ 6435 h 522901"/>
                  <a:gd name="connsiteX2" fmla="*/ 575733 w 577992"/>
                  <a:gd name="connsiteY2" fmla="*/ 201168 h 522901"/>
                  <a:gd name="connsiteX3" fmla="*/ 127000 w 577992"/>
                  <a:gd name="connsiteY3" fmla="*/ 404368 h 522901"/>
                  <a:gd name="connsiteX4" fmla="*/ 296333 w 577992"/>
                  <a:gd name="connsiteY4" fmla="*/ 522901 h 52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7992" h="522901">
                    <a:moveTo>
                      <a:pt x="0" y="65701"/>
                    </a:moveTo>
                    <a:cubicBezTo>
                      <a:pt x="95955" y="24779"/>
                      <a:pt x="191911" y="-16143"/>
                      <a:pt x="287866" y="6435"/>
                    </a:cubicBezTo>
                    <a:cubicBezTo>
                      <a:pt x="383821" y="29013"/>
                      <a:pt x="602544" y="134846"/>
                      <a:pt x="575733" y="201168"/>
                    </a:cubicBezTo>
                    <a:cubicBezTo>
                      <a:pt x="548922" y="267490"/>
                      <a:pt x="173567" y="350746"/>
                      <a:pt x="127000" y="404368"/>
                    </a:cubicBezTo>
                    <a:cubicBezTo>
                      <a:pt x="80433" y="457990"/>
                      <a:pt x="188383" y="490445"/>
                      <a:pt x="296333" y="522901"/>
                    </a:cubicBezTo>
                  </a:path>
                </a:pathLst>
              </a:custGeom>
              <a:noFill/>
              <a:ln w="9525">
                <a:solidFill>
                  <a:schemeClr val="tx1"/>
                </a:solidFill>
                <a:prstDash val="dash"/>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sz="1100">
                  <a:solidFill>
                    <a:srgbClr val="FFFFFF"/>
                  </a:solidFill>
                </a:endParaRPr>
              </a:p>
            </p:txBody>
          </p:sp>
          <p:sp>
            <p:nvSpPr>
              <p:cNvPr id="125" name="Freeform 19"/>
              <p:cNvSpPr/>
              <p:nvPr/>
            </p:nvSpPr>
            <p:spPr>
              <a:xfrm>
                <a:off x="715" y="2176"/>
                <a:ext cx="42" cy="85"/>
              </a:xfrm>
              <a:custGeom>
                <a:avLst/>
                <a:gdLst>
                  <a:gd name="connsiteX0" fmla="*/ 67734 w 67734"/>
                  <a:gd name="connsiteY0" fmla="*/ 135467 h 135467"/>
                  <a:gd name="connsiteX1" fmla="*/ 0 w 67734"/>
                  <a:gd name="connsiteY1" fmla="*/ 0 h 135467"/>
                </a:gdLst>
                <a:ahLst/>
                <a:cxnLst>
                  <a:cxn ang="0">
                    <a:pos x="connsiteX0" y="connsiteY0"/>
                  </a:cxn>
                  <a:cxn ang="0">
                    <a:pos x="connsiteX1" y="connsiteY1"/>
                  </a:cxn>
                </a:cxnLst>
                <a:rect l="l" t="t" r="r" b="b"/>
                <a:pathLst>
                  <a:path w="67734" h="135467">
                    <a:moveTo>
                      <a:pt x="67734" y="135467"/>
                    </a:moveTo>
                    <a:lnTo>
                      <a:pt x="0" y="0"/>
                    </a:lnTo>
                  </a:path>
                </a:pathLst>
              </a:custGeom>
              <a:noFill/>
              <a:ln w="9525">
                <a:solidFill>
                  <a:schemeClr val="tx1"/>
                </a:solidFill>
                <a:prstDash val="dash"/>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sz="1100">
                  <a:solidFill>
                    <a:srgbClr val="FFFFFF"/>
                  </a:solidFill>
                </a:endParaRPr>
              </a:p>
            </p:txBody>
          </p:sp>
          <p:sp>
            <p:nvSpPr>
              <p:cNvPr id="126" name="Text Box 20"/>
              <p:cNvSpPr txBox="1">
                <a:spLocks noChangeArrowheads="1"/>
              </p:cNvSpPr>
              <p:nvPr/>
            </p:nvSpPr>
            <p:spPr bwMode="auto">
              <a:xfrm>
                <a:off x="501" y="1842"/>
                <a:ext cx="478" cy="238"/>
              </a:xfrm>
              <a:prstGeom prst="rect">
                <a:avLst/>
              </a:prstGeom>
              <a:noFill/>
              <a:ln>
                <a:noFill/>
              </a:ln>
              <a:effectLst>
                <a:prstShdw prst="shdw17" dist="17961" dir="2700000">
                  <a:schemeClr val="accent1">
                    <a:gamma/>
                    <a:shade val="60000"/>
                    <a:invGamma/>
                    <a:alpha val="50000"/>
                  </a:schemeClr>
                </a:prstShdw>
              </a:effectLst>
              <a:extLst/>
            </p:spPr>
            <p:txBody>
              <a:bodyPr wrap="none">
                <a:spAutoFit/>
              </a:bodyPr>
              <a:lstStyle/>
              <a:p>
                <a:pPr algn="ctr" eaLnBrk="1" fontAlgn="auto" hangingPunct="1">
                  <a:spcBef>
                    <a:spcPts val="0"/>
                  </a:spcBef>
                  <a:spcAft>
                    <a:spcPts val="0"/>
                  </a:spcAft>
                  <a:defRPr/>
                </a:pPr>
                <a:r>
                  <a:rPr lang="en-GB" sz="500" dirty="0">
                    <a:solidFill>
                      <a:srgbClr val="000000">
                        <a:lumMod val="50000"/>
                        <a:lumOff val="50000"/>
                      </a:srgbClr>
                    </a:solidFill>
                    <a:latin typeface="Verdana"/>
                    <a:ea typeface="ＭＳ Ｐゴシック" charset="0"/>
                  </a:rPr>
                  <a:t>WSN</a:t>
                </a:r>
              </a:p>
            </p:txBody>
          </p:sp>
        </p:grpSp>
        <p:grpSp>
          <p:nvGrpSpPr>
            <p:cNvPr id="17" name="Group 14"/>
            <p:cNvGrpSpPr>
              <a:grpSpLocks/>
            </p:cNvGrpSpPr>
            <p:nvPr/>
          </p:nvGrpSpPr>
          <p:grpSpPr bwMode="auto">
            <a:xfrm>
              <a:off x="611188" y="3573463"/>
              <a:ext cx="1879600" cy="1441450"/>
              <a:chOff x="431" y="1752"/>
              <a:chExt cx="1184" cy="908"/>
            </a:xfrm>
          </p:grpSpPr>
          <p:pic>
            <p:nvPicPr>
              <p:cNvPr id="109" name="Picture 44" descr="http://openclipart.org/image/800px/svg_to_png/14729/gabe_anguiano_Cloud.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31" y="1752"/>
                <a:ext cx="1184" cy="9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0" name="Picture 26" desc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67" y="1916"/>
                <a:ext cx="258" cy="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1" name="Picture 26" desc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63" y="2094"/>
                <a:ext cx="258" cy="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2" name="Picture 26" desc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83" y="2184"/>
                <a:ext cx="258" cy="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3" name="Picture 26" desc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28" y="2025"/>
                <a:ext cx="258" cy="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4" name="Picture 26" desc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94" y="1821"/>
                <a:ext cx="258" cy="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5" name="Freeform 18"/>
              <p:cNvSpPr/>
              <p:nvPr/>
            </p:nvSpPr>
            <p:spPr>
              <a:xfrm>
                <a:off x="773" y="2065"/>
                <a:ext cx="364" cy="330"/>
              </a:xfrm>
              <a:custGeom>
                <a:avLst/>
                <a:gdLst>
                  <a:gd name="connsiteX0" fmla="*/ 0 w 577992"/>
                  <a:gd name="connsiteY0" fmla="*/ 65701 h 522901"/>
                  <a:gd name="connsiteX1" fmla="*/ 287866 w 577992"/>
                  <a:gd name="connsiteY1" fmla="*/ 6435 h 522901"/>
                  <a:gd name="connsiteX2" fmla="*/ 575733 w 577992"/>
                  <a:gd name="connsiteY2" fmla="*/ 201168 h 522901"/>
                  <a:gd name="connsiteX3" fmla="*/ 127000 w 577992"/>
                  <a:gd name="connsiteY3" fmla="*/ 404368 h 522901"/>
                  <a:gd name="connsiteX4" fmla="*/ 296333 w 577992"/>
                  <a:gd name="connsiteY4" fmla="*/ 522901 h 52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7992" h="522901">
                    <a:moveTo>
                      <a:pt x="0" y="65701"/>
                    </a:moveTo>
                    <a:cubicBezTo>
                      <a:pt x="95955" y="24779"/>
                      <a:pt x="191911" y="-16143"/>
                      <a:pt x="287866" y="6435"/>
                    </a:cubicBezTo>
                    <a:cubicBezTo>
                      <a:pt x="383821" y="29013"/>
                      <a:pt x="602544" y="134846"/>
                      <a:pt x="575733" y="201168"/>
                    </a:cubicBezTo>
                    <a:cubicBezTo>
                      <a:pt x="548922" y="267490"/>
                      <a:pt x="173567" y="350746"/>
                      <a:pt x="127000" y="404368"/>
                    </a:cubicBezTo>
                    <a:cubicBezTo>
                      <a:pt x="80433" y="457990"/>
                      <a:pt x="188383" y="490445"/>
                      <a:pt x="296333" y="522901"/>
                    </a:cubicBezTo>
                  </a:path>
                </a:pathLst>
              </a:custGeom>
              <a:noFill/>
              <a:ln w="9525">
                <a:solidFill>
                  <a:schemeClr val="tx1"/>
                </a:solidFill>
                <a:prstDash val="dash"/>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sz="1100">
                  <a:solidFill>
                    <a:srgbClr val="FFFFFF"/>
                  </a:solidFill>
                </a:endParaRPr>
              </a:p>
            </p:txBody>
          </p:sp>
          <p:sp>
            <p:nvSpPr>
              <p:cNvPr id="116" name="Freeform 19"/>
              <p:cNvSpPr/>
              <p:nvPr/>
            </p:nvSpPr>
            <p:spPr>
              <a:xfrm>
                <a:off x="715" y="2176"/>
                <a:ext cx="42" cy="85"/>
              </a:xfrm>
              <a:custGeom>
                <a:avLst/>
                <a:gdLst>
                  <a:gd name="connsiteX0" fmla="*/ 67734 w 67734"/>
                  <a:gd name="connsiteY0" fmla="*/ 135467 h 135467"/>
                  <a:gd name="connsiteX1" fmla="*/ 0 w 67734"/>
                  <a:gd name="connsiteY1" fmla="*/ 0 h 135467"/>
                </a:gdLst>
                <a:ahLst/>
                <a:cxnLst>
                  <a:cxn ang="0">
                    <a:pos x="connsiteX0" y="connsiteY0"/>
                  </a:cxn>
                  <a:cxn ang="0">
                    <a:pos x="connsiteX1" y="connsiteY1"/>
                  </a:cxn>
                </a:cxnLst>
                <a:rect l="l" t="t" r="r" b="b"/>
                <a:pathLst>
                  <a:path w="67734" h="135467">
                    <a:moveTo>
                      <a:pt x="67734" y="135467"/>
                    </a:moveTo>
                    <a:lnTo>
                      <a:pt x="0" y="0"/>
                    </a:lnTo>
                  </a:path>
                </a:pathLst>
              </a:custGeom>
              <a:noFill/>
              <a:ln w="9525">
                <a:solidFill>
                  <a:schemeClr val="tx1"/>
                </a:solidFill>
                <a:prstDash val="dash"/>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sz="1100">
                  <a:solidFill>
                    <a:srgbClr val="FFFFFF"/>
                  </a:solidFill>
                </a:endParaRPr>
              </a:p>
            </p:txBody>
          </p:sp>
          <p:sp>
            <p:nvSpPr>
              <p:cNvPr id="117" name="Text Box 20"/>
              <p:cNvSpPr txBox="1">
                <a:spLocks noChangeArrowheads="1"/>
              </p:cNvSpPr>
              <p:nvPr/>
            </p:nvSpPr>
            <p:spPr bwMode="auto">
              <a:xfrm>
                <a:off x="501" y="1842"/>
                <a:ext cx="478" cy="238"/>
              </a:xfrm>
              <a:prstGeom prst="rect">
                <a:avLst/>
              </a:prstGeom>
              <a:noFill/>
              <a:ln>
                <a:noFill/>
              </a:ln>
              <a:effectLst>
                <a:prstShdw prst="shdw17" dist="17961" dir="2700000">
                  <a:schemeClr val="accent1">
                    <a:gamma/>
                    <a:shade val="60000"/>
                    <a:invGamma/>
                    <a:alpha val="50000"/>
                  </a:schemeClr>
                </a:prstShdw>
              </a:effectLst>
              <a:extLst/>
            </p:spPr>
            <p:txBody>
              <a:bodyPr wrap="none">
                <a:spAutoFit/>
              </a:bodyPr>
              <a:lstStyle/>
              <a:p>
                <a:pPr algn="ctr" eaLnBrk="1" fontAlgn="auto" hangingPunct="1">
                  <a:spcBef>
                    <a:spcPts val="0"/>
                  </a:spcBef>
                  <a:spcAft>
                    <a:spcPts val="0"/>
                  </a:spcAft>
                  <a:defRPr/>
                </a:pPr>
                <a:r>
                  <a:rPr lang="en-GB" sz="500" dirty="0">
                    <a:solidFill>
                      <a:srgbClr val="000000">
                        <a:lumMod val="50000"/>
                        <a:lumOff val="50000"/>
                      </a:srgbClr>
                    </a:solidFill>
                    <a:latin typeface="Verdana"/>
                    <a:ea typeface="ＭＳ Ｐゴシック" charset="0"/>
                  </a:rPr>
                  <a:t>WSN</a:t>
                </a:r>
              </a:p>
            </p:txBody>
          </p:sp>
        </p:grpSp>
        <p:grpSp>
          <p:nvGrpSpPr>
            <p:cNvPr id="18" name="Group 24"/>
            <p:cNvGrpSpPr>
              <a:grpSpLocks/>
            </p:cNvGrpSpPr>
            <p:nvPr/>
          </p:nvGrpSpPr>
          <p:grpSpPr bwMode="auto">
            <a:xfrm>
              <a:off x="3419475" y="1196975"/>
              <a:ext cx="1879600" cy="1441450"/>
              <a:chOff x="431" y="1752"/>
              <a:chExt cx="1184" cy="908"/>
            </a:xfrm>
          </p:grpSpPr>
          <p:pic>
            <p:nvPicPr>
              <p:cNvPr id="100" name="Picture 44" descr="http://openclipart.org/image/800px/svg_to_png/14729/gabe_anguiano_Cloud.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31" y="1752"/>
                <a:ext cx="1184" cy="9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1" name="Picture 26" desc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67" y="1916"/>
                <a:ext cx="258" cy="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 name="Picture 26" desc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63" y="2094"/>
                <a:ext cx="258" cy="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 name="Picture 26" desc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83" y="2184"/>
                <a:ext cx="258" cy="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4" name="Picture 26" desc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28" y="2025"/>
                <a:ext cx="258" cy="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5" name="Picture 26" desc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94" y="1821"/>
                <a:ext cx="258" cy="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6" name="Freeform 18"/>
              <p:cNvSpPr/>
              <p:nvPr/>
            </p:nvSpPr>
            <p:spPr>
              <a:xfrm>
                <a:off x="773" y="2065"/>
                <a:ext cx="364" cy="330"/>
              </a:xfrm>
              <a:custGeom>
                <a:avLst/>
                <a:gdLst>
                  <a:gd name="connsiteX0" fmla="*/ 0 w 577992"/>
                  <a:gd name="connsiteY0" fmla="*/ 65701 h 522901"/>
                  <a:gd name="connsiteX1" fmla="*/ 287866 w 577992"/>
                  <a:gd name="connsiteY1" fmla="*/ 6435 h 522901"/>
                  <a:gd name="connsiteX2" fmla="*/ 575733 w 577992"/>
                  <a:gd name="connsiteY2" fmla="*/ 201168 h 522901"/>
                  <a:gd name="connsiteX3" fmla="*/ 127000 w 577992"/>
                  <a:gd name="connsiteY3" fmla="*/ 404368 h 522901"/>
                  <a:gd name="connsiteX4" fmla="*/ 296333 w 577992"/>
                  <a:gd name="connsiteY4" fmla="*/ 522901 h 52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7992" h="522901">
                    <a:moveTo>
                      <a:pt x="0" y="65701"/>
                    </a:moveTo>
                    <a:cubicBezTo>
                      <a:pt x="95955" y="24779"/>
                      <a:pt x="191911" y="-16143"/>
                      <a:pt x="287866" y="6435"/>
                    </a:cubicBezTo>
                    <a:cubicBezTo>
                      <a:pt x="383821" y="29013"/>
                      <a:pt x="602544" y="134846"/>
                      <a:pt x="575733" y="201168"/>
                    </a:cubicBezTo>
                    <a:cubicBezTo>
                      <a:pt x="548922" y="267490"/>
                      <a:pt x="173567" y="350746"/>
                      <a:pt x="127000" y="404368"/>
                    </a:cubicBezTo>
                    <a:cubicBezTo>
                      <a:pt x="80433" y="457990"/>
                      <a:pt x="188383" y="490445"/>
                      <a:pt x="296333" y="522901"/>
                    </a:cubicBezTo>
                  </a:path>
                </a:pathLst>
              </a:custGeom>
              <a:noFill/>
              <a:ln w="9525">
                <a:solidFill>
                  <a:schemeClr val="tx1"/>
                </a:solidFill>
                <a:prstDash val="dash"/>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sz="1100">
                  <a:solidFill>
                    <a:srgbClr val="FFFFFF"/>
                  </a:solidFill>
                </a:endParaRPr>
              </a:p>
            </p:txBody>
          </p:sp>
          <p:sp>
            <p:nvSpPr>
              <p:cNvPr id="107" name="Freeform 19"/>
              <p:cNvSpPr/>
              <p:nvPr/>
            </p:nvSpPr>
            <p:spPr>
              <a:xfrm>
                <a:off x="715" y="2176"/>
                <a:ext cx="42" cy="85"/>
              </a:xfrm>
              <a:custGeom>
                <a:avLst/>
                <a:gdLst>
                  <a:gd name="connsiteX0" fmla="*/ 67734 w 67734"/>
                  <a:gd name="connsiteY0" fmla="*/ 135467 h 135467"/>
                  <a:gd name="connsiteX1" fmla="*/ 0 w 67734"/>
                  <a:gd name="connsiteY1" fmla="*/ 0 h 135467"/>
                </a:gdLst>
                <a:ahLst/>
                <a:cxnLst>
                  <a:cxn ang="0">
                    <a:pos x="connsiteX0" y="connsiteY0"/>
                  </a:cxn>
                  <a:cxn ang="0">
                    <a:pos x="connsiteX1" y="connsiteY1"/>
                  </a:cxn>
                </a:cxnLst>
                <a:rect l="l" t="t" r="r" b="b"/>
                <a:pathLst>
                  <a:path w="67734" h="135467">
                    <a:moveTo>
                      <a:pt x="67734" y="135467"/>
                    </a:moveTo>
                    <a:lnTo>
                      <a:pt x="0" y="0"/>
                    </a:lnTo>
                  </a:path>
                </a:pathLst>
              </a:custGeom>
              <a:noFill/>
              <a:ln w="9525">
                <a:solidFill>
                  <a:schemeClr val="tx1"/>
                </a:solidFill>
                <a:prstDash val="dash"/>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sz="1100">
                  <a:solidFill>
                    <a:srgbClr val="FFFFFF"/>
                  </a:solidFill>
                </a:endParaRPr>
              </a:p>
            </p:txBody>
          </p:sp>
          <p:sp>
            <p:nvSpPr>
              <p:cNvPr id="108" name="Text Box 20"/>
              <p:cNvSpPr txBox="1">
                <a:spLocks noChangeArrowheads="1"/>
              </p:cNvSpPr>
              <p:nvPr/>
            </p:nvSpPr>
            <p:spPr bwMode="auto">
              <a:xfrm>
                <a:off x="501" y="1842"/>
                <a:ext cx="478" cy="238"/>
              </a:xfrm>
              <a:prstGeom prst="rect">
                <a:avLst/>
              </a:prstGeom>
              <a:noFill/>
              <a:ln>
                <a:noFill/>
              </a:ln>
              <a:effectLst>
                <a:prstShdw prst="shdw17" dist="17961" dir="2700000">
                  <a:schemeClr val="accent1">
                    <a:gamma/>
                    <a:shade val="60000"/>
                    <a:invGamma/>
                    <a:alpha val="50000"/>
                  </a:schemeClr>
                </a:prstShdw>
              </a:effectLst>
              <a:extLst/>
            </p:spPr>
            <p:txBody>
              <a:bodyPr wrap="none">
                <a:spAutoFit/>
              </a:bodyPr>
              <a:lstStyle/>
              <a:p>
                <a:pPr algn="ctr" eaLnBrk="1" fontAlgn="auto" hangingPunct="1">
                  <a:spcBef>
                    <a:spcPts val="0"/>
                  </a:spcBef>
                  <a:spcAft>
                    <a:spcPts val="0"/>
                  </a:spcAft>
                  <a:defRPr/>
                </a:pPr>
                <a:r>
                  <a:rPr lang="en-GB" sz="500" dirty="0">
                    <a:solidFill>
                      <a:srgbClr val="000000">
                        <a:lumMod val="50000"/>
                        <a:lumOff val="50000"/>
                      </a:srgbClr>
                    </a:solidFill>
                    <a:latin typeface="Verdana"/>
                    <a:ea typeface="ＭＳ Ｐゴシック" charset="0"/>
                  </a:rPr>
                  <a:t>WSN</a:t>
                </a:r>
              </a:p>
            </p:txBody>
          </p:sp>
        </p:grpSp>
        <p:pic>
          <p:nvPicPr>
            <p:cNvPr id="19" name="Picture 44" descr="http://openclipart.org/image/800px/svg_to_png/14729/gabe_anguiano_Cloud.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203575" y="2997200"/>
              <a:ext cx="3463925" cy="2157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 name="Picture 24" desc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887788" y="3933825"/>
              <a:ext cx="396875"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 name="Picture 24" descr="#"/>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4600575" y="3357563"/>
              <a:ext cx="403225" cy="484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 name="Picture 24" descr="#"/>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5465763" y="3644900"/>
              <a:ext cx="401637" cy="48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3" name="Picture 24" descr="#"/>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4818063" y="4127500"/>
              <a:ext cx="401637" cy="48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4" name="Picture 44" descr="http://openclipart.org/image/800px/svg_to_png/14729/gabe_anguiano_Cloud.png"/>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6724650" y="4508500"/>
              <a:ext cx="2095500" cy="143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5" name="Picture 7" descr="C:\Users\pm0018.SURREY\AppData\Local\Microsoft\Windows\Temporary Internet Files\Content.IE5\MVNB1V1B\MC900445772[1].wmf"/>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7732713" y="4786313"/>
              <a:ext cx="417512" cy="317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6" name="Picture 8" descr="C:\Users\pm0018.SURREY\AppData\Local\Microsoft\Windows\Temporary Internet Files\Content.IE5\QC9GBR0F\MC900282950[1].wmf"/>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7972425" y="5262563"/>
              <a:ext cx="192088" cy="198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7" name="Picture 9" descr="C:\Users\pm0018.SURREY\AppData\Local\Microsoft\Windows\Temporary Internet Files\Content.IE5\S6J21OAB\MP900442392[1].jpg"/>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7300913" y="5362575"/>
              <a:ext cx="525462" cy="296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8" name="Picture 47"/>
            <p:cNvPicPr>
              <a:picLocks noChangeAspect="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7372350" y="4795838"/>
              <a:ext cx="325438" cy="323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9" name="Picture 59" descr="MC900389552[1]"/>
            <p:cNvPicPr>
              <a:picLocks noChangeAspect="1" noChangeArrowheads="1"/>
            </p:cNvPicPr>
            <p:nvPr/>
          </p:nvPicPr>
          <p:blipFill>
            <a:blip r:embed="rId12" cstate="print">
              <a:extLst>
                <a:ext uri="{28A0092B-C50C-407E-A947-70E740481C1C}">
                  <a14:useLocalDpi xmlns:a14="http://schemas.microsoft.com/office/drawing/2010/main" val="0"/>
                </a:ext>
              </a:extLst>
            </a:blip>
            <a:srcRect/>
            <a:stretch>
              <a:fillRect/>
            </a:stretch>
          </p:blipFill>
          <p:spPr bwMode="auto">
            <a:xfrm>
              <a:off x="8235950" y="5011738"/>
              <a:ext cx="357188"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 name="Picture 60" descr="MC900303569[1]"/>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6942138" y="4940300"/>
              <a:ext cx="317500"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 name="Picture 44" descr="http://openclipart.org/image/800px/svg_to_png/14729/gabe_anguiano_Cloud.png"/>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6084888" y="1484313"/>
              <a:ext cx="2095500" cy="143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2" name="Picture 55" descr="MC900431633[1]"/>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6443663" y="2178050"/>
              <a:ext cx="314325" cy="314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3" name="Picture 56" descr="MC900439835[1]"/>
            <p:cNvPicPr>
              <a:picLocks noChangeAspect="1" noChangeArrowheads="1"/>
            </p:cNvPicPr>
            <p:nvPr/>
          </p:nvPicPr>
          <p:blipFill>
            <a:blip r:embed="rId15" cstate="print">
              <a:extLst>
                <a:ext uri="{28A0092B-C50C-407E-A947-70E740481C1C}">
                  <a14:useLocalDpi xmlns:a14="http://schemas.microsoft.com/office/drawing/2010/main" val="0"/>
                </a:ext>
              </a:extLst>
            </a:blip>
            <a:srcRect/>
            <a:stretch>
              <a:fillRect/>
            </a:stretch>
          </p:blipFill>
          <p:spPr bwMode="auto">
            <a:xfrm>
              <a:off x="7164388" y="1935163"/>
              <a:ext cx="414337" cy="414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4" name="Picture 58" descr="MC900441332[1]"/>
            <p:cNvPicPr>
              <a:picLocks noChangeAspect="1" noChangeArrowheads="1"/>
            </p:cNvPicPr>
            <p:nvPr/>
          </p:nvPicPr>
          <p:blipFill>
            <a:blip r:embed="rId16" cstate="print">
              <a:extLst>
                <a:ext uri="{28A0092B-C50C-407E-A947-70E740481C1C}">
                  <a14:useLocalDpi xmlns:a14="http://schemas.microsoft.com/office/drawing/2010/main" val="0"/>
                </a:ext>
              </a:extLst>
            </a:blip>
            <a:srcRect/>
            <a:stretch>
              <a:fillRect/>
            </a:stretch>
          </p:blipFill>
          <p:spPr bwMode="auto">
            <a:xfrm>
              <a:off x="7451725" y="2297113"/>
              <a:ext cx="339725"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5" name="Picture 61" descr="MC900439837[1]"/>
            <p:cNvPicPr>
              <a:picLocks noChangeAspect="1" noChangeArrowheads="1"/>
            </p:cNvPicPr>
            <p:nvPr/>
          </p:nvPicPr>
          <p:blipFill>
            <a:blip r:embed="rId17" cstate="print">
              <a:extLst>
                <a:ext uri="{28A0092B-C50C-407E-A947-70E740481C1C}">
                  <a14:useLocalDpi xmlns:a14="http://schemas.microsoft.com/office/drawing/2010/main" val="0"/>
                </a:ext>
              </a:extLst>
            </a:blip>
            <a:srcRect/>
            <a:stretch>
              <a:fillRect/>
            </a:stretch>
          </p:blipFill>
          <p:spPr bwMode="auto">
            <a:xfrm>
              <a:off x="7008813" y="2336800"/>
              <a:ext cx="300037" cy="300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6" name="Picture 62" descr="MC900431633[1]"/>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6778625" y="1962150"/>
              <a:ext cx="314325" cy="314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7" name="Picture 63" descr="MC900431633[1]"/>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6705600" y="2322513"/>
              <a:ext cx="314325" cy="314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38" name="AutoShape 73"/>
            <p:cNvCxnSpPr>
              <a:cxnSpLocks noChangeShapeType="1"/>
              <a:stCxn id="118" idx="3"/>
              <a:endCxn id="19" idx="1"/>
            </p:cNvCxnSpPr>
            <p:nvPr/>
          </p:nvCxnSpPr>
          <p:spPr bwMode="auto">
            <a:xfrm>
              <a:off x="2563813" y="2420938"/>
              <a:ext cx="639762" cy="1655762"/>
            </a:xfrm>
            <a:prstGeom prst="curvedConnector3">
              <a:avLst>
                <a:gd name="adj1" fmla="val 49875"/>
              </a:avLst>
            </a:prstGeom>
            <a:noFill/>
            <a:ln w="9525">
              <a:solidFill>
                <a:schemeClr val="bg2"/>
              </a:solidFill>
              <a:prstDash val="dash"/>
              <a:round/>
              <a:headEnd/>
              <a:tailEnd/>
            </a:ln>
            <a:extLst>
              <a:ext uri="{909E8E84-426E-40DD-AFC4-6F175D3DCCD1}">
                <a14:hiddenFill xmlns:a14="http://schemas.microsoft.com/office/drawing/2010/main">
                  <a:noFill/>
                </a14:hiddenFill>
              </a:ext>
            </a:extLst>
          </p:spPr>
        </p:cxnSp>
        <p:cxnSp>
          <p:nvCxnSpPr>
            <p:cNvPr id="39" name="AutoShape 74"/>
            <p:cNvCxnSpPr>
              <a:cxnSpLocks noChangeShapeType="1"/>
              <a:stCxn id="109" idx="3"/>
              <a:endCxn id="19" idx="1"/>
            </p:cNvCxnSpPr>
            <p:nvPr/>
          </p:nvCxnSpPr>
          <p:spPr bwMode="auto">
            <a:xfrm flipV="1">
              <a:off x="2490788" y="4076700"/>
              <a:ext cx="712787" cy="217488"/>
            </a:xfrm>
            <a:prstGeom prst="curvedConnector3">
              <a:avLst>
                <a:gd name="adj1" fmla="val 49889"/>
              </a:avLst>
            </a:prstGeom>
            <a:noFill/>
            <a:ln w="9525">
              <a:solidFill>
                <a:schemeClr val="bg2"/>
              </a:solidFill>
              <a:prstDash val="dash"/>
              <a:round/>
              <a:headEnd/>
              <a:tailEnd/>
            </a:ln>
            <a:extLst>
              <a:ext uri="{909E8E84-426E-40DD-AFC4-6F175D3DCCD1}">
                <a14:hiddenFill xmlns:a14="http://schemas.microsoft.com/office/drawing/2010/main">
                  <a:noFill/>
                </a14:hiddenFill>
              </a:ext>
            </a:extLst>
          </p:spPr>
        </p:cxnSp>
        <p:cxnSp>
          <p:nvCxnSpPr>
            <p:cNvPr id="40" name="AutoShape 76"/>
            <p:cNvCxnSpPr>
              <a:cxnSpLocks noChangeShapeType="1"/>
              <a:stCxn id="100" idx="2"/>
              <a:endCxn id="21" idx="0"/>
            </p:cNvCxnSpPr>
            <p:nvPr/>
          </p:nvCxnSpPr>
          <p:spPr bwMode="auto">
            <a:xfrm rot="16200000" flipH="1">
              <a:off x="4221163" y="2776537"/>
              <a:ext cx="719138" cy="442913"/>
            </a:xfrm>
            <a:prstGeom prst="curvedConnector3">
              <a:avLst>
                <a:gd name="adj1" fmla="val 50000"/>
              </a:avLst>
            </a:prstGeom>
            <a:noFill/>
            <a:ln w="9525">
              <a:solidFill>
                <a:schemeClr val="bg2"/>
              </a:solidFill>
              <a:prstDash val="dash"/>
              <a:round/>
              <a:headEnd/>
              <a:tailEnd/>
            </a:ln>
            <a:extLst>
              <a:ext uri="{909E8E84-426E-40DD-AFC4-6F175D3DCCD1}">
                <a14:hiddenFill xmlns:a14="http://schemas.microsoft.com/office/drawing/2010/main">
                  <a:noFill/>
                </a14:hiddenFill>
              </a:ext>
            </a:extLst>
          </p:spPr>
        </p:cxnSp>
        <p:cxnSp>
          <p:nvCxnSpPr>
            <p:cNvPr id="41" name="AutoShape 77"/>
            <p:cNvCxnSpPr>
              <a:cxnSpLocks noChangeShapeType="1"/>
              <a:stCxn id="31" idx="2"/>
              <a:endCxn id="19" idx="3"/>
            </p:cNvCxnSpPr>
            <p:nvPr/>
          </p:nvCxnSpPr>
          <p:spPr bwMode="auto">
            <a:xfrm rot="5400000">
              <a:off x="6323806" y="3267869"/>
              <a:ext cx="1152525" cy="465138"/>
            </a:xfrm>
            <a:prstGeom prst="curvedConnector2">
              <a:avLst/>
            </a:prstGeom>
            <a:noFill/>
            <a:ln w="9525">
              <a:solidFill>
                <a:schemeClr val="bg2"/>
              </a:solidFill>
              <a:prstDash val="dash"/>
              <a:round/>
              <a:headEnd/>
              <a:tailEnd/>
            </a:ln>
            <a:extLst>
              <a:ext uri="{909E8E84-426E-40DD-AFC4-6F175D3DCCD1}">
                <a14:hiddenFill xmlns:a14="http://schemas.microsoft.com/office/drawing/2010/main">
                  <a:noFill/>
                </a14:hiddenFill>
              </a:ext>
            </a:extLst>
          </p:spPr>
        </p:cxnSp>
        <p:cxnSp>
          <p:nvCxnSpPr>
            <p:cNvPr id="42" name="AutoShape 78"/>
            <p:cNvCxnSpPr>
              <a:cxnSpLocks noChangeShapeType="1"/>
              <a:stCxn id="24" idx="0"/>
              <a:endCxn id="19" idx="3"/>
            </p:cNvCxnSpPr>
            <p:nvPr/>
          </p:nvCxnSpPr>
          <p:spPr bwMode="auto">
            <a:xfrm rot="5400000" flipH="1">
              <a:off x="7004050" y="3740150"/>
              <a:ext cx="431800" cy="1104900"/>
            </a:xfrm>
            <a:prstGeom prst="curvedConnector2">
              <a:avLst/>
            </a:prstGeom>
            <a:noFill/>
            <a:ln w="9525">
              <a:solidFill>
                <a:schemeClr val="bg2"/>
              </a:solidFill>
              <a:prstDash val="dash"/>
              <a:round/>
              <a:headEnd/>
              <a:tailEnd/>
            </a:ln>
            <a:extLst>
              <a:ext uri="{909E8E84-426E-40DD-AFC4-6F175D3DCCD1}">
                <a14:hiddenFill xmlns:a14="http://schemas.microsoft.com/office/drawing/2010/main">
                  <a:noFill/>
                </a14:hiddenFill>
              </a:ext>
            </a:extLst>
          </p:spPr>
        </p:cxnSp>
        <p:grpSp>
          <p:nvGrpSpPr>
            <p:cNvPr id="43" name="Group 80"/>
            <p:cNvGrpSpPr>
              <a:grpSpLocks/>
            </p:cNvGrpSpPr>
            <p:nvPr/>
          </p:nvGrpSpPr>
          <p:grpSpPr bwMode="auto">
            <a:xfrm>
              <a:off x="827088" y="3789363"/>
              <a:ext cx="1879600" cy="1441450"/>
              <a:chOff x="431" y="1752"/>
              <a:chExt cx="1184" cy="908"/>
            </a:xfrm>
          </p:grpSpPr>
          <p:pic>
            <p:nvPicPr>
              <p:cNvPr id="91" name="Picture 44" descr="http://openclipart.org/image/800px/svg_to_png/14729/gabe_anguiano_Cloud.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31" y="1752"/>
                <a:ext cx="1184" cy="9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 name="Picture 26" desc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67" y="1916"/>
                <a:ext cx="258" cy="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3" name="Picture 26" desc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63" y="2094"/>
                <a:ext cx="258" cy="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4" name="Picture 26" desc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83" y="2184"/>
                <a:ext cx="258" cy="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5" name="Picture 26" desc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28" y="2025"/>
                <a:ext cx="258" cy="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6" name="Picture 26" desc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94" y="1821"/>
                <a:ext cx="258" cy="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7" name="Freeform 18"/>
              <p:cNvSpPr/>
              <p:nvPr/>
            </p:nvSpPr>
            <p:spPr>
              <a:xfrm>
                <a:off x="773" y="2065"/>
                <a:ext cx="364" cy="330"/>
              </a:xfrm>
              <a:custGeom>
                <a:avLst/>
                <a:gdLst>
                  <a:gd name="connsiteX0" fmla="*/ 0 w 577992"/>
                  <a:gd name="connsiteY0" fmla="*/ 65701 h 522901"/>
                  <a:gd name="connsiteX1" fmla="*/ 287866 w 577992"/>
                  <a:gd name="connsiteY1" fmla="*/ 6435 h 522901"/>
                  <a:gd name="connsiteX2" fmla="*/ 575733 w 577992"/>
                  <a:gd name="connsiteY2" fmla="*/ 201168 h 522901"/>
                  <a:gd name="connsiteX3" fmla="*/ 127000 w 577992"/>
                  <a:gd name="connsiteY3" fmla="*/ 404368 h 522901"/>
                  <a:gd name="connsiteX4" fmla="*/ 296333 w 577992"/>
                  <a:gd name="connsiteY4" fmla="*/ 522901 h 52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7992" h="522901">
                    <a:moveTo>
                      <a:pt x="0" y="65701"/>
                    </a:moveTo>
                    <a:cubicBezTo>
                      <a:pt x="95955" y="24779"/>
                      <a:pt x="191911" y="-16143"/>
                      <a:pt x="287866" y="6435"/>
                    </a:cubicBezTo>
                    <a:cubicBezTo>
                      <a:pt x="383821" y="29013"/>
                      <a:pt x="602544" y="134846"/>
                      <a:pt x="575733" y="201168"/>
                    </a:cubicBezTo>
                    <a:cubicBezTo>
                      <a:pt x="548922" y="267490"/>
                      <a:pt x="173567" y="350746"/>
                      <a:pt x="127000" y="404368"/>
                    </a:cubicBezTo>
                    <a:cubicBezTo>
                      <a:pt x="80433" y="457990"/>
                      <a:pt x="188383" y="490445"/>
                      <a:pt x="296333" y="522901"/>
                    </a:cubicBezTo>
                  </a:path>
                </a:pathLst>
              </a:custGeom>
              <a:noFill/>
              <a:ln w="9525">
                <a:solidFill>
                  <a:schemeClr val="tx1"/>
                </a:solidFill>
                <a:prstDash val="dash"/>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sz="1100">
                  <a:solidFill>
                    <a:srgbClr val="FFFFFF"/>
                  </a:solidFill>
                </a:endParaRPr>
              </a:p>
            </p:txBody>
          </p:sp>
          <p:sp>
            <p:nvSpPr>
              <p:cNvPr id="98" name="Freeform 19"/>
              <p:cNvSpPr/>
              <p:nvPr/>
            </p:nvSpPr>
            <p:spPr>
              <a:xfrm>
                <a:off x="715" y="2176"/>
                <a:ext cx="42" cy="85"/>
              </a:xfrm>
              <a:custGeom>
                <a:avLst/>
                <a:gdLst>
                  <a:gd name="connsiteX0" fmla="*/ 67734 w 67734"/>
                  <a:gd name="connsiteY0" fmla="*/ 135467 h 135467"/>
                  <a:gd name="connsiteX1" fmla="*/ 0 w 67734"/>
                  <a:gd name="connsiteY1" fmla="*/ 0 h 135467"/>
                </a:gdLst>
                <a:ahLst/>
                <a:cxnLst>
                  <a:cxn ang="0">
                    <a:pos x="connsiteX0" y="connsiteY0"/>
                  </a:cxn>
                  <a:cxn ang="0">
                    <a:pos x="connsiteX1" y="connsiteY1"/>
                  </a:cxn>
                </a:cxnLst>
                <a:rect l="l" t="t" r="r" b="b"/>
                <a:pathLst>
                  <a:path w="67734" h="135467">
                    <a:moveTo>
                      <a:pt x="67734" y="135467"/>
                    </a:moveTo>
                    <a:lnTo>
                      <a:pt x="0" y="0"/>
                    </a:lnTo>
                  </a:path>
                </a:pathLst>
              </a:custGeom>
              <a:noFill/>
              <a:ln w="9525">
                <a:solidFill>
                  <a:schemeClr val="tx1"/>
                </a:solidFill>
                <a:prstDash val="dash"/>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sz="1100">
                  <a:solidFill>
                    <a:srgbClr val="FFFFFF"/>
                  </a:solidFill>
                </a:endParaRPr>
              </a:p>
            </p:txBody>
          </p:sp>
          <p:sp>
            <p:nvSpPr>
              <p:cNvPr id="99" name="Text Box 20"/>
              <p:cNvSpPr txBox="1">
                <a:spLocks noChangeArrowheads="1"/>
              </p:cNvSpPr>
              <p:nvPr/>
            </p:nvSpPr>
            <p:spPr bwMode="auto">
              <a:xfrm>
                <a:off x="501" y="1842"/>
                <a:ext cx="478" cy="238"/>
              </a:xfrm>
              <a:prstGeom prst="rect">
                <a:avLst/>
              </a:prstGeom>
              <a:noFill/>
              <a:ln>
                <a:noFill/>
              </a:ln>
              <a:effectLst>
                <a:prstShdw prst="shdw17" dist="17961" dir="2700000">
                  <a:schemeClr val="accent1">
                    <a:gamma/>
                    <a:shade val="60000"/>
                    <a:invGamma/>
                    <a:alpha val="50000"/>
                  </a:schemeClr>
                </a:prstShdw>
              </a:effectLst>
              <a:extLst/>
            </p:spPr>
            <p:txBody>
              <a:bodyPr wrap="none">
                <a:spAutoFit/>
              </a:bodyPr>
              <a:lstStyle/>
              <a:p>
                <a:pPr algn="ctr" eaLnBrk="1" fontAlgn="auto" hangingPunct="1">
                  <a:spcBef>
                    <a:spcPts val="0"/>
                  </a:spcBef>
                  <a:spcAft>
                    <a:spcPts val="0"/>
                  </a:spcAft>
                  <a:defRPr/>
                </a:pPr>
                <a:r>
                  <a:rPr lang="en-GB" sz="500" dirty="0">
                    <a:solidFill>
                      <a:srgbClr val="000000">
                        <a:lumMod val="50000"/>
                        <a:lumOff val="50000"/>
                      </a:srgbClr>
                    </a:solidFill>
                    <a:latin typeface="Verdana"/>
                    <a:ea typeface="ＭＳ Ｐゴシック" charset="0"/>
                  </a:rPr>
                  <a:t>WSN</a:t>
                </a:r>
              </a:p>
            </p:txBody>
          </p:sp>
        </p:grpSp>
        <p:grpSp>
          <p:nvGrpSpPr>
            <p:cNvPr id="44" name="Group 90"/>
            <p:cNvGrpSpPr>
              <a:grpSpLocks/>
            </p:cNvGrpSpPr>
            <p:nvPr/>
          </p:nvGrpSpPr>
          <p:grpSpPr bwMode="auto">
            <a:xfrm>
              <a:off x="1042988" y="4005263"/>
              <a:ext cx="1879600" cy="1441450"/>
              <a:chOff x="431" y="1752"/>
              <a:chExt cx="1184" cy="908"/>
            </a:xfrm>
          </p:grpSpPr>
          <p:pic>
            <p:nvPicPr>
              <p:cNvPr id="82" name="Picture 44" descr="http://openclipart.org/image/800px/svg_to_png/14729/gabe_anguiano_Cloud.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31" y="1752"/>
                <a:ext cx="1184" cy="9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3" name="Picture 26" desc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67" y="1916"/>
                <a:ext cx="258" cy="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4" name="Picture 26" desc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63" y="2094"/>
                <a:ext cx="258" cy="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5" name="Picture 26" desc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83" y="2184"/>
                <a:ext cx="258" cy="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6" name="Picture 26" desc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28" y="2025"/>
                <a:ext cx="258" cy="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7" name="Picture 26" desc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94" y="1821"/>
                <a:ext cx="258" cy="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8" name="Freeform 87"/>
              <p:cNvSpPr/>
              <p:nvPr/>
            </p:nvSpPr>
            <p:spPr>
              <a:xfrm>
                <a:off x="773" y="2065"/>
                <a:ext cx="364" cy="330"/>
              </a:xfrm>
              <a:custGeom>
                <a:avLst/>
                <a:gdLst>
                  <a:gd name="connsiteX0" fmla="*/ 0 w 577992"/>
                  <a:gd name="connsiteY0" fmla="*/ 65701 h 522901"/>
                  <a:gd name="connsiteX1" fmla="*/ 287866 w 577992"/>
                  <a:gd name="connsiteY1" fmla="*/ 6435 h 522901"/>
                  <a:gd name="connsiteX2" fmla="*/ 575733 w 577992"/>
                  <a:gd name="connsiteY2" fmla="*/ 201168 h 522901"/>
                  <a:gd name="connsiteX3" fmla="*/ 127000 w 577992"/>
                  <a:gd name="connsiteY3" fmla="*/ 404368 h 522901"/>
                  <a:gd name="connsiteX4" fmla="*/ 296333 w 577992"/>
                  <a:gd name="connsiteY4" fmla="*/ 522901 h 52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7992" h="522901">
                    <a:moveTo>
                      <a:pt x="0" y="65701"/>
                    </a:moveTo>
                    <a:cubicBezTo>
                      <a:pt x="95955" y="24779"/>
                      <a:pt x="191911" y="-16143"/>
                      <a:pt x="287866" y="6435"/>
                    </a:cubicBezTo>
                    <a:cubicBezTo>
                      <a:pt x="383821" y="29013"/>
                      <a:pt x="602544" y="134846"/>
                      <a:pt x="575733" y="201168"/>
                    </a:cubicBezTo>
                    <a:cubicBezTo>
                      <a:pt x="548922" y="267490"/>
                      <a:pt x="173567" y="350746"/>
                      <a:pt x="127000" y="404368"/>
                    </a:cubicBezTo>
                    <a:cubicBezTo>
                      <a:pt x="80433" y="457990"/>
                      <a:pt x="188383" y="490445"/>
                      <a:pt x="296333" y="522901"/>
                    </a:cubicBezTo>
                  </a:path>
                </a:pathLst>
              </a:custGeom>
              <a:noFill/>
              <a:ln w="9525">
                <a:solidFill>
                  <a:schemeClr val="tx1"/>
                </a:solidFill>
                <a:prstDash val="dash"/>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sz="1100">
                  <a:solidFill>
                    <a:srgbClr val="FFFFFF"/>
                  </a:solidFill>
                </a:endParaRPr>
              </a:p>
            </p:txBody>
          </p:sp>
          <p:sp>
            <p:nvSpPr>
              <p:cNvPr id="89" name="Freeform 88"/>
              <p:cNvSpPr/>
              <p:nvPr/>
            </p:nvSpPr>
            <p:spPr>
              <a:xfrm>
                <a:off x="715" y="2176"/>
                <a:ext cx="42" cy="85"/>
              </a:xfrm>
              <a:custGeom>
                <a:avLst/>
                <a:gdLst>
                  <a:gd name="connsiteX0" fmla="*/ 67734 w 67734"/>
                  <a:gd name="connsiteY0" fmla="*/ 135467 h 135467"/>
                  <a:gd name="connsiteX1" fmla="*/ 0 w 67734"/>
                  <a:gd name="connsiteY1" fmla="*/ 0 h 135467"/>
                </a:gdLst>
                <a:ahLst/>
                <a:cxnLst>
                  <a:cxn ang="0">
                    <a:pos x="connsiteX0" y="connsiteY0"/>
                  </a:cxn>
                  <a:cxn ang="0">
                    <a:pos x="connsiteX1" y="connsiteY1"/>
                  </a:cxn>
                </a:cxnLst>
                <a:rect l="l" t="t" r="r" b="b"/>
                <a:pathLst>
                  <a:path w="67734" h="135467">
                    <a:moveTo>
                      <a:pt x="67734" y="135467"/>
                    </a:moveTo>
                    <a:lnTo>
                      <a:pt x="0" y="0"/>
                    </a:lnTo>
                  </a:path>
                </a:pathLst>
              </a:custGeom>
              <a:noFill/>
              <a:ln w="9525">
                <a:solidFill>
                  <a:schemeClr val="tx1"/>
                </a:solidFill>
                <a:prstDash val="dash"/>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sz="1100">
                  <a:solidFill>
                    <a:srgbClr val="FFFFFF"/>
                  </a:solidFill>
                </a:endParaRPr>
              </a:p>
            </p:txBody>
          </p:sp>
          <p:sp>
            <p:nvSpPr>
              <p:cNvPr id="90" name="Text Box 20"/>
              <p:cNvSpPr txBox="1">
                <a:spLocks noChangeArrowheads="1"/>
              </p:cNvSpPr>
              <p:nvPr/>
            </p:nvSpPr>
            <p:spPr bwMode="auto">
              <a:xfrm>
                <a:off x="501" y="1842"/>
                <a:ext cx="478" cy="238"/>
              </a:xfrm>
              <a:prstGeom prst="rect">
                <a:avLst/>
              </a:prstGeom>
              <a:noFill/>
              <a:ln>
                <a:noFill/>
              </a:ln>
              <a:effectLst>
                <a:prstShdw prst="shdw17" dist="17961" dir="2700000">
                  <a:schemeClr val="accent1">
                    <a:gamma/>
                    <a:shade val="60000"/>
                    <a:invGamma/>
                    <a:alpha val="50000"/>
                  </a:schemeClr>
                </a:prstShdw>
              </a:effectLst>
              <a:extLst/>
            </p:spPr>
            <p:txBody>
              <a:bodyPr wrap="none">
                <a:spAutoFit/>
              </a:bodyPr>
              <a:lstStyle/>
              <a:p>
                <a:pPr algn="ctr" eaLnBrk="1" fontAlgn="auto" hangingPunct="1">
                  <a:spcBef>
                    <a:spcPts val="0"/>
                  </a:spcBef>
                  <a:spcAft>
                    <a:spcPts val="0"/>
                  </a:spcAft>
                  <a:defRPr/>
                </a:pPr>
                <a:r>
                  <a:rPr lang="en-GB" sz="500" dirty="0">
                    <a:solidFill>
                      <a:srgbClr val="000000">
                        <a:lumMod val="50000"/>
                        <a:lumOff val="50000"/>
                      </a:srgbClr>
                    </a:solidFill>
                    <a:latin typeface="Verdana"/>
                    <a:ea typeface="ＭＳ Ｐゴシック" charset="0"/>
                  </a:rPr>
                  <a:t>WSN</a:t>
                </a:r>
              </a:p>
            </p:txBody>
          </p:sp>
        </p:grpSp>
        <p:sp>
          <p:nvSpPr>
            <p:cNvPr id="45" name="Text Box 101"/>
            <p:cNvSpPr txBox="1">
              <a:spLocks noChangeArrowheads="1"/>
            </p:cNvSpPr>
            <p:nvPr/>
          </p:nvSpPr>
          <p:spPr bwMode="auto">
            <a:xfrm>
              <a:off x="6516689" y="1628774"/>
              <a:ext cx="1171575" cy="720487"/>
            </a:xfrm>
            <a:prstGeom prst="rect">
              <a:avLst/>
            </a:prstGeom>
            <a:noFill/>
            <a:ln>
              <a:noFill/>
            </a:ln>
            <a:effectLst>
              <a:prstShdw prst="shdw17" dist="17961" dir="2700000">
                <a:schemeClr val="accent1">
                  <a:gamma/>
                  <a:shade val="60000"/>
                  <a:invGamma/>
                  <a:alpha val="50000"/>
                </a:schemeClr>
              </a:prstShdw>
            </a:effectLst>
            <a:extLst>
              <a:ext uri="{909E8E84-426E-40dd-AFC4-6F175D3DCCD1}"/>
              <a:ext uri="{91240B29-F687-4f45-9708-019B960494DF}"/>
            </a:extLst>
          </p:spPr>
          <p:txBody>
            <a:bodyPr>
              <a:spAutoFit/>
            </a:bodyPr>
            <a:lstStyle/>
            <a:p>
              <a:pPr algn="ctr" eaLnBrk="1" hangingPunct="1">
                <a:defRPr/>
              </a:pPr>
              <a:r>
                <a:rPr lang="en-US" sz="500">
                  <a:solidFill>
                    <a:srgbClr val="808080"/>
                  </a:solidFill>
                  <a:latin typeface="Arial" charset="0"/>
                  <a:ea typeface="ＭＳ Ｐゴシック" charset="0"/>
                  <a:cs typeface="ＭＳ Ｐゴシック" charset="0"/>
                </a:rPr>
                <a:t>Network-enabled Devices</a:t>
              </a:r>
            </a:p>
          </p:txBody>
        </p:sp>
        <p:sp>
          <p:nvSpPr>
            <p:cNvPr id="46" name="AutoShape 106"/>
            <p:cNvSpPr>
              <a:spLocks noChangeArrowheads="1"/>
            </p:cNvSpPr>
            <p:nvPr/>
          </p:nvSpPr>
          <p:spPr bwMode="auto">
            <a:xfrm>
              <a:off x="6665913" y="3105150"/>
              <a:ext cx="1655762" cy="792163"/>
            </a:xfrm>
            <a:prstGeom prst="wedgeRoundRectCallout">
              <a:avLst>
                <a:gd name="adj1" fmla="val -44537"/>
                <a:gd name="adj2" fmla="val 70042"/>
                <a:gd name="adj3" fmla="val 16667"/>
              </a:avLst>
            </a:prstGeom>
            <a:solidFill>
              <a:schemeClr val="bg1">
                <a:lumMod val="95000"/>
              </a:schemeClr>
            </a:solidFill>
            <a:ln w="9525">
              <a:solidFill>
                <a:schemeClr val="tx1"/>
              </a:solidFill>
              <a:prstDash val="dash"/>
              <a:miter lim="800000"/>
              <a:headEnd/>
              <a:tailEnd/>
            </a:ln>
            <a:effectLst/>
            <a:extLst/>
          </p:spPr>
          <p:txBody>
            <a:bodyPr/>
            <a:lstStyle/>
            <a:p>
              <a:pPr algn="ctr" eaLnBrk="1" hangingPunct="1">
                <a:defRPr/>
              </a:pPr>
              <a:r>
                <a:rPr lang="en-US" sz="900" b="1" dirty="0">
                  <a:solidFill>
                    <a:srgbClr val="000000"/>
                  </a:solidFill>
                  <a:latin typeface="Arial" charset="0"/>
                  <a:cs typeface="ＭＳ Ｐゴシック" charset="0"/>
                </a:rPr>
                <a:t>Semantically annotate data</a:t>
              </a:r>
              <a:endParaRPr lang="en-US" sz="600" b="1" dirty="0">
                <a:solidFill>
                  <a:srgbClr val="FF0000"/>
                </a:solidFill>
                <a:latin typeface="Arial" charset="0"/>
                <a:cs typeface="ＭＳ Ｐゴシック" charset="0"/>
              </a:endParaRPr>
            </a:p>
          </p:txBody>
        </p:sp>
        <p:sp>
          <p:nvSpPr>
            <p:cNvPr id="47" name="Rectangle 13"/>
            <p:cNvSpPr>
              <a:spLocks noChangeArrowheads="1"/>
            </p:cNvSpPr>
            <p:nvPr/>
          </p:nvSpPr>
          <p:spPr bwMode="auto">
            <a:xfrm>
              <a:off x="2490788" y="2289175"/>
              <a:ext cx="785812" cy="419100"/>
            </a:xfrm>
            <a:prstGeom prst="rect">
              <a:avLst/>
            </a:prstGeom>
            <a:solidFill>
              <a:srgbClr val="FF0000"/>
            </a:solidFill>
            <a:ln>
              <a:noFill/>
            </a:ln>
            <a:extLst>
              <a:ext uri="{91240B29-F687-4F45-9708-019B960494DF}">
                <a14:hiddenLine xmlns:a14="http://schemas.microsoft.com/office/drawing/2010/main" w="25400">
                  <a:solidFill>
                    <a:srgbClr val="89A4A7"/>
                  </a:solidFill>
                  <a:miter lim="800000"/>
                  <a:headEnd/>
                  <a:tailEnd/>
                </a14:hiddenLine>
              </a:ext>
            </a:extLst>
          </p:spPr>
          <p:txBody>
            <a:bodyPr anchor="ctr"/>
            <a:lstStyle>
              <a:lvl1pPr>
                <a:spcBef>
                  <a:spcPct val="20000"/>
                </a:spcBef>
                <a:buFont typeface="Verdana" panose="020B0604030504040204" pitchFamily="34" charset="0"/>
                <a:buChar char="−"/>
                <a:defRPr sz="2400">
                  <a:solidFill>
                    <a:schemeClr val="tx1"/>
                  </a:solidFill>
                  <a:latin typeface="Arial" panose="020B0604020202020204" pitchFamily="34" charset="0"/>
                  <a:ea typeface="MS PGothic" panose="020B0600070205080204" pitchFamily="34" charset="-128"/>
                </a:defRPr>
              </a:lvl1pPr>
              <a:lvl2pPr marL="742950" indent="-285750">
                <a:spcBef>
                  <a:spcPct val="20000"/>
                </a:spcBef>
                <a:buFont typeface="Verdana" panose="020B0604030504040204" pitchFamily="34" charset="0"/>
                <a:buChar char="−"/>
                <a:defRPr sz="2000">
                  <a:solidFill>
                    <a:schemeClr val="tx1"/>
                  </a:solidFill>
                  <a:latin typeface="Arial" panose="020B0604020202020204" pitchFamily="34" charset="0"/>
                  <a:ea typeface="MS PGothic" panose="020B0600070205080204" pitchFamily="34" charset="-128"/>
                </a:defRPr>
              </a:lvl2pPr>
              <a:lvl3pPr marL="1143000" indent="-228600">
                <a:spcBef>
                  <a:spcPct val="20000"/>
                </a:spcBef>
                <a:buFont typeface="Verdana" panose="020B0604030504040204" pitchFamily="34" charset="0"/>
                <a:buChar char="−"/>
                <a:defRPr>
                  <a:solidFill>
                    <a:schemeClr val="tx1"/>
                  </a:solidFill>
                  <a:latin typeface="Arial" panose="020B0604020202020204" pitchFamily="34" charset="0"/>
                  <a:ea typeface="MS PGothic" panose="020B0600070205080204" pitchFamily="34" charset="-128"/>
                </a:defRPr>
              </a:lvl3pPr>
              <a:lvl4pPr marL="1600200" indent="-228600">
                <a:spcBef>
                  <a:spcPct val="20000"/>
                </a:spcBef>
                <a:buFont typeface="Verdana" panose="020B0604030504040204" pitchFamily="34" charset="0"/>
                <a:buChar char="−"/>
                <a:defRPr sz="1600">
                  <a:solidFill>
                    <a:schemeClr val="tx1"/>
                  </a:solidFill>
                  <a:latin typeface="Arial" panose="020B0604020202020204" pitchFamily="34" charset="0"/>
                  <a:ea typeface="MS PGothic" panose="020B0600070205080204" pitchFamily="34" charset="-128"/>
                </a:defRPr>
              </a:lvl4pPr>
              <a:lvl5pPr marL="2057400" indent="-228600">
                <a:spcBef>
                  <a:spcPct val="20000"/>
                </a:spcBef>
                <a:buFont typeface="Verdana" panose="020B0604030504040204" pitchFamily="34" charset="0"/>
                <a:buChar char="−"/>
                <a:defRPr sz="16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Font typeface="Verdana" panose="020B0604030504040204" pitchFamily="34" charset="0"/>
                <a:buChar char="−"/>
                <a:defRPr sz="16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Font typeface="Verdana" panose="020B0604030504040204" pitchFamily="34" charset="0"/>
                <a:buChar char="−"/>
                <a:defRPr sz="16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Font typeface="Verdana" panose="020B0604030504040204" pitchFamily="34" charset="0"/>
                <a:buChar char="−"/>
                <a:defRPr sz="16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Font typeface="Verdana" panose="020B0604030504040204" pitchFamily="34" charset="0"/>
                <a:buChar char="−"/>
                <a:defRPr sz="1600">
                  <a:solidFill>
                    <a:schemeClr val="tx1"/>
                  </a:solidFill>
                  <a:latin typeface="Arial" panose="020B0604020202020204" pitchFamily="34" charset="0"/>
                  <a:ea typeface="MS PGothic" panose="020B0600070205080204" pitchFamily="34" charset="-128"/>
                </a:defRPr>
              </a:lvl9pPr>
            </a:lstStyle>
            <a:p>
              <a:pPr algn="ctr" eaLnBrk="1" hangingPunct="1">
                <a:spcBef>
                  <a:spcPct val="0"/>
                </a:spcBef>
                <a:buFontTx/>
                <a:buNone/>
              </a:pPr>
              <a:r>
                <a:rPr lang="en-GB" altLang="en-US" sz="500">
                  <a:solidFill>
                    <a:schemeClr val="bg1"/>
                  </a:solidFill>
                  <a:latin typeface="Verdana" panose="020B0604030504040204" pitchFamily="34" charset="0"/>
                </a:rPr>
                <a:t>Gateway</a:t>
              </a:r>
            </a:p>
          </p:txBody>
        </p:sp>
        <p:cxnSp>
          <p:nvCxnSpPr>
            <p:cNvPr id="48" name="AutoShape 73"/>
            <p:cNvCxnSpPr>
              <a:cxnSpLocks noChangeShapeType="1"/>
              <a:endCxn id="47" idx="1"/>
            </p:cNvCxnSpPr>
            <p:nvPr/>
          </p:nvCxnSpPr>
          <p:spPr bwMode="auto">
            <a:xfrm>
              <a:off x="1947863" y="2457450"/>
              <a:ext cx="542925" cy="41275"/>
            </a:xfrm>
            <a:prstGeom prst="curvedConnector3">
              <a:avLst>
                <a:gd name="adj1" fmla="val 50000"/>
              </a:avLst>
            </a:prstGeom>
            <a:noFill/>
            <a:ln w="9525">
              <a:solidFill>
                <a:schemeClr val="bg2"/>
              </a:solidFill>
              <a:prstDash val="dash"/>
              <a:round/>
              <a:headEnd/>
              <a:tailEnd/>
            </a:ln>
            <a:extLst>
              <a:ext uri="{909E8E84-426E-40DD-AFC4-6F175D3DCCD1}">
                <a14:hiddenFill xmlns:a14="http://schemas.microsoft.com/office/drawing/2010/main">
                  <a:noFill/>
                </a14:hiddenFill>
              </a:ext>
            </a:extLst>
          </p:spPr>
        </p:cxnSp>
        <p:sp>
          <p:nvSpPr>
            <p:cNvPr id="49" name="TextBox 48"/>
            <p:cNvSpPr txBox="1"/>
            <p:nvPr/>
          </p:nvSpPr>
          <p:spPr>
            <a:xfrm>
              <a:off x="1744843" y="2232026"/>
              <a:ext cx="929916" cy="446017"/>
            </a:xfrm>
            <a:prstGeom prst="rect">
              <a:avLst/>
            </a:prstGeom>
            <a:noFill/>
          </p:spPr>
          <p:txBody>
            <a:bodyPr wrap="none">
              <a:spAutoFit/>
            </a:bodyPr>
            <a:lstStyle/>
            <a:p>
              <a:pPr algn="ctr" eaLnBrk="1" hangingPunct="1">
                <a:defRPr/>
              </a:pPr>
              <a:r>
                <a:rPr lang="en-GB" sz="700" dirty="0">
                  <a:solidFill>
                    <a:srgbClr val="FF0000"/>
                  </a:solidFill>
                  <a:latin typeface="+mn-lt"/>
                  <a:ea typeface="+mn-ea"/>
                  <a:cs typeface="ＭＳ Ｐゴシック" charset="0"/>
                </a:rPr>
                <a:t>CoAP</a:t>
              </a:r>
            </a:p>
          </p:txBody>
        </p:sp>
        <p:sp>
          <p:nvSpPr>
            <p:cNvPr id="50" name="TextBox 49"/>
            <p:cNvSpPr txBox="1"/>
            <p:nvPr/>
          </p:nvSpPr>
          <p:spPr>
            <a:xfrm>
              <a:off x="2687815" y="3462339"/>
              <a:ext cx="929916" cy="446017"/>
            </a:xfrm>
            <a:prstGeom prst="rect">
              <a:avLst/>
            </a:prstGeom>
            <a:noFill/>
          </p:spPr>
          <p:txBody>
            <a:bodyPr wrap="none">
              <a:spAutoFit/>
            </a:bodyPr>
            <a:lstStyle/>
            <a:p>
              <a:pPr algn="ctr" eaLnBrk="1" hangingPunct="1">
                <a:defRPr/>
              </a:pPr>
              <a:r>
                <a:rPr lang="en-GB" sz="700" dirty="0">
                  <a:solidFill>
                    <a:srgbClr val="FF0000"/>
                  </a:solidFill>
                  <a:latin typeface="+mn-lt"/>
                  <a:ea typeface="+mn-ea"/>
                  <a:cs typeface="ＭＳ Ｐゴシック" charset="0"/>
                </a:rPr>
                <a:t>HTTP</a:t>
              </a:r>
            </a:p>
          </p:txBody>
        </p:sp>
        <p:sp>
          <p:nvSpPr>
            <p:cNvPr id="51" name="TextBox 50"/>
            <p:cNvSpPr txBox="1"/>
            <p:nvPr/>
          </p:nvSpPr>
          <p:spPr>
            <a:xfrm>
              <a:off x="4237218" y="2636838"/>
              <a:ext cx="929916" cy="446017"/>
            </a:xfrm>
            <a:prstGeom prst="rect">
              <a:avLst/>
            </a:prstGeom>
            <a:noFill/>
          </p:spPr>
          <p:txBody>
            <a:bodyPr wrap="none">
              <a:spAutoFit/>
            </a:bodyPr>
            <a:lstStyle/>
            <a:p>
              <a:pPr algn="ctr" eaLnBrk="1" hangingPunct="1">
                <a:defRPr/>
              </a:pPr>
              <a:r>
                <a:rPr lang="en-GB" sz="700" dirty="0">
                  <a:solidFill>
                    <a:srgbClr val="FF0000"/>
                  </a:solidFill>
                  <a:latin typeface="+mn-lt"/>
                  <a:ea typeface="+mn-ea"/>
                  <a:cs typeface="ＭＳ Ｐゴシック" charset="0"/>
                </a:rPr>
                <a:t>CoAP</a:t>
              </a:r>
            </a:p>
          </p:txBody>
        </p:sp>
        <p:sp>
          <p:nvSpPr>
            <p:cNvPr id="52" name="TextBox 51"/>
            <p:cNvSpPr txBox="1"/>
            <p:nvPr/>
          </p:nvSpPr>
          <p:spPr>
            <a:xfrm>
              <a:off x="4525350" y="3068639"/>
              <a:ext cx="929916" cy="446017"/>
            </a:xfrm>
            <a:prstGeom prst="rect">
              <a:avLst/>
            </a:prstGeom>
            <a:noFill/>
          </p:spPr>
          <p:txBody>
            <a:bodyPr wrap="none">
              <a:spAutoFit/>
            </a:bodyPr>
            <a:lstStyle/>
            <a:p>
              <a:pPr algn="ctr" eaLnBrk="1" hangingPunct="1">
                <a:defRPr/>
              </a:pPr>
              <a:r>
                <a:rPr lang="en-GB" sz="700" dirty="0">
                  <a:solidFill>
                    <a:srgbClr val="FF0000"/>
                  </a:solidFill>
                  <a:latin typeface="+mn-lt"/>
                  <a:ea typeface="+mn-ea"/>
                  <a:cs typeface="ＭＳ Ｐゴシック" charset="0"/>
                </a:rPr>
                <a:t>CoAP</a:t>
              </a:r>
            </a:p>
          </p:txBody>
        </p:sp>
        <p:sp>
          <p:nvSpPr>
            <p:cNvPr id="53" name="TextBox 52"/>
            <p:cNvSpPr txBox="1"/>
            <p:nvPr/>
          </p:nvSpPr>
          <p:spPr>
            <a:xfrm>
              <a:off x="3459340" y="3714751"/>
              <a:ext cx="929916" cy="446017"/>
            </a:xfrm>
            <a:prstGeom prst="rect">
              <a:avLst/>
            </a:prstGeom>
            <a:noFill/>
          </p:spPr>
          <p:txBody>
            <a:bodyPr wrap="none">
              <a:spAutoFit/>
            </a:bodyPr>
            <a:lstStyle/>
            <a:p>
              <a:pPr algn="ctr" eaLnBrk="1" hangingPunct="1">
                <a:defRPr/>
              </a:pPr>
              <a:r>
                <a:rPr lang="en-GB" sz="700" dirty="0">
                  <a:solidFill>
                    <a:srgbClr val="FF0000"/>
                  </a:solidFill>
                  <a:latin typeface="+mn-lt"/>
                  <a:ea typeface="+mn-ea"/>
                  <a:cs typeface="ＭＳ Ｐゴシック" charset="0"/>
                </a:rPr>
                <a:t>HTTP</a:t>
              </a:r>
            </a:p>
          </p:txBody>
        </p:sp>
        <p:cxnSp>
          <p:nvCxnSpPr>
            <p:cNvPr id="54" name="AutoShape 73"/>
            <p:cNvCxnSpPr>
              <a:cxnSpLocks noChangeShapeType="1"/>
              <a:stCxn id="19" idx="1"/>
              <a:endCxn id="20" idx="1"/>
            </p:cNvCxnSpPr>
            <p:nvPr/>
          </p:nvCxnSpPr>
          <p:spPr bwMode="auto">
            <a:xfrm rot="10800000" flipH="1" flipV="1">
              <a:off x="3203575" y="4075113"/>
              <a:ext cx="684213" cy="96837"/>
            </a:xfrm>
            <a:prstGeom prst="curvedConnector3">
              <a:avLst>
                <a:gd name="adj1" fmla="val 2782"/>
              </a:avLst>
            </a:prstGeom>
            <a:noFill/>
            <a:ln w="9525">
              <a:solidFill>
                <a:schemeClr val="bg2"/>
              </a:solidFill>
              <a:prstDash val="dash"/>
              <a:round/>
              <a:headEnd/>
              <a:tailEnd/>
            </a:ln>
            <a:extLst>
              <a:ext uri="{909E8E84-426E-40DD-AFC4-6F175D3DCCD1}">
                <a14:hiddenFill xmlns:a14="http://schemas.microsoft.com/office/drawing/2010/main">
                  <a:noFill/>
                </a14:hiddenFill>
              </a:ext>
            </a:extLst>
          </p:spPr>
        </p:cxnSp>
        <p:cxnSp>
          <p:nvCxnSpPr>
            <p:cNvPr id="55" name="AutoShape 73"/>
            <p:cNvCxnSpPr>
              <a:cxnSpLocks noChangeShapeType="1"/>
              <a:stCxn id="20" idx="3"/>
            </p:cNvCxnSpPr>
            <p:nvPr/>
          </p:nvCxnSpPr>
          <p:spPr bwMode="auto">
            <a:xfrm flipV="1">
              <a:off x="4284663" y="3648075"/>
              <a:ext cx="336550" cy="523875"/>
            </a:xfrm>
            <a:prstGeom prst="curvedConnector2">
              <a:avLst/>
            </a:prstGeom>
            <a:noFill/>
            <a:ln w="9525">
              <a:solidFill>
                <a:schemeClr val="bg2"/>
              </a:solidFill>
              <a:prstDash val="dash"/>
              <a:round/>
              <a:headEnd/>
              <a:tailEnd/>
            </a:ln>
            <a:extLst>
              <a:ext uri="{909E8E84-426E-40DD-AFC4-6F175D3DCCD1}">
                <a14:hiddenFill xmlns:a14="http://schemas.microsoft.com/office/drawing/2010/main">
                  <a:noFill/>
                </a14:hiddenFill>
              </a:ext>
            </a:extLst>
          </p:spPr>
        </p:cxnSp>
        <p:cxnSp>
          <p:nvCxnSpPr>
            <p:cNvPr id="56" name="AutoShape 73"/>
            <p:cNvCxnSpPr>
              <a:cxnSpLocks noChangeShapeType="1"/>
              <a:endCxn id="23" idx="1"/>
            </p:cNvCxnSpPr>
            <p:nvPr/>
          </p:nvCxnSpPr>
          <p:spPr bwMode="auto">
            <a:xfrm>
              <a:off x="4284663" y="4222750"/>
              <a:ext cx="533400" cy="146050"/>
            </a:xfrm>
            <a:prstGeom prst="curvedConnector3">
              <a:avLst>
                <a:gd name="adj1" fmla="val 50000"/>
              </a:avLst>
            </a:prstGeom>
            <a:noFill/>
            <a:ln w="9525">
              <a:solidFill>
                <a:schemeClr val="bg2"/>
              </a:solidFill>
              <a:prstDash val="dash"/>
              <a:round/>
              <a:headEnd/>
              <a:tailEnd/>
            </a:ln>
            <a:extLst>
              <a:ext uri="{909E8E84-426E-40DD-AFC4-6F175D3DCCD1}">
                <a14:hiddenFill xmlns:a14="http://schemas.microsoft.com/office/drawing/2010/main">
                  <a:noFill/>
                </a14:hiddenFill>
              </a:ext>
            </a:extLst>
          </p:spPr>
        </p:cxnSp>
        <p:cxnSp>
          <p:nvCxnSpPr>
            <p:cNvPr id="57" name="AutoShape 73"/>
            <p:cNvCxnSpPr>
              <a:cxnSpLocks noChangeShapeType="1"/>
              <a:endCxn id="22" idx="2"/>
            </p:cNvCxnSpPr>
            <p:nvPr/>
          </p:nvCxnSpPr>
          <p:spPr bwMode="auto">
            <a:xfrm flipV="1">
              <a:off x="5199063" y="4127500"/>
              <a:ext cx="468312" cy="301625"/>
            </a:xfrm>
            <a:prstGeom prst="curvedConnector2">
              <a:avLst/>
            </a:prstGeom>
            <a:noFill/>
            <a:ln w="9525">
              <a:solidFill>
                <a:schemeClr val="bg2"/>
              </a:solidFill>
              <a:prstDash val="dash"/>
              <a:round/>
              <a:headEnd/>
              <a:tailEnd/>
            </a:ln>
            <a:extLst>
              <a:ext uri="{909E8E84-426E-40DD-AFC4-6F175D3DCCD1}">
                <a14:hiddenFill xmlns:a14="http://schemas.microsoft.com/office/drawing/2010/main">
                  <a:noFill/>
                </a14:hiddenFill>
              </a:ext>
            </a:extLst>
          </p:spPr>
        </p:cxnSp>
        <p:cxnSp>
          <p:nvCxnSpPr>
            <p:cNvPr id="58" name="AutoShape 73"/>
            <p:cNvCxnSpPr>
              <a:cxnSpLocks noChangeShapeType="1"/>
              <a:endCxn id="22" idx="1"/>
            </p:cNvCxnSpPr>
            <p:nvPr/>
          </p:nvCxnSpPr>
          <p:spPr bwMode="auto">
            <a:xfrm>
              <a:off x="4945063" y="3689350"/>
              <a:ext cx="520700" cy="196850"/>
            </a:xfrm>
            <a:prstGeom prst="curvedConnector3">
              <a:avLst>
                <a:gd name="adj1" fmla="val 50000"/>
              </a:avLst>
            </a:prstGeom>
            <a:noFill/>
            <a:ln w="9525">
              <a:solidFill>
                <a:schemeClr val="bg2"/>
              </a:solidFill>
              <a:prstDash val="dash"/>
              <a:round/>
              <a:headEnd/>
              <a:tailEnd/>
            </a:ln>
            <a:extLst>
              <a:ext uri="{909E8E84-426E-40DD-AFC4-6F175D3DCCD1}">
                <a14:hiddenFill xmlns:a14="http://schemas.microsoft.com/office/drawing/2010/main">
                  <a:noFill/>
                </a14:hiddenFill>
              </a:ext>
            </a:extLst>
          </p:spPr>
        </p:cxnSp>
        <p:cxnSp>
          <p:nvCxnSpPr>
            <p:cNvPr id="59" name="AutoShape 73"/>
            <p:cNvCxnSpPr>
              <a:cxnSpLocks noChangeShapeType="1"/>
              <a:stCxn id="20" idx="3"/>
              <a:endCxn id="22" idx="1"/>
            </p:cNvCxnSpPr>
            <p:nvPr/>
          </p:nvCxnSpPr>
          <p:spPr bwMode="auto">
            <a:xfrm flipV="1">
              <a:off x="4284663" y="3886200"/>
              <a:ext cx="1181100" cy="285750"/>
            </a:xfrm>
            <a:prstGeom prst="curvedConnector3">
              <a:avLst>
                <a:gd name="adj1" fmla="val 50000"/>
              </a:avLst>
            </a:prstGeom>
            <a:noFill/>
            <a:ln w="9525">
              <a:solidFill>
                <a:schemeClr val="bg2"/>
              </a:solidFill>
              <a:prstDash val="dash"/>
              <a:round/>
              <a:headEnd/>
              <a:tailEnd/>
            </a:ln>
            <a:extLst>
              <a:ext uri="{909E8E84-426E-40DD-AFC4-6F175D3DCCD1}">
                <a14:hiddenFill xmlns:a14="http://schemas.microsoft.com/office/drawing/2010/main">
                  <a:noFill/>
                </a14:hiddenFill>
              </a:ext>
            </a:extLst>
          </p:spPr>
        </p:cxnSp>
        <p:cxnSp>
          <p:nvCxnSpPr>
            <p:cNvPr id="60" name="AutoShape 73"/>
            <p:cNvCxnSpPr>
              <a:cxnSpLocks noChangeShapeType="1"/>
              <a:stCxn id="23" idx="0"/>
            </p:cNvCxnSpPr>
            <p:nvPr/>
          </p:nvCxnSpPr>
          <p:spPr bwMode="auto">
            <a:xfrm rot="16200000" flipV="1">
              <a:off x="4733131" y="3840957"/>
              <a:ext cx="327025" cy="246062"/>
            </a:xfrm>
            <a:prstGeom prst="curvedConnector3">
              <a:avLst>
                <a:gd name="adj1" fmla="val 50000"/>
              </a:avLst>
            </a:prstGeom>
            <a:noFill/>
            <a:ln w="9525">
              <a:solidFill>
                <a:schemeClr val="bg2"/>
              </a:solidFill>
              <a:prstDash val="dash"/>
              <a:round/>
              <a:headEnd/>
              <a:tailEnd/>
            </a:ln>
            <a:extLst>
              <a:ext uri="{909E8E84-426E-40DD-AFC4-6F175D3DCCD1}">
                <a14:hiddenFill xmlns:a14="http://schemas.microsoft.com/office/drawing/2010/main">
                  <a:noFill/>
                </a14:hiddenFill>
              </a:ext>
            </a:extLst>
          </p:spPr>
        </p:cxnSp>
        <p:sp>
          <p:nvSpPr>
            <p:cNvPr id="61" name="TextBox 60"/>
            <p:cNvSpPr txBox="1"/>
            <p:nvPr/>
          </p:nvSpPr>
          <p:spPr>
            <a:xfrm>
              <a:off x="-105884" y="1852613"/>
              <a:ext cx="1294445" cy="446017"/>
            </a:xfrm>
            <a:prstGeom prst="rect">
              <a:avLst/>
            </a:prstGeom>
            <a:noFill/>
          </p:spPr>
          <p:txBody>
            <a:bodyPr wrap="none">
              <a:spAutoFit/>
            </a:bodyPr>
            <a:lstStyle/>
            <a:p>
              <a:pPr algn="ctr" eaLnBrk="1" hangingPunct="1">
                <a:defRPr/>
              </a:pPr>
              <a:r>
                <a:rPr lang="en-GB" sz="700" dirty="0">
                  <a:solidFill>
                    <a:srgbClr val="FF0000"/>
                  </a:solidFill>
                  <a:latin typeface="+mn-lt"/>
                  <a:ea typeface="+mn-ea"/>
                  <a:cs typeface="ＭＳ Ｐゴシック" charset="0"/>
                </a:rPr>
                <a:t>6LowPAN</a:t>
              </a:r>
            </a:p>
          </p:txBody>
        </p:sp>
        <p:grpSp>
          <p:nvGrpSpPr>
            <p:cNvPr id="62" name="Group 114"/>
            <p:cNvGrpSpPr>
              <a:grpSpLocks/>
            </p:cNvGrpSpPr>
            <p:nvPr/>
          </p:nvGrpSpPr>
          <p:grpSpPr bwMode="auto">
            <a:xfrm>
              <a:off x="2132013" y="952500"/>
              <a:ext cx="1655762" cy="1296988"/>
              <a:chOff x="1343" y="600"/>
              <a:chExt cx="1043" cy="817"/>
            </a:xfrm>
          </p:grpSpPr>
          <p:sp>
            <p:nvSpPr>
              <p:cNvPr id="80" name="AutoShape 106"/>
              <p:cNvSpPr>
                <a:spLocks noChangeArrowheads="1"/>
              </p:cNvSpPr>
              <p:nvPr/>
            </p:nvSpPr>
            <p:spPr bwMode="auto">
              <a:xfrm>
                <a:off x="1343" y="600"/>
                <a:ext cx="1043" cy="499"/>
              </a:xfrm>
              <a:prstGeom prst="wedgeRoundRectCallout">
                <a:avLst>
                  <a:gd name="adj1" fmla="val -26704"/>
                  <a:gd name="adj2" fmla="val 110924"/>
                  <a:gd name="adj3" fmla="val 16667"/>
                </a:avLst>
              </a:prstGeom>
              <a:solidFill>
                <a:schemeClr val="bg1">
                  <a:lumMod val="95000"/>
                </a:schemeClr>
              </a:solidFill>
              <a:ln w="9525">
                <a:solidFill>
                  <a:schemeClr val="tx1"/>
                </a:solidFill>
                <a:prstDash val="dash"/>
                <a:miter lim="800000"/>
                <a:headEnd/>
                <a:tailEnd/>
              </a:ln>
              <a:effectLst/>
              <a:extLst/>
            </p:spPr>
            <p:txBody>
              <a:bodyPr/>
              <a:lstStyle/>
              <a:p>
                <a:pPr algn="ctr" eaLnBrk="1" hangingPunct="1">
                  <a:defRPr/>
                </a:pPr>
                <a:r>
                  <a:rPr lang="en-US" sz="900" b="1" dirty="0">
                    <a:solidFill>
                      <a:srgbClr val="000000"/>
                    </a:solidFill>
                    <a:latin typeface="Arial" charset="0"/>
                    <a:cs typeface="ＭＳ Ｐゴシック" charset="0"/>
                  </a:rPr>
                  <a:t>Semantically annotate data</a:t>
                </a:r>
                <a:endParaRPr lang="en-US" sz="600" b="1" dirty="0">
                  <a:solidFill>
                    <a:srgbClr val="FF0000"/>
                  </a:solidFill>
                  <a:latin typeface="Arial" charset="0"/>
                  <a:cs typeface="ＭＳ Ｐゴシック" charset="0"/>
                </a:endParaRPr>
              </a:p>
            </p:txBody>
          </p:sp>
          <p:cxnSp>
            <p:nvCxnSpPr>
              <p:cNvPr id="81" name="Straight Arrow Connector 80"/>
              <p:cNvCxnSpPr>
                <a:stCxn id="80" idx="2"/>
              </p:cNvCxnSpPr>
              <p:nvPr/>
            </p:nvCxnSpPr>
            <p:spPr>
              <a:xfrm>
                <a:off x="1865" y="1099"/>
                <a:ext cx="95" cy="318"/>
              </a:xfrm>
              <a:prstGeom prst="straightConnector1">
                <a:avLst/>
              </a:prstGeom>
              <a:ln>
                <a:solidFill>
                  <a:schemeClr val="tx1"/>
                </a:solidFill>
                <a:prstDash val="dash"/>
                <a:tailEnd type="arrow"/>
              </a:ln>
            </p:spPr>
            <p:style>
              <a:lnRef idx="1">
                <a:schemeClr val="accent1"/>
              </a:lnRef>
              <a:fillRef idx="0">
                <a:schemeClr val="accent1"/>
              </a:fillRef>
              <a:effectRef idx="0">
                <a:schemeClr val="accent1"/>
              </a:effectRef>
              <a:fontRef idx="minor">
                <a:schemeClr val="tx1"/>
              </a:fontRef>
            </p:style>
          </p:cxnSp>
        </p:grpSp>
        <p:sp>
          <p:nvSpPr>
            <p:cNvPr id="63" name="TextBox 62"/>
            <p:cNvSpPr txBox="1"/>
            <p:nvPr/>
          </p:nvSpPr>
          <p:spPr>
            <a:xfrm>
              <a:off x="-274006" y="3122613"/>
              <a:ext cx="3610300" cy="446017"/>
            </a:xfrm>
            <a:prstGeom prst="rect">
              <a:avLst/>
            </a:prstGeom>
            <a:noFill/>
          </p:spPr>
          <p:txBody>
            <a:bodyPr wrap="none">
              <a:spAutoFit/>
            </a:bodyPr>
            <a:lstStyle/>
            <a:p>
              <a:pPr algn="ctr" eaLnBrk="1" hangingPunct="1">
                <a:defRPr/>
              </a:pPr>
              <a:r>
                <a:rPr lang="en-GB" sz="700" dirty="0">
                  <a:solidFill>
                    <a:srgbClr val="FF0000"/>
                  </a:solidFill>
                  <a:latin typeface="+mn-lt"/>
                  <a:ea typeface="+mn-ea"/>
                  <a:cs typeface="ＭＳ Ｐゴシック" charset="0"/>
                </a:rPr>
                <a:t>http://mynet1/snodeA23/readTemp?</a:t>
              </a:r>
            </a:p>
          </p:txBody>
        </p:sp>
        <p:cxnSp>
          <p:nvCxnSpPr>
            <p:cNvPr id="64" name="Straight Arrow Connector 63"/>
            <p:cNvCxnSpPr/>
            <p:nvPr/>
          </p:nvCxnSpPr>
          <p:spPr>
            <a:xfrm flipV="1">
              <a:off x="541338" y="2709863"/>
              <a:ext cx="573087" cy="490537"/>
            </a:xfrm>
            <a:prstGeom prst="straightConnector1">
              <a:avLst/>
            </a:prstGeom>
            <a:ln>
              <a:solidFill>
                <a:srgbClr val="FF0000"/>
              </a:solidFill>
              <a:prstDash val="dash"/>
              <a:tailEnd type="arrow"/>
            </a:ln>
          </p:spPr>
          <p:style>
            <a:lnRef idx="1">
              <a:schemeClr val="accent1"/>
            </a:lnRef>
            <a:fillRef idx="0">
              <a:schemeClr val="accent1"/>
            </a:fillRef>
            <a:effectRef idx="0">
              <a:schemeClr val="accent1"/>
            </a:effectRef>
            <a:fontRef idx="minor">
              <a:schemeClr val="tx1"/>
            </a:fontRef>
          </p:style>
        </p:cxnSp>
        <p:grpSp>
          <p:nvGrpSpPr>
            <p:cNvPr id="65" name="Group 24"/>
            <p:cNvGrpSpPr>
              <a:grpSpLocks/>
            </p:cNvGrpSpPr>
            <p:nvPr/>
          </p:nvGrpSpPr>
          <p:grpSpPr bwMode="auto">
            <a:xfrm>
              <a:off x="2979738" y="5373688"/>
              <a:ext cx="1879600" cy="1441450"/>
              <a:chOff x="431" y="1752"/>
              <a:chExt cx="1184" cy="908"/>
            </a:xfrm>
          </p:grpSpPr>
          <p:pic>
            <p:nvPicPr>
              <p:cNvPr id="71" name="Picture 44" descr="http://openclipart.org/image/800px/svg_to_png/14729/gabe_anguiano_Cloud.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31" y="1752"/>
                <a:ext cx="1184" cy="9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2" name="Picture 26" desc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67" y="1916"/>
                <a:ext cx="258" cy="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3" name="Picture 26" desc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63" y="2094"/>
                <a:ext cx="258" cy="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4" name="Picture 26" desc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83" y="2184"/>
                <a:ext cx="258" cy="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5" name="Picture 26" desc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28" y="2025"/>
                <a:ext cx="258" cy="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6" name="Picture 26" desc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94" y="1821"/>
                <a:ext cx="258" cy="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7" name="Freeform 18"/>
              <p:cNvSpPr/>
              <p:nvPr/>
            </p:nvSpPr>
            <p:spPr>
              <a:xfrm>
                <a:off x="773" y="2065"/>
                <a:ext cx="364" cy="330"/>
              </a:xfrm>
              <a:custGeom>
                <a:avLst/>
                <a:gdLst>
                  <a:gd name="connsiteX0" fmla="*/ 0 w 577992"/>
                  <a:gd name="connsiteY0" fmla="*/ 65701 h 522901"/>
                  <a:gd name="connsiteX1" fmla="*/ 287866 w 577992"/>
                  <a:gd name="connsiteY1" fmla="*/ 6435 h 522901"/>
                  <a:gd name="connsiteX2" fmla="*/ 575733 w 577992"/>
                  <a:gd name="connsiteY2" fmla="*/ 201168 h 522901"/>
                  <a:gd name="connsiteX3" fmla="*/ 127000 w 577992"/>
                  <a:gd name="connsiteY3" fmla="*/ 404368 h 522901"/>
                  <a:gd name="connsiteX4" fmla="*/ 296333 w 577992"/>
                  <a:gd name="connsiteY4" fmla="*/ 522901 h 52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7992" h="522901">
                    <a:moveTo>
                      <a:pt x="0" y="65701"/>
                    </a:moveTo>
                    <a:cubicBezTo>
                      <a:pt x="95955" y="24779"/>
                      <a:pt x="191911" y="-16143"/>
                      <a:pt x="287866" y="6435"/>
                    </a:cubicBezTo>
                    <a:cubicBezTo>
                      <a:pt x="383821" y="29013"/>
                      <a:pt x="602544" y="134846"/>
                      <a:pt x="575733" y="201168"/>
                    </a:cubicBezTo>
                    <a:cubicBezTo>
                      <a:pt x="548922" y="267490"/>
                      <a:pt x="173567" y="350746"/>
                      <a:pt x="127000" y="404368"/>
                    </a:cubicBezTo>
                    <a:cubicBezTo>
                      <a:pt x="80433" y="457990"/>
                      <a:pt x="188383" y="490445"/>
                      <a:pt x="296333" y="522901"/>
                    </a:cubicBezTo>
                  </a:path>
                </a:pathLst>
              </a:custGeom>
              <a:noFill/>
              <a:ln w="9525">
                <a:solidFill>
                  <a:schemeClr val="tx1"/>
                </a:solidFill>
                <a:prstDash val="dash"/>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sz="1100">
                  <a:solidFill>
                    <a:srgbClr val="FFFFFF"/>
                  </a:solidFill>
                </a:endParaRPr>
              </a:p>
            </p:txBody>
          </p:sp>
          <p:sp>
            <p:nvSpPr>
              <p:cNvPr id="78" name="Freeform 19"/>
              <p:cNvSpPr/>
              <p:nvPr/>
            </p:nvSpPr>
            <p:spPr>
              <a:xfrm>
                <a:off x="715" y="2176"/>
                <a:ext cx="42" cy="85"/>
              </a:xfrm>
              <a:custGeom>
                <a:avLst/>
                <a:gdLst>
                  <a:gd name="connsiteX0" fmla="*/ 67734 w 67734"/>
                  <a:gd name="connsiteY0" fmla="*/ 135467 h 135467"/>
                  <a:gd name="connsiteX1" fmla="*/ 0 w 67734"/>
                  <a:gd name="connsiteY1" fmla="*/ 0 h 135467"/>
                </a:gdLst>
                <a:ahLst/>
                <a:cxnLst>
                  <a:cxn ang="0">
                    <a:pos x="connsiteX0" y="connsiteY0"/>
                  </a:cxn>
                  <a:cxn ang="0">
                    <a:pos x="connsiteX1" y="connsiteY1"/>
                  </a:cxn>
                </a:cxnLst>
                <a:rect l="l" t="t" r="r" b="b"/>
                <a:pathLst>
                  <a:path w="67734" h="135467">
                    <a:moveTo>
                      <a:pt x="67734" y="135467"/>
                    </a:moveTo>
                    <a:lnTo>
                      <a:pt x="0" y="0"/>
                    </a:lnTo>
                  </a:path>
                </a:pathLst>
              </a:custGeom>
              <a:noFill/>
              <a:ln w="9525">
                <a:solidFill>
                  <a:schemeClr val="tx1"/>
                </a:solidFill>
                <a:prstDash val="dash"/>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sz="1100">
                  <a:solidFill>
                    <a:srgbClr val="FFFFFF"/>
                  </a:solidFill>
                </a:endParaRPr>
              </a:p>
            </p:txBody>
          </p:sp>
          <p:sp>
            <p:nvSpPr>
              <p:cNvPr id="79" name="Text Box 20"/>
              <p:cNvSpPr txBox="1">
                <a:spLocks noChangeArrowheads="1"/>
              </p:cNvSpPr>
              <p:nvPr/>
            </p:nvSpPr>
            <p:spPr bwMode="auto">
              <a:xfrm>
                <a:off x="501" y="1842"/>
                <a:ext cx="478" cy="238"/>
              </a:xfrm>
              <a:prstGeom prst="rect">
                <a:avLst/>
              </a:prstGeom>
              <a:noFill/>
              <a:ln>
                <a:noFill/>
              </a:ln>
              <a:effectLst>
                <a:prstShdw prst="shdw17" dist="17961" dir="2700000">
                  <a:schemeClr val="accent1">
                    <a:gamma/>
                    <a:shade val="60000"/>
                    <a:invGamma/>
                    <a:alpha val="50000"/>
                  </a:schemeClr>
                </a:prstShdw>
              </a:effectLst>
              <a:extLst/>
            </p:spPr>
            <p:txBody>
              <a:bodyPr wrap="none">
                <a:spAutoFit/>
              </a:bodyPr>
              <a:lstStyle/>
              <a:p>
                <a:pPr algn="ctr" eaLnBrk="1" fontAlgn="auto" hangingPunct="1">
                  <a:spcBef>
                    <a:spcPts val="0"/>
                  </a:spcBef>
                  <a:spcAft>
                    <a:spcPts val="0"/>
                  </a:spcAft>
                  <a:defRPr/>
                </a:pPr>
                <a:r>
                  <a:rPr lang="en-GB" sz="500" dirty="0">
                    <a:solidFill>
                      <a:srgbClr val="000000">
                        <a:lumMod val="50000"/>
                        <a:lumOff val="50000"/>
                      </a:srgbClr>
                    </a:solidFill>
                    <a:latin typeface="Verdana"/>
                    <a:ea typeface="ＭＳ Ｐゴシック" charset="0"/>
                  </a:rPr>
                  <a:t>WSN</a:t>
                </a:r>
              </a:p>
            </p:txBody>
          </p:sp>
        </p:grpSp>
        <p:cxnSp>
          <p:nvCxnSpPr>
            <p:cNvPr id="66" name="AutoShape 73"/>
            <p:cNvCxnSpPr>
              <a:cxnSpLocks noChangeShapeType="1"/>
              <a:stCxn id="23" idx="2"/>
              <a:endCxn id="75" idx="3"/>
            </p:cNvCxnSpPr>
            <p:nvPr/>
          </p:nvCxnSpPr>
          <p:spPr bwMode="auto">
            <a:xfrm rot="5400000">
              <a:off x="3936206" y="5010944"/>
              <a:ext cx="1484313" cy="682625"/>
            </a:xfrm>
            <a:prstGeom prst="curvedConnector2">
              <a:avLst/>
            </a:prstGeom>
            <a:noFill/>
            <a:ln w="9525">
              <a:solidFill>
                <a:schemeClr val="bg2"/>
              </a:solidFill>
              <a:prstDash val="dash"/>
              <a:round/>
              <a:headEnd/>
              <a:tailEnd/>
            </a:ln>
            <a:extLst>
              <a:ext uri="{909E8E84-426E-40DD-AFC4-6F175D3DCCD1}">
                <a14:hiddenFill xmlns:a14="http://schemas.microsoft.com/office/drawing/2010/main">
                  <a:noFill/>
                </a14:hiddenFill>
              </a:ext>
            </a:extLst>
          </p:spPr>
        </p:cxnSp>
        <p:sp>
          <p:nvSpPr>
            <p:cNvPr id="67" name="TextBox 66"/>
            <p:cNvSpPr txBox="1"/>
            <p:nvPr/>
          </p:nvSpPr>
          <p:spPr>
            <a:xfrm>
              <a:off x="3935974" y="5695951"/>
              <a:ext cx="979950" cy="446017"/>
            </a:xfrm>
            <a:prstGeom prst="rect">
              <a:avLst/>
            </a:prstGeom>
            <a:noFill/>
          </p:spPr>
          <p:txBody>
            <a:bodyPr wrap="none">
              <a:spAutoFit/>
            </a:bodyPr>
            <a:lstStyle/>
            <a:p>
              <a:pPr algn="ctr" eaLnBrk="1" hangingPunct="1">
                <a:defRPr/>
              </a:pPr>
              <a:r>
                <a:rPr lang="en-GB" sz="700" dirty="0">
                  <a:solidFill>
                    <a:srgbClr val="FF0000"/>
                  </a:solidFill>
                  <a:latin typeface="+mn-lt"/>
                  <a:ea typeface="+mn-ea"/>
                  <a:cs typeface="ＭＳ Ｐゴシック" charset="0"/>
                </a:rPr>
                <a:t>MQTT</a:t>
              </a:r>
            </a:p>
          </p:txBody>
        </p:sp>
        <p:sp>
          <p:nvSpPr>
            <p:cNvPr id="68" name="TextBox 67"/>
            <p:cNvSpPr txBox="1"/>
            <p:nvPr/>
          </p:nvSpPr>
          <p:spPr>
            <a:xfrm>
              <a:off x="4513823" y="4727574"/>
              <a:ext cx="979950" cy="446017"/>
            </a:xfrm>
            <a:prstGeom prst="rect">
              <a:avLst/>
            </a:prstGeom>
            <a:noFill/>
          </p:spPr>
          <p:txBody>
            <a:bodyPr wrap="none">
              <a:spAutoFit/>
            </a:bodyPr>
            <a:lstStyle/>
            <a:p>
              <a:pPr algn="ctr" eaLnBrk="1" hangingPunct="1">
                <a:defRPr/>
              </a:pPr>
              <a:r>
                <a:rPr lang="en-GB" sz="700" dirty="0">
                  <a:solidFill>
                    <a:srgbClr val="FF0000"/>
                  </a:solidFill>
                  <a:latin typeface="+mn-lt"/>
                  <a:ea typeface="+mn-ea"/>
                  <a:cs typeface="ＭＳ Ｐゴシック" charset="0"/>
                </a:rPr>
                <a:t>MQTT</a:t>
              </a:r>
            </a:p>
          </p:txBody>
        </p:sp>
        <p:sp>
          <p:nvSpPr>
            <p:cNvPr id="69" name="Rectangle 13"/>
            <p:cNvSpPr>
              <a:spLocks noChangeArrowheads="1"/>
            </p:cNvSpPr>
            <p:nvPr/>
          </p:nvSpPr>
          <p:spPr bwMode="auto">
            <a:xfrm>
              <a:off x="2706688" y="4017963"/>
              <a:ext cx="785812" cy="419100"/>
            </a:xfrm>
            <a:prstGeom prst="rect">
              <a:avLst/>
            </a:prstGeom>
            <a:solidFill>
              <a:srgbClr val="FF0000"/>
            </a:solidFill>
            <a:ln>
              <a:noFill/>
            </a:ln>
            <a:extLst>
              <a:ext uri="{91240B29-F687-4F45-9708-019B960494DF}">
                <a14:hiddenLine xmlns:a14="http://schemas.microsoft.com/office/drawing/2010/main" w="25400">
                  <a:solidFill>
                    <a:srgbClr val="89A4A7"/>
                  </a:solidFill>
                  <a:miter lim="800000"/>
                  <a:headEnd/>
                  <a:tailEnd/>
                </a14:hiddenLine>
              </a:ext>
            </a:extLst>
          </p:spPr>
          <p:txBody>
            <a:bodyPr anchor="ctr"/>
            <a:lstStyle>
              <a:lvl1pPr>
                <a:spcBef>
                  <a:spcPct val="20000"/>
                </a:spcBef>
                <a:buFont typeface="Verdana" panose="020B0604030504040204" pitchFamily="34" charset="0"/>
                <a:buChar char="−"/>
                <a:defRPr sz="2400">
                  <a:solidFill>
                    <a:schemeClr val="tx1"/>
                  </a:solidFill>
                  <a:latin typeface="Arial" panose="020B0604020202020204" pitchFamily="34" charset="0"/>
                  <a:ea typeface="MS PGothic" panose="020B0600070205080204" pitchFamily="34" charset="-128"/>
                </a:defRPr>
              </a:lvl1pPr>
              <a:lvl2pPr marL="742950" indent="-285750">
                <a:spcBef>
                  <a:spcPct val="20000"/>
                </a:spcBef>
                <a:buFont typeface="Verdana" panose="020B0604030504040204" pitchFamily="34" charset="0"/>
                <a:buChar char="−"/>
                <a:defRPr sz="2000">
                  <a:solidFill>
                    <a:schemeClr val="tx1"/>
                  </a:solidFill>
                  <a:latin typeface="Arial" panose="020B0604020202020204" pitchFamily="34" charset="0"/>
                  <a:ea typeface="MS PGothic" panose="020B0600070205080204" pitchFamily="34" charset="-128"/>
                </a:defRPr>
              </a:lvl2pPr>
              <a:lvl3pPr marL="1143000" indent="-228600">
                <a:spcBef>
                  <a:spcPct val="20000"/>
                </a:spcBef>
                <a:buFont typeface="Verdana" panose="020B0604030504040204" pitchFamily="34" charset="0"/>
                <a:buChar char="−"/>
                <a:defRPr>
                  <a:solidFill>
                    <a:schemeClr val="tx1"/>
                  </a:solidFill>
                  <a:latin typeface="Arial" panose="020B0604020202020204" pitchFamily="34" charset="0"/>
                  <a:ea typeface="MS PGothic" panose="020B0600070205080204" pitchFamily="34" charset="-128"/>
                </a:defRPr>
              </a:lvl3pPr>
              <a:lvl4pPr marL="1600200" indent="-228600">
                <a:spcBef>
                  <a:spcPct val="20000"/>
                </a:spcBef>
                <a:buFont typeface="Verdana" panose="020B0604030504040204" pitchFamily="34" charset="0"/>
                <a:buChar char="−"/>
                <a:defRPr sz="1600">
                  <a:solidFill>
                    <a:schemeClr val="tx1"/>
                  </a:solidFill>
                  <a:latin typeface="Arial" panose="020B0604020202020204" pitchFamily="34" charset="0"/>
                  <a:ea typeface="MS PGothic" panose="020B0600070205080204" pitchFamily="34" charset="-128"/>
                </a:defRPr>
              </a:lvl4pPr>
              <a:lvl5pPr marL="2057400" indent="-228600">
                <a:spcBef>
                  <a:spcPct val="20000"/>
                </a:spcBef>
                <a:buFont typeface="Verdana" panose="020B0604030504040204" pitchFamily="34" charset="0"/>
                <a:buChar char="−"/>
                <a:defRPr sz="16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Font typeface="Verdana" panose="020B0604030504040204" pitchFamily="34" charset="0"/>
                <a:buChar char="−"/>
                <a:defRPr sz="16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Font typeface="Verdana" panose="020B0604030504040204" pitchFamily="34" charset="0"/>
                <a:buChar char="−"/>
                <a:defRPr sz="16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Font typeface="Verdana" panose="020B0604030504040204" pitchFamily="34" charset="0"/>
                <a:buChar char="−"/>
                <a:defRPr sz="16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Font typeface="Verdana" panose="020B0604030504040204" pitchFamily="34" charset="0"/>
                <a:buChar char="−"/>
                <a:defRPr sz="1600">
                  <a:solidFill>
                    <a:schemeClr val="tx1"/>
                  </a:solidFill>
                  <a:latin typeface="Arial" panose="020B0604020202020204" pitchFamily="34" charset="0"/>
                  <a:ea typeface="MS PGothic" panose="020B0600070205080204" pitchFamily="34" charset="-128"/>
                </a:defRPr>
              </a:lvl9pPr>
            </a:lstStyle>
            <a:p>
              <a:pPr algn="ctr" eaLnBrk="1" hangingPunct="1">
                <a:spcBef>
                  <a:spcPct val="0"/>
                </a:spcBef>
                <a:buFontTx/>
                <a:buNone/>
              </a:pPr>
              <a:r>
                <a:rPr lang="en-GB" altLang="en-US" sz="500">
                  <a:solidFill>
                    <a:schemeClr val="bg1"/>
                  </a:solidFill>
                  <a:latin typeface="Verdana" panose="020B0604030504040204" pitchFamily="34" charset="0"/>
                </a:rPr>
                <a:t>Gateway</a:t>
              </a:r>
            </a:p>
          </p:txBody>
        </p:sp>
        <p:sp>
          <p:nvSpPr>
            <p:cNvPr id="70" name="TextBox 16"/>
            <p:cNvSpPr txBox="1">
              <a:spLocks noChangeArrowheads="1"/>
            </p:cNvSpPr>
            <p:nvPr/>
          </p:nvSpPr>
          <p:spPr bwMode="auto">
            <a:xfrm>
              <a:off x="179388" y="5876926"/>
              <a:ext cx="3370850" cy="8234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Verdana" panose="020B0604030504040204" pitchFamily="34" charset="0"/>
                <a:buChar char="−"/>
                <a:defRPr sz="2400">
                  <a:solidFill>
                    <a:schemeClr val="tx1"/>
                  </a:solidFill>
                  <a:latin typeface="Arial" panose="020B0604020202020204" pitchFamily="34" charset="0"/>
                  <a:ea typeface="MS PGothic" panose="020B0600070205080204" pitchFamily="34" charset="-128"/>
                </a:defRPr>
              </a:lvl1pPr>
              <a:lvl2pPr marL="742950" indent="-285750">
                <a:spcBef>
                  <a:spcPct val="20000"/>
                </a:spcBef>
                <a:buFont typeface="Verdana" panose="020B0604030504040204" pitchFamily="34" charset="0"/>
                <a:buChar char="−"/>
                <a:defRPr sz="2000">
                  <a:solidFill>
                    <a:schemeClr val="tx1"/>
                  </a:solidFill>
                  <a:latin typeface="Arial" panose="020B0604020202020204" pitchFamily="34" charset="0"/>
                  <a:ea typeface="MS PGothic" panose="020B0600070205080204" pitchFamily="34" charset="-128"/>
                </a:defRPr>
              </a:lvl2pPr>
              <a:lvl3pPr marL="1143000" indent="-228600">
                <a:spcBef>
                  <a:spcPct val="20000"/>
                </a:spcBef>
                <a:buFont typeface="Verdana" panose="020B0604030504040204" pitchFamily="34" charset="0"/>
                <a:buChar char="−"/>
                <a:defRPr>
                  <a:solidFill>
                    <a:schemeClr val="tx1"/>
                  </a:solidFill>
                  <a:latin typeface="Arial" panose="020B0604020202020204" pitchFamily="34" charset="0"/>
                  <a:ea typeface="MS PGothic" panose="020B0600070205080204" pitchFamily="34" charset="-128"/>
                </a:defRPr>
              </a:lvl3pPr>
              <a:lvl4pPr marL="1600200" indent="-228600">
                <a:spcBef>
                  <a:spcPct val="20000"/>
                </a:spcBef>
                <a:buFont typeface="Verdana" panose="020B0604030504040204" pitchFamily="34" charset="0"/>
                <a:buChar char="−"/>
                <a:defRPr sz="1600">
                  <a:solidFill>
                    <a:schemeClr val="tx1"/>
                  </a:solidFill>
                  <a:latin typeface="Arial" panose="020B0604020202020204" pitchFamily="34" charset="0"/>
                  <a:ea typeface="MS PGothic" panose="020B0600070205080204" pitchFamily="34" charset="-128"/>
                </a:defRPr>
              </a:lvl4pPr>
              <a:lvl5pPr marL="2057400" indent="-228600">
                <a:spcBef>
                  <a:spcPct val="20000"/>
                </a:spcBef>
                <a:buFont typeface="Verdana" panose="020B0604030504040204" pitchFamily="34" charset="0"/>
                <a:buChar char="−"/>
                <a:defRPr sz="16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Font typeface="Verdana" panose="020B0604030504040204" pitchFamily="34" charset="0"/>
                <a:buChar char="−"/>
                <a:defRPr sz="16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Font typeface="Verdana" panose="020B0604030504040204" pitchFamily="34" charset="0"/>
                <a:buChar char="−"/>
                <a:defRPr sz="16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Font typeface="Verdana" panose="020B0604030504040204" pitchFamily="34" charset="0"/>
                <a:buChar char="−"/>
                <a:defRPr sz="16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Font typeface="Verdana" panose="020B0604030504040204" pitchFamily="34" charset="0"/>
                <a:buChar char="−"/>
                <a:defRPr sz="1600">
                  <a:solidFill>
                    <a:schemeClr val="tx1"/>
                  </a:solidFill>
                  <a:latin typeface="Arial" panose="020B0604020202020204" pitchFamily="34" charset="0"/>
                  <a:ea typeface="MS PGothic" panose="020B0600070205080204" pitchFamily="34" charset="-128"/>
                </a:defRPr>
              </a:lvl9pPr>
            </a:lstStyle>
            <a:p>
              <a:pPr eaLnBrk="1" hangingPunct="1">
                <a:spcBef>
                  <a:spcPct val="0"/>
                </a:spcBef>
                <a:buFontTx/>
                <a:buNone/>
              </a:pPr>
              <a:r>
                <a:rPr lang="en-GB" altLang="en-US" sz="900" dirty="0"/>
                <a:t>And several other </a:t>
              </a:r>
              <a:br>
                <a:rPr lang="en-GB" altLang="en-US" sz="900" dirty="0"/>
              </a:br>
              <a:r>
                <a:rPr lang="en-GB" altLang="en-US" sz="900" dirty="0"/>
                <a:t>protocols  and solutions…</a:t>
              </a:r>
            </a:p>
          </p:txBody>
        </p:sp>
      </p:grpSp>
    </p:spTree>
    <p:extLst>
      <p:ext uri="{BB962C8B-B14F-4D97-AF65-F5344CB8AC3E}">
        <p14:creationId xmlns:p14="http://schemas.microsoft.com/office/powerpoint/2010/main" val="261810732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theme/theme1.xml><?xml version="1.0" encoding="utf-8"?>
<a:theme xmlns:a="http://schemas.openxmlformats.org/drawingml/2006/main" name="Ontology template">
  <a:themeElements>
    <a:clrScheme name="">
      <a:dk1>
        <a:srgbClr val="000000"/>
      </a:dk1>
      <a:lt1>
        <a:srgbClr val="FFFFFF"/>
      </a:lt1>
      <a:dk2>
        <a:srgbClr val="000000"/>
      </a:dk2>
      <a:lt2>
        <a:srgbClr val="808080"/>
      </a:lt2>
      <a:accent1>
        <a:srgbClr val="810000"/>
      </a:accent1>
      <a:accent2>
        <a:srgbClr val="0000FF"/>
      </a:accent2>
      <a:accent3>
        <a:srgbClr val="FFFFFF"/>
      </a:accent3>
      <a:accent4>
        <a:srgbClr val="000000"/>
      </a:accent4>
      <a:accent5>
        <a:srgbClr val="C1AAAA"/>
      </a:accent5>
      <a:accent6>
        <a:srgbClr val="0000E7"/>
      </a:accent6>
      <a:hlink>
        <a:srgbClr val="FF8100"/>
      </a:hlink>
      <a:folHlink>
        <a:srgbClr val="C20000"/>
      </a:folHlink>
    </a:clrScheme>
    <a:fontScheme name="ontology">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800" b="1"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800" b="1" i="0" u="none" strike="noStrike" cap="none" normalizeH="0" baseline="0" smtClean="0">
            <a:ln>
              <a:noFill/>
            </a:ln>
            <a:solidFill>
              <a:schemeClr val="tx1"/>
            </a:solidFill>
            <a:effectLst/>
            <a:latin typeface="Arial" charset="0"/>
          </a:defRPr>
        </a:defPPr>
      </a:lstStyle>
    </a:lnDef>
  </a:objectDefaults>
  <a:extraClrSchemeLst>
    <a:extraClrScheme>
      <a:clrScheme name="ontology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ntology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ntology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ntology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ntology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ntology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ntology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1741</TotalTime>
  <Words>1841</Words>
  <Application>Microsoft Office PowerPoint</Application>
  <PresentationFormat>Widescreen</PresentationFormat>
  <Paragraphs>154</Paragraphs>
  <Slides>15</Slides>
  <Notes>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15</vt:i4>
      </vt:variant>
    </vt:vector>
  </HeadingPairs>
  <TitlesOfParts>
    <vt:vector size="23" baseType="lpstr">
      <vt:lpstr>MS PGothic</vt:lpstr>
      <vt:lpstr>MS PGothic</vt:lpstr>
      <vt:lpstr>Arial</vt:lpstr>
      <vt:lpstr>Calibri</vt:lpstr>
      <vt:lpstr>Times New Roman</vt:lpstr>
      <vt:lpstr>Verdana</vt:lpstr>
      <vt:lpstr>Wingdings</vt:lpstr>
      <vt:lpstr>Ontology template</vt:lpstr>
      <vt:lpstr> Ontology Summit 2015 Symposium:  Internet of Things: Toward Smart Networked Systems and Societies National Science Foundation April 13-14, 2015  Track A: Ontology Integration in the Internet of Things </vt:lpstr>
      <vt:lpstr>Track A: Ontology Integration in the Internet of Things: Goal &amp; Mission</vt:lpstr>
      <vt:lpstr>Terminology: From Internet of Things to Smart Networked Systems and Societies </vt:lpstr>
      <vt:lpstr>The Technical Challenge</vt:lpstr>
      <vt:lpstr>Strategy for Addressing the Technical Challenge in Track A</vt:lpstr>
      <vt:lpstr>Track A Speakers</vt:lpstr>
      <vt:lpstr>Case Studes of IoT/IoE</vt:lpstr>
      <vt:lpstr>Current Approaches to Integration and Interoperability</vt:lpstr>
      <vt:lpstr>Some approaches for Integration and Interoperability (1)</vt:lpstr>
      <vt:lpstr>Some approaches for Integration and Interoperability (2)</vt:lpstr>
      <vt:lpstr>Some approaches for Integration and Interoperability (3)</vt:lpstr>
      <vt:lpstr>Gaps</vt:lpstr>
      <vt:lpstr>Summary: Methods for Integration and Interoperability</vt:lpstr>
      <vt:lpstr>Verification and Validation (abstracted from various talks)</vt:lpstr>
      <vt:lpstr>Some Process Insights (Barnaghi)</vt:lpstr>
    </vt:vector>
  </TitlesOfParts>
  <Company>The MITRE Corporation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Ontology Summit 2015 Session  Track A Session (1) –  Ontology Integration in the Internet of Things Thu 2015-02-05</dc:title>
  <dc:creator>Obrst, Leo J.</dc:creator>
  <cp:lastModifiedBy>Obrst, Leo J.</cp:lastModifiedBy>
  <cp:revision>51</cp:revision>
  <dcterms:created xsi:type="dcterms:W3CDTF">2015-02-04T19:51:13Z</dcterms:created>
  <dcterms:modified xsi:type="dcterms:W3CDTF">2015-04-12T13:18:46Z</dcterms:modified>
</cp:coreProperties>
</file>