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9"/>
  </p:notesMasterIdLst>
  <p:sldIdLst>
    <p:sldId id="256" r:id="rId2"/>
    <p:sldId id="259" r:id="rId3"/>
    <p:sldId id="268" r:id="rId4"/>
    <p:sldId id="269" r:id="rId5"/>
    <p:sldId id="270" r:id="rId6"/>
    <p:sldId id="271" r:id="rId7"/>
    <p:sldId id="264" r:id="rId8"/>
    <p:sldId id="265" r:id="rId9"/>
    <p:sldId id="267" r:id="rId10"/>
    <p:sldId id="273" r:id="rId11"/>
    <p:sldId id="258" r:id="rId12"/>
    <p:sldId id="260" r:id="rId13"/>
    <p:sldId id="262" r:id="rId14"/>
    <p:sldId id="257" r:id="rId15"/>
    <p:sldId id="272" r:id="rId16"/>
    <p:sldId id="261" r:id="rId17"/>
    <p:sldId id="263"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6986" autoAdjust="0"/>
    <p:restoredTop sz="94660"/>
  </p:normalViewPr>
  <p:slideViewPr>
    <p:cSldViewPr snapToGrid="0">
      <p:cViewPr varScale="1">
        <p:scale>
          <a:sx n="105" d="100"/>
          <a:sy n="105" d="100"/>
        </p:scale>
        <p:origin x="114" y="168"/>
      </p:cViewPr>
      <p:guideLst/>
    </p:cSldViewPr>
  </p:slideViewPr>
  <p:notesTextViewPr>
    <p:cViewPr>
      <p:scale>
        <a:sx n="3" d="2"/>
        <a:sy n="3" d="2"/>
      </p:scale>
      <p:origin x="0" y="0"/>
    </p:cViewPr>
  </p:notesTextViewPr>
  <p:sorterViewPr>
    <p:cViewPr>
      <p:scale>
        <a:sx n="100" d="100"/>
        <a:sy n="100" d="100"/>
      </p:scale>
      <p:origin x="0" y="-224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E074C0C-6433-43C1-9124-64D04B292783}" type="datetimeFigureOut">
              <a:rPr lang="en-US" smtClean="0"/>
              <a:t>1/15/2015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8793CF-8986-41D2-814E-0F45F06DAFBF}" type="slidenum">
              <a:rPr lang="en-US" smtClean="0"/>
              <a:t>‹#›</a:t>
            </a:fld>
            <a:endParaRPr lang="en-US"/>
          </a:p>
        </p:txBody>
      </p:sp>
    </p:spTree>
    <p:extLst>
      <p:ext uri="{BB962C8B-B14F-4D97-AF65-F5344CB8AC3E}">
        <p14:creationId xmlns:p14="http://schemas.microsoft.com/office/powerpoint/2010/main" val="32384769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8793CF-8986-41D2-814E-0F45F06DAFBF}" type="slidenum">
              <a:rPr lang="en-US" smtClean="0"/>
              <a:t>1</a:t>
            </a:fld>
            <a:endParaRPr lang="en-US"/>
          </a:p>
        </p:txBody>
      </p:sp>
    </p:spTree>
    <p:extLst>
      <p:ext uri="{BB962C8B-B14F-4D97-AF65-F5344CB8AC3E}">
        <p14:creationId xmlns:p14="http://schemas.microsoft.com/office/powerpoint/2010/main" val="1816799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8793CF-8986-41D2-814E-0F45F06DAFBF}" type="slidenum">
              <a:rPr lang="en-US" smtClean="0"/>
              <a:t>2</a:t>
            </a:fld>
            <a:endParaRPr lang="en-US"/>
          </a:p>
        </p:txBody>
      </p:sp>
    </p:spTree>
    <p:extLst>
      <p:ext uri="{BB962C8B-B14F-4D97-AF65-F5344CB8AC3E}">
        <p14:creationId xmlns:p14="http://schemas.microsoft.com/office/powerpoint/2010/main" val="16223414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8793CF-8986-41D2-814E-0F45F06DAFBF}" type="slidenum">
              <a:rPr lang="en-US" smtClean="0"/>
              <a:t>11</a:t>
            </a:fld>
            <a:endParaRPr lang="en-US"/>
          </a:p>
        </p:txBody>
      </p:sp>
    </p:spTree>
    <p:extLst>
      <p:ext uri="{BB962C8B-B14F-4D97-AF65-F5344CB8AC3E}">
        <p14:creationId xmlns:p14="http://schemas.microsoft.com/office/powerpoint/2010/main" val="9082243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673061F-0079-418E-9A36-E7241871602F}" type="datetime1">
              <a:rPr lang="en-US" smtClean="0"/>
              <a:t>1/16/2015</a:t>
            </a:fld>
            <a:endParaRPr lang="en-US" dirty="0"/>
          </a:p>
        </p:txBody>
      </p:sp>
      <p:sp>
        <p:nvSpPr>
          <p:cNvPr id="5" name="Footer Placeholder 4"/>
          <p:cNvSpPr>
            <a:spLocks noGrp="1"/>
          </p:cNvSpPr>
          <p:nvPr>
            <p:ph type="ftr" sz="quarter" idx="11"/>
          </p:nvPr>
        </p:nvSpPr>
        <p:spPr/>
        <p:txBody>
          <a:bodyPr/>
          <a:lstStyle/>
          <a:p>
            <a:r>
              <a:rPr lang="en-US" smtClean="0"/>
              <a:t>Ontolog Summit 2015 Track D v1.3</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F3CE94-691B-4420-AE93-39403F5B5251}" type="datetime1">
              <a:rPr lang="en-US" smtClean="0"/>
              <a:t>1/16/2015</a:t>
            </a:fld>
            <a:endParaRPr lang="en-US" dirty="0"/>
          </a:p>
        </p:txBody>
      </p:sp>
      <p:sp>
        <p:nvSpPr>
          <p:cNvPr id="5" name="Footer Placeholder 4"/>
          <p:cNvSpPr>
            <a:spLocks noGrp="1"/>
          </p:cNvSpPr>
          <p:nvPr>
            <p:ph type="ftr" sz="quarter" idx="11"/>
          </p:nvPr>
        </p:nvSpPr>
        <p:spPr/>
        <p:txBody>
          <a:bodyPr/>
          <a:lstStyle/>
          <a:p>
            <a:r>
              <a:rPr lang="en-US" smtClean="0"/>
              <a:t>Ontolog Summit 2015 Track D v1.3</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BA2E498-B8BF-484E-BB82-67F7979437EA}" type="datetime1">
              <a:rPr lang="en-US" smtClean="0"/>
              <a:t>1/16/2015</a:t>
            </a:fld>
            <a:endParaRPr lang="en-US" dirty="0"/>
          </a:p>
        </p:txBody>
      </p:sp>
      <p:sp>
        <p:nvSpPr>
          <p:cNvPr id="5" name="Footer Placeholder 4"/>
          <p:cNvSpPr>
            <a:spLocks noGrp="1"/>
          </p:cNvSpPr>
          <p:nvPr>
            <p:ph type="ftr" sz="quarter" idx="11"/>
          </p:nvPr>
        </p:nvSpPr>
        <p:spPr/>
        <p:txBody>
          <a:bodyPr/>
          <a:lstStyle/>
          <a:p>
            <a:r>
              <a:rPr lang="en-US" smtClean="0"/>
              <a:t>Ontolog Summit 2015 Track D v1.3</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0BFD85-D4F3-416B-9030-9CC5467AF146}" type="datetime1">
              <a:rPr lang="en-US" smtClean="0"/>
              <a:t>1/16/2015</a:t>
            </a:fld>
            <a:endParaRPr lang="en-US" dirty="0"/>
          </a:p>
        </p:txBody>
      </p:sp>
      <p:sp>
        <p:nvSpPr>
          <p:cNvPr id="5" name="Footer Placeholder 4"/>
          <p:cNvSpPr>
            <a:spLocks noGrp="1"/>
          </p:cNvSpPr>
          <p:nvPr>
            <p:ph type="ftr" sz="quarter" idx="11"/>
          </p:nvPr>
        </p:nvSpPr>
        <p:spPr/>
        <p:txBody>
          <a:bodyPr/>
          <a:lstStyle/>
          <a:p>
            <a:r>
              <a:rPr lang="en-US" smtClean="0"/>
              <a:t>Ontolog Summit 2015 Track D v1.3</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C3CBDF-47CE-442A-9B6A-D8C332FD8213}" type="datetime1">
              <a:rPr lang="en-US" smtClean="0"/>
              <a:t>1/16/2015</a:t>
            </a:fld>
            <a:endParaRPr lang="en-US" dirty="0"/>
          </a:p>
        </p:txBody>
      </p:sp>
      <p:sp>
        <p:nvSpPr>
          <p:cNvPr id="5" name="Footer Placeholder 4"/>
          <p:cNvSpPr>
            <a:spLocks noGrp="1"/>
          </p:cNvSpPr>
          <p:nvPr>
            <p:ph type="ftr" sz="quarter" idx="11"/>
          </p:nvPr>
        </p:nvSpPr>
        <p:spPr/>
        <p:txBody>
          <a:bodyPr/>
          <a:lstStyle/>
          <a:p>
            <a:r>
              <a:rPr lang="en-US" smtClean="0"/>
              <a:t>Ontolog Summit 2015 Track D v1.3</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CD55BE-0230-4E3E-AF4E-2EADC2F75C83}" type="datetime1">
              <a:rPr lang="en-US" smtClean="0"/>
              <a:t>1/16/2015</a:t>
            </a:fld>
            <a:endParaRPr lang="en-US" dirty="0"/>
          </a:p>
        </p:txBody>
      </p:sp>
      <p:sp>
        <p:nvSpPr>
          <p:cNvPr id="6" name="Footer Placeholder 5"/>
          <p:cNvSpPr>
            <a:spLocks noGrp="1"/>
          </p:cNvSpPr>
          <p:nvPr>
            <p:ph type="ftr" sz="quarter" idx="11"/>
          </p:nvPr>
        </p:nvSpPr>
        <p:spPr/>
        <p:txBody>
          <a:bodyPr/>
          <a:lstStyle/>
          <a:p>
            <a:r>
              <a:rPr lang="en-US" smtClean="0"/>
              <a:t>Ontolog Summit 2015 Track D v1.3</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EF36EE1-E70B-46D9-8B9A-A860AD1DCCF5}" type="datetime1">
              <a:rPr lang="en-US" smtClean="0"/>
              <a:t>1/16/2015</a:t>
            </a:fld>
            <a:endParaRPr lang="en-US" dirty="0"/>
          </a:p>
        </p:txBody>
      </p:sp>
      <p:sp>
        <p:nvSpPr>
          <p:cNvPr id="8" name="Footer Placeholder 7"/>
          <p:cNvSpPr>
            <a:spLocks noGrp="1"/>
          </p:cNvSpPr>
          <p:nvPr>
            <p:ph type="ftr" sz="quarter" idx="11"/>
          </p:nvPr>
        </p:nvSpPr>
        <p:spPr/>
        <p:txBody>
          <a:bodyPr/>
          <a:lstStyle/>
          <a:p>
            <a:r>
              <a:rPr lang="en-US" smtClean="0"/>
              <a:t>Ontolog Summit 2015 Track D v1.3</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58E8917-A68C-4088-B829-2A76647AABF4}" type="datetime1">
              <a:rPr lang="en-US" smtClean="0"/>
              <a:t>1/16/2015</a:t>
            </a:fld>
            <a:endParaRPr lang="en-US" dirty="0"/>
          </a:p>
        </p:txBody>
      </p:sp>
      <p:sp>
        <p:nvSpPr>
          <p:cNvPr id="4" name="Footer Placeholder 3"/>
          <p:cNvSpPr>
            <a:spLocks noGrp="1"/>
          </p:cNvSpPr>
          <p:nvPr>
            <p:ph type="ftr" sz="quarter" idx="11"/>
          </p:nvPr>
        </p:nvSpPr>
        <p:spPr/>
        <p:txBody>
          <a:bodyPr/>
          <a:lstStyle/>
          <a:p>
            <a:r>
              <a:rPr lang="en-US" smtClean="0"/>
              <a:t>Ontolog Summit 2015 Track D v1.3</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780BB1F-4864-475C-B87F-D1216778A5EA}" type="datetime1">
              <a:rPr lang="en-US" smtClean="0"/>
              <a:t>1/16/2015</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smtClean="0"/>
              <a:t>Ontolog Summit 2015 Track D v1.3</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D39C45F-D067-47A5-A30B-1D157DF60868}" type="datetime1">
              <a:rPr lang="en-US" smtClean="0"/>
              <a:t>1/16/2015</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smtClean="0"/>
              <a:t>Ontolog Summit 2015 Track D v1.3</a:t>
            </a:r>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5A847F-D440-4354-85C7-CA9BA2388CEB}" type="datetime1">
              <a:rPr lang="en-US" smtClean="0"/>
              <a:t>1/16/2015</a:t>
            </a:fld>
            <a:endParaRPr lang="en-US" dirty="0"/>
          </a:p>
        </p:txBody>
      </p:sp>
      <p:sp>
        <p:nvSpPr>
          <p:cNvPr id="6" name="Footer Placeholder 5"/>
          <p:cNvSpPr>
            <a:spLocks noGrp="1"/>
          </p:cNvSpPr>
          <p:nvPr>
            <p:ph type="ftr" sz="quarter" idx="11"/>
          </p:nvPr>
        </p:nvSpPr>
        <p:spPr/>
        <p:txBody>
          <a:bodyPr/>
          <a:lstStyle/>
          <a:p>
            <a:r>
              <a:rPr lang="en-US" smtClean="0"/>
              <a:t>Ontolog Summit 2015 Track D v1.3</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FC03D50-7544-4BEF-9B36-E44DB8D67357}" type="datetime1">
              <a:rPr lang="en-US" smtClean="0"/>
              <a:t>1/16/2015</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smtClean="0"/>
              <a:t>Ontolog Summit 2015 Track D v1.3</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8" Type="http://schemas.openxmlformats.org/officeDocument/2006/relationships/hyperlink" Target="http://www.w3.org/2013/share-psi/" TargetMode="External"/><Relationship Id="rId13" Type="http://schemas.openxmlformats.org/officeDocument/2006/relationships/hyperlink" Target="http://bit.ly/1xkX6nC" TargetMode="External"/><Relationship Id="rId18" Type="http://schemas.openxmlformats.org/officeDocument/2006/relationships/hyperlink" Target="http://bit.ly/1yvrwcH" TargetMode="External"/><Relationship Id="rId3" Type="http://schemas.openxmlformats.org/officeDocument/2006/relationships/hyperlink" Target="http://www.w3.org/community/wot/" TargetMode="External"/><Relationship Id="rId21" Type="http://schemas.openxmlformats.org/officeDocument/2006/relationships/hyperlink" Target="http://bit.ly/1mSsibL" TargetMode="External"/><Relationship Id="rId7" Type="http://schemas.openxmlformats.org/officeDocument/2006/relationships/hyperlink" Target="http://www.echonet.gr.jp/english/kikaku_ninsyo/list_lite/equip_srch" TargetMode="External"/><Relationship Id="rId12" Type="http://schemas.openxmlformats.org/officeDocument/2006/relationships/hyperlink" Target="http://www.opengeospatial.org/ogc/markets-technologies/swe" TargetMode="External"/><Relationship Id="rId17" Type="http://schemas.openxmlformats.org/officeDocument/2006/relationships/hyperlink" Target="http://www.alljoyn.org/" TargetMode="External"/><Relationship Id="rId2" Type="http://schemas.openxmlformats.org/officeDocument/2006/relationships/notesSlide" Target="../notesSlides/notesSlide3.xml"/><Relationship Id="rId16" Type="http://schemas.openxmlformats.org/officeDocument/2006/relationships/hyperlink" Target="http://www.wi-sun.org/" TargetMode="External"/><Relationship Id="rId20" Type="http://schemas.openxmlformats.org/officeDocument/2006/relationships/hyperlink" Target="http://bit.ly/1yw5Woo" TargetMode="External"/><Relationship Id="rId1" Type="http://schemas.openxmlformats.org/officeDocument/2006/relationships/slideLayout" Target="../slideLayouts/slideLayout4.xml"/><Relationship Id="rId6" Type="http://schemas.openxmlformats.org/officeDocument/2006/relationships/hyperlink" Target="http://www.echonet.gr.jp/english/spec/spec_v111_lite_e.htm" TargetMode="External"/><Relationship Id="rId11" Type="http://schemas.openxmlformats.org/officeDocument/2006/relationships/hyperlink" Target="http://standards.ieee.org/findstds/standard/11073-00103-2012.html" TargetMode="External"/><Relationship Id="rId5" Type="http://schemas.openxmlformats.org/officeDocument/2006/relationships/hyperlink" Target="http://www.echonet.gr.jp/english/" TargetMode="External"/><Relationship Id="rId15" Type="http://schemas.openxmlformats.org/officeDocument/2006/relationships/hyperlink" Target="http://project-haystack.org/" TargetMode="External"/><Relationship Id="rId23" Type="http://schemas.openxmlformats.org/officeDocument/2006/relationships/hyperlink" Target="http://bit.ly/1yw5mXS" TargetMode="External"/><Relationship Id="rId10" Type="http://schemas.openxmlformats.org/officeDocument/2006/relationships/hyperlink" Target="https://www.oasis-open.org/committees/mqtt/" TargetMode="External"/><Relationship Id="rId19" Type="http://schemas.openxmlformats.org/officeDocument/2006/relationships/hyperlink" Target="http://bit.ly/1yw57vS" TargetMode="External"/><Relationship Id="rId4" Type="http://schemas.openxmlformats.org/officeDocument/2006/relationships/hyperlink" Target="http://www.industrialinternetconsortium.org/" TargetMode="External"/><Relationship Id="rId9" Type="http://schemas.openxmlformats.org/officeDocument/2006/relationships/hyperlink" Target="http://zigbee.org/" TargetMode="External"/><Relationship Id="rId14" Type="http://schemas.openxmlformats.org/officeDocument/2006/relationships/hyperlink" Target="http://bit.ly/1xl3J9A" TargetMode="External"/><Relationship Id="rId22" Type="http://schemas.openxmlformats.org/officeDocument/2006/relationships/hyperlink" Target="http://bit.ly/1xlSKwo"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arinemetadata.org/community/teams/cog" TargetMode="External"/><Relationship Id="rId3" Type="http://schemas.openxmlformats.org/officeDocument/2006/relationships/hyperlink" Target="http://bit.ly/1yw196s" TargetMode="External"/><Relationship Id="rId7" Type="http://schemas.openxmlformats.org/officeDocument/2006/relationships/hyperlink" Target="http://bit.ly/1ywrIs5" TargetMode="External"/><Relationship Id="rId2" Type="http://schemas.openxmlformats.org/officeDocument/2006/relationships/hyperlink" Target="http://iot.ieee.org/" TargetMode="External"/><Relationship Id="rId1" Type="http://schemas.openxmlformats.org/officeDocument/2006/relationships/slideLayout" Target="../slideLayouts/slideLayout4.xml"/><Relationship Id="rId6" Type="http://schemas.openxmlformats.org/officeDocument/2006/relationships/hyperlink" Target="http://bit.ly/1yw8jaV" TargetMode="External"/><Relationship Id="rId11" Type="http://schemas.openxmlformats.org/officeDocument/2006/relationships/hyperlink" Target="http://swrl.stanford.edu/ontologies/built-ins/3.3/temporal.owl" TargetMode="External"/><Relationship Id="rId5" Type="http://schemas.openxmlformats.org/officeDocument/2006/relationships/hyperlink" Target="http://bit.ly/1yw7dvR" TargetMode="External"/><Relationship Id="rId10" Type="http://schemas.openxmlformats.org/officeDocument/2006/relationships/hyperlink" Target="http://bit.ly/1ywzzGd" TargetMode="External"/><Relationship Id="rId4" Type="http://schemas.openxmlformats.org/officeDocument/2006/relationships/hyperlink" Target="http://blog.bosch-si.com/categories/technology/2012/09/the-internet-of-things-for-the-rest-of-us/" TargetMode="External"/><Relationship Id="rId9" Type="http://schemas.openxmlformats.org/officeDocument/2006/relationships/hyperlink" Target="http://bit.ly/1ywzwdv"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dx.doi.org/10.1155/2013/248535" TargetMode="External"/><Relationship Id="rId3" Type="http://schemas.openxmlformats.org/officeDocument/2006/relationships/hyperlink" Target="http://intel.ly/1ywnSiX" TargetMode="External"/><Relationship Id="rId7" Type="http://schemas.openxmlformats.org/officeDocument/2006/relationships/hyperlink" Target="http://www.rezence.com/" TargetMode="External"/><Relationship Id="rId2" Type="http://schemas.openxmlformats.org/officeDocument/2006/relationships/hyperlink" Target="http://intel.ly/1ywo6q9" TargetMode="External"/><Relationship Id="rId1" Type="http://schemas.openxmlformats.org/officeDocument/2006/relationships/slideLayout" Target="../slideLayouts/slideLayout2.xml"/><Relationship Id="rId6" Type="http://schemas.openxmlformats.org/officeDocument/2006/relationships/hyperlink" Target="http://www.slideshare.net/factoryjoe/activity-streams-973210?related=1" TargetMode="External"/><Relationship Id="rId5" Type="http://schemas.openxmlformats.org/officeDocument/2006/relationships/hyperlink" Target="http://activitystrea.ms/" TargetMode="External"/><Relationship Id="rId4" Type="http://schemas.openxmlformats.org/officeDocument/2006/relationships/hyperlink" Target="http://bit.ly/1ywokgW" TargetMode="External"/><Relationship Id="rId9" Type="http://schemas.openxmlformats.org/officeDocument/2006/relationships/hyperlink" Target="http://bit.ly/1ywCqPv"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www.automatedbuildings.com/news/apr14/columns/140331020404considine.html" TargetMode="External"/><Relationship Id="rId2" Type="http://schemas.openxmlformats.org/officeDocument/2006/relationships/hyperlink" Target="http://www.w3.org/2014/02/wot/report.html" TargetMode="External"/><Relationship Id="rId1" Type="http://schemas.openxmlformats.org/officeDocument/2006/relationships/slideLayout" Target="../slideLayouts/slideLayout2.xml"/><Relationship Id="rId5" Type="http://schemas.openxmlformats.org/officeDocument/2006/relationships/hyperlink" Target="http://bit.ly/1xly2wG" TargetMode="External"/><Relationship Id="rId4" Type="http://schemas.openxmlformats.org/officeDocument/2006/relationships/hyperlink" Target="http://bit.ly/1yvt8TK" TargetMode="Externa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mailto:phila@w3.org"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blogs.cisco.com/author/josephbradley" TargetMode="External"/><Relationship Id="rId2" Type="http://schemas.openxmlformats.org/officeDocument/2006/relationships/hyperlink" Target="https://www.linkedin.com/in/robertominerva" TargetMode="External"/><Relationship Id="rId1" Type="http://schemas.openxmlformats.org/officeDocument/2006/relationships/slideLayout" Target="../slideLayouts/slideLayout2.xml"/><Relationship Id="rId6" Type="http://schemas.openxmlformats.org/officeDocument/2006/relationships/hyperlink" Target="http://project-haystack.org/" TargetMode="External"/><Relationship Id="rId5" Type="http://schemas.openxmlformats.org/officeDocument/2006/relationships/hyperlink" Target="https://www.youtube.com/watch?v=cBhtFTFztBU" TargetMode="External"/><Relationship Id="rId4" Type="http://schemas.openxmlformats.org/officeDocument/2006/relationships/hyperlink" Target="http://evangelists.intel.com/bio/Rex_St._John"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oasis-open.org/committees/tc_home.php?wg_abbrev=mqtt"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bit.ly/1ywtbP6"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http://bit.ly/1ywaPx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ontolog-02.cim3.net/w/index.php?title=ConferenceCall_2015_01_2"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bit.ly/1yw0j9T" TargetMode="External"/><Relationship Id="rId2" Type="http://schemas.openxmlformats.org/officeDocument/2006/relationships/hyperlink" Target="http://dx.doi.org/10.1109/ICNIDC.2012.6418824" TargetMode="External"/><Relationship Id="rId1" Type="http://schemas.openxmlformats.org/officeDocument/2006/relationships/slideLayout" Target="../slideLayouts/slideLayout2.xml"/><Relationship Id="rId4" Type="http://schemas.openxmlformats.org/officeDocument/2006/relationships/hyperlink" Target="http://bit.ly/1ywreCn"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Ontology Summit 2015</a:t>
            </a:r>
            <a:br>
              <a:rPr lang="en-US" dirty="0"/>
            </a:br>
            <a:r>
              <a:rPr lang="en-US" dirty="0"/>
              <a:t>Internet of </a:t>
            </a:r>
            <a:r>
              <a:rPr lang="en-US" dirty="0" smtClean="0"/>
              <a:t>Things</a:t>
            </a:r>
            <a:endParaRPr lang="en-US" dirty="0"/>
          </a:p>
        </p:txBody>
      </p:sp>
      <p:sp>
        <p:nvSpPr>
          <p:cNvPr id="3" name="Subtitle 2"/>
          <p:cNvSpPr>
            <a:spLocks noGrp="1"/>
          </p:cNvSpPr>
          <p:nvPr>
            <p:ph type="subTitle" idx="1"/>
          </p:nvPr>
        </p:nvSpPr>
        <p:spPr/>
        <p:txBody>
          <a:bodyPr>
            <a:normAutofit fontScale="85000" lnSpcReduction="10000"/>
          </a:bodyPr>
          <a:lstStyle/>
          <a:p>
            <a:r>
              <a:rPr lang="en-US" dirty="0"/>
              <a:t>Toward Smart Networked Systems</a:t>
            </a:r>
            <a:br>
              <a:rPr lang="en-US" dirty="0"/>
            </a:br>
            <a:r>
              <a:rPr lang="en-US" dirty="0"/>
              <a:t>and </a:t>
            </a:r>
            <a:r>
              <a:rPr lang="en-US" dirty="0" smtClean="0"/>
              <a:t>Societies</a:t>
            </a:r>
          </a:p>
          <a:p>
            <a:r>
              <a:rPr lang="en-US" b="1" dirty="0" smtClean="0"/>
              <a:t>Track D</a:t>
            </a:r>
            <a:r>
              <a:rPr lang="en-US" dirty="0" smtClean="0"/>
              <a:t>: Related standards &amp; synergies for emerging iot ontologies</a:t>
            </a:r>
            <a:endParaRPr lang="en-US" dirty="0"/>
          </a:p>
        </p:txBody>
      </p:sp>
      <p:sp>
        <p:nvSpPr>
          <p:cNvPr id="4" name="Date Placeholder 3"/>
          <p:cNvSpPr>
            <a:spLocks noGrp="1"/>
          </p:cNvSpPr>
          <p:nvPr>
            <p:ph type="dt" sz="half" idx="10"/>
          </p:nvPr>
        </p:nvSpPr>
        <p:spPr/>
        <p:txBody>
          <a:bodyPr/>
          <a:lstStyle/>
          <a:p>
            <a:fld id="{650D8351-7B55-43B5-BCDA-28F05AA0011F}" type="datetime1">
              <a:rPr lang="en-US" smtClean="0"/>
              <a:t>1/16/2015</a:t>
            </a:fld>
            <a:endParaRPr lang="en-US" dirty="0"/>
          </a:p>
        </p:txBody>
      </p:sp>
      <p:sp>
        <p:nvSpPr>
          <p:cNvPr id="5" name="Footer Placeholder 4"/>
          <p:cNvSpPr>
            <a:spLocks noGrp="1"/>
          </p:cNvSpPr>
          <p:nvPr>
            <p:ph type="ftr" sz="quarter" idx="11"/>
          </p:nvPr>
        </p:nvSpPr>
        <p:spPr/>
        <p:txBody>
          <a:bodyPr/>
          <a:lstStyle/>
          <a:p>
            <a:r>
              <a:rPr lang="en-US" smtClean="0"/>
              <a:t>Ontolog Summit 2015 Track D v1.3</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1</a:t>
            </a:fld>
            <a:endParaRPr lang="en-US" dirty="0"/>
          </a:p>
        </p:txBody>
      </p:sp>
    </p:spTree>
    <p:extLst>
      <p:ext uri="{BB962C8B-B14F-4D97-AF65-F5344CB8AC3E}">
        <p14:creationId xmlns:p14="http://schemas.microsoft.com/office/powerpoint/2010/main" val="4477875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Text Placeholder 2"/>
          <p:cNvSpPr>
            <a:spLocks noGrp="1"/>
          </p:cNvSpPr>
          <p:nvPr>
            <p:ph type="body" idx="1"/>
          </p:nvPr>
        </p:nvSpPr>
        <p:spPr/>
        <p:txBody>
          <a:bodyPr/>
          <a:lstStyle/>
          <a:p>
            <a:r>
              <a:rPr lang="en-US" dirty="0" smtClean="0"/>
              <a:t>Lists, references and related resources</a:t>
            </a:r>
            <a:endParaRPr lang="en-US" dirty="0"/>
          </a:p>
        </p:txBody>
      </p:sp>
      <p:sp>
        <p:nvSpPr>
          <p:cNvPr id="4" name="Date Placeholder 3"/>
          <p:cNvSpPr>
            <a:spLocks noGrp="1"/>
          </p:cNvSpPr>
          <p:nvPr>
            <p:ph type="dt" sz="half" idx="10"/>
          </p:nvPr>
        </p:nvSpPr>
        <p:spPr/>
        <p:txBody>
          <a:bodyPr/>
          <a:lstStyle/>
          <a:p>
            <a:fld id="{EFC3CBDF-47CE-442A-9B6A-D8C332FD8213}" type="datetime1">
              <a:rPr lang="en-US" smtClean="0"/>
              <a:t>1/18/2015</a:t>
            </a:fld>
            <a:endParaRPr lang="en-US" dirty="0"/>
          </a:p>
        </p:txBody>
      </p:sp>
      <p:sp>
        <p:nvSpPr>
          <p:cNvPr id="5" name="Footer Placeholder 4"/>
          <p:cNvSpPr>
            <a:spLocks noGrp="1"/>
          </p:cNvSpPr>
          <p:nvPr>
            <p:ph type="ftr" sz="quarter" idx="11"/>
          </p:nvPr>
        </p:nvSpPr>
        <p:spPr/>
        <p:txBody>
          <a:bodyPr/>
          <a:lstStyle/>
          <a:p>
            <a:r>
              <a:rPr lang="en-US" smtClean="0"/>
              <a:t>Ontolog Summit 2015 Track D v1.3</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10</a:t>
            </a:fld>
            <a:endParaRPr lang="en-US" dirty="0"/>
          </a:p>
        </p:txBody>
      </p:sp>
    </p:spTree>
    <p:extLst>
      <p:ext uri="{BB962C8B-B14F-4D97-AF65-F5344CB8AC3E}">
        <p14:creationId xmlns:p14="http://schemas.microsoft.com/office/powerpoint/2010/main" val="31239063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Standards Orgs &amp; Initiatives</a:t>
            </a:r>
            <a:endParaRPr lang="en-US" dirty="0"/>
          </a:p>
        </p:txBody>
      </p:sp>
      <p:sp>
        <p:nvSpPr>
          <p:cNvPr id="3" name="Content Placeholder 2"/>
          <p:cNvSpPr>
            <a:spLocks noGrp="1"/>
          </p:cNvSpPr>
          <p:nvPr>
            <p:ph sz="half" idx="1"/>
          </p:nvPr>
        </p:nvSpPr>
        <p:spPr/>
        <p:txBody>
          <a:bodyPr>
            <a:normAutofit fontScale="92500" lnSpcReduction="20000"/>
          </a:bodyPr>
          <a:lstStyle/>
          <a:p>
            <a:r>
              <a:rPr lang="en-US" dirty="0" smtClean="0"/>
              <a:t>W3C – Web of Things </a:t>
            </a:r>
            <a:r>
              <a:rPr lang="en-US" dirty="0" smtClean="0">
                <a:hlinkClick r:id="rId3"/>
              </a:rPr>
              <a:t>Community Group</a:t>
            </a:r>
            <a:r>
              <a:rPr lang="en-US" dirty="0" smtClean="0"/>
              <a:t> </a:t>
            </a:r>
          </a:p>
          <a:p>
            <a:r>
              <a:rPr lang="en-US" dirty="0" smtClean="0">
                <a:hlinkClick r:id="rId4"/>
              </a:rPr>
              <a:t>Industrial Internet Consortium</a:t>
            </a:r>
            <a:r>
              <a:rPr lang="en-US" dirty="0" smtClean="0"/>
              <a:t> </a:t>
            </a:r>
            <a:endParaRPr lang="en-US" dirty="0" smtClean="0"/>
          </a:p>
          <a:p>
            <a:r>
              <a:rPr lang="en-US" dirty="0" smtClean="0">
                <a:hlinkClick r:id="rId5"/>
              </a:rPr>
              <a:t>ECHONET Consortium</a:t>
            </a:r>
            <a:r>
              <a:rPr lang="en-US" dirty="0" smtClean="0"/>
              <a:t> (home appliances, LITE </a:t>
            </a:r>
            <a:r>
              <a:rPr lang="en-US" dirty="0" smtClean="0">
                <a:hlinkClick r:id="rId6"/>
              </a:rPr>
              <a:t>spec</a:t>
            </a:r>
            <a:r>
              <a:rPr lang="en-US" dirty="0" smtClean="0"/>
              <a:t>, </a:t>
            </a:r>
            <a:r>
              <a:rPr lang="en-US" dirty="0" smtClean="0">
                <a:hlinkClick r:id="rId7"/>
              </a:rPr>
              <a:t>cert equip</a:t>
            </a:r>
            <a:r>
              <a:rPr lang="en-US" dirty="0" smtClean="0"/>
              <a:t>) </a:t>
            </a:r>
          </a:p>
          <a:p>
            <a:r>
              <a:rPr lang="en-US" dirty="0" smtClean="0">
                <a:hlinkClick r:id="rId8"/>
              </a:rPr>
              <a:t>Share-PSI </a:t>
            </a:r>
            <a:r>
              <a:rPr lang="en-US" dirty="0" smtClean="0">
                <a:hlinkClick r:id="rId8"/>
              </a:rPr>
              <a:t>2.0</a:t>
            </a:r>
            <a:r>
              <a:rPr lang="en-US" dirty="0" smtClean="0"/>
              <a:t> Thematic Network (EU Open Data initiatives) </a:t>
            </a:r>
          </a:p>
          <a:p>
            <a:r>
              <a:rPr lang="en-US" dirty="0" smtClean="0">
                <a:hlinkClick r:id="rId9"/>
              </a:rPr>
              <a:t>ZigBee Alliance</a:t>
            </a:r>
            <a:r>
              <a:rPr lang="en-US" dirty="0" smtClean="0"/>
              <a:t> (IEEE 802.15)</a:t>
            </a:r>
          </a:p>
          <a:p>
            <a:r>
              <a:rPr lang="en-US" dirty="0" smtClean="0"/>
              <a:t>Oasis </a:t>
            </a:r>
            <a:r>
              <a:rPr lang="en-US" dirty="0" smtClean="0">
                <a:hlinkClick r:id="rId10"/>
              </a:rPr>
              <a:t>Message Queuing Telemetry Transport </a:t>
            </a:r>
            <a:r>
              <a:rPr lang="en-US" dirty="0" smtClean="0"/>
              <a:t>(IBM, Cisco, Red Hat, Tibco, Facebook) </a:t>
            </a:r>
          </a:p>
          <a:p>
            <a:r>
              <a:rPr lang="en-US" dirty="0" smtClean="0"/>
              <a:t>ISO</a:t>
            </a:r>
            <a:r>
              <a:rPr lang="en-US" dirty="0" smtClean="0">
                <a:hlinkClick r:id="rId11"/>
              </a:rPr>
              <a:t>/IEEE </a:t>
            </a:r>
            <a:r>
              <a:rPr lang="en-US" dirty="0" smtClean="0">
                <a:hlinkClick r:id="rId11"/>
              </a:rPr>
              <a:t>11073 </a:t>
            </a:r>
            <a:r>
              <a:rPr lang="en-US" dirty="0" smtClean="0"/>
              <a:t>Health Informatics Devices </a:t>
            </a:r>
          </a:p>
          <a:p>
            <a:r>
              <a:rPr lang="en-US" dirty="0" smtClean="0">
                <a:hlinkClick r:id="rId12"/>
              </a:rPr>
              <a:t>OGC Sensor Web Enablement</a:t>
            </a:r>
            <a:r>
              <a:rPr lang="en-US" dirty="0" smtClean="0"/>
              <a:t> </a:t>
            </a:r>
          </a:p>
          <a:p>
            <a:r>
              <a:rPr lang="en-US" dirty="0" smtClean="0"/>
              <a:t>International Telecommunication Union (</a:t>
            </a:r>
            <a:r>
              <a:rPr lang="en-US" dirty="0" smtClean="0">
                <a:hlinkClick r:id="rId13"/>
              </a:rPr>
              <a:t>IoT-GSI</a:t>
            </a:r>
            <a:r>
              <a:rPr lang="en-US" dirty="0" smtClean="0"/>
              <a:t>)</a:t>
            </a:r>
          </a:p>
          <a:p>
            <a:endParaRPr lang="en-US" dirty="0" smtClean="0"/>
          </a:p>
        </p:txBody>
      </p:sp>
      <p:sp>
        <p:nvSpPr>
          <p:cNvPr id="7" name="Content Placeholder 6"/>
          <p:cNvSpPr>
            <a:spLocks noGrp="1"/>
          </p:cNvSpPr>
          <p:nvPr>
            <p:ph sz="half" idx="2"/>
          </p:nvPr>
        </p:nvSpPr>
        <p:spPr>
          <a:xfrm>
            <a:off x="6217920" y="1754294"/>
            <a:ext cx="4937760" cy="4023360"/>
          </a:xfrm>
        </p:spPr>
        <p:txBody>
          <a:bodyPr>
            <a:normAutofit fontScale="92500" lnSpcReduction="20000"/>
          </a:bodyPr>
          <a:lstStyle/>
          <a:p>
            <a:r>
              <a:rPr lang="en-US" dirty="0" smtClean="0">
                <a:hlinkClick r:id="rId14"/>
              </a:rPr>
              <a:t>European Research Cluster on IoT</a:t>
            </a:r>
            <a:endParaRPr lang="en-US" dirty="0" smtClean="0"/>
          </a:p>
          <a:p>
            <a:r>
              <a:rPr lang="en-US" dirty="0" smtClean="0">
                <a:hlinkClick r:id="rId15"/>
              </a:rPr>
              <a:t>Project </a:t>
            </a:r>
            <a:r>
              <a:rPr lang="en-US" dirty="0">
                <a:hlinkClick r:id="rId15"/>
              </a:rPr>
              <a:t>Haystack</a:t>
            </a:r>
            <a:r>
              <a:rPr lang="en-US" dirty="0"/>
              <a:t> </a:t>
            </a:r>
            <a:endParaRPr lang="en-US" dirty="0" smtClean="0"/>
          </a:p>
          <a:p>
            <a:r>
              <a:rPr lang="en-US" dirty="0">
                <a:hlinkClick r:id="rId16"/>
              </a:rPr>
              <a:t>Wi-SUN</a:t>
            </a:r>
            <a:r>
              <a:rPr lang="en-US" dirty="0"/>
              <a:t> Wireless smart utility networks </a:t>
            </a:r>
            <a:endParaRPr lang="en-US" dirty="0" smtClean="0"/>
          </a:p>
          <a:p>
            <a:r>
              <a:rPr lang="en-US" dirty="0">
                <a:hlinkClick r:id="rId17"/>
              </a:rPr>
              <a:t>AllJoyn</a:t>
            </a:r>
            <a:r>
              <a:rPr lang="en-US" dirty="0"/>
              <a:t> </a:t>
            </a:r>
          </a:p>
          <a:p>
            <a:r>
              <a:rPr lang="en-US" dirty="0" err="1" smtClean="0">
                <a:hlinkClick r:id="rId18"/>
              </a:rPr>
              <a:t>OPENIoT</a:t>
            </a:r>
            <a:r>
              <a:rPr lang="en-US" dirty="0" smtClean="0"/>
              <a:t> </a:t>
            </a:r>
            <a:endParaRPr lang="en-US" dirty="0"/>
          </a:p>
          <a:p>
            <a:r>
              <a:rPr lang="en-US" dirty="0" err="1" smtClean="0">
                <a:hlinkClick r:id="rId19"/>
              </a:rPr>
              <a:t>Eu</a:t>
            </a:r>
            <a:r>
              <a:rPr lang="en-US" dirty="0" smtClean="0">
                <a:hlinkClick r:id="rId19"/>
              </a:rPr>
              <a:t> Lighthouse Integrated Project IoT-A</a:t>
            </a:r>
            <a:r>
              <a:rPr lang="en-US" dirty="0" smtClean="0"/>
              <a:t> </a:t>
            </a:r>
          </a:p>
          <a:p>
            <a:r>
              <a:rPr lang="en-US" dirty="0" smtClean="0">
                <a:hlinkClick r:id="rId20"/>
              </a:rPr>
              <a:t>XMPP IoT</a:t>
            </a:r>
            <a:r>
              <a:rPr lang="en-US" dirty="0" smtClean="0"/>
              <a:t> </a:t>
            </a:r>
          </a:p>
          <a:p>
            <a:r>
              <a:rPr lang="en-US" dirty="0" err="1" smtClean="0">
                <a:hlinkClick r:id="rId21"/>
              </a:rPr>
              <a:t>AllSeen</a:t>
            </a:r>
            <a:r>
              <a:rPr lang="en-US" dirty="0" smtClean="0">
                <a:hlinkClick r:id="rId21"/>
              </a:rPr>
              <a:t> Alliance</a:t>
            </a:r>
            <a:r>
              <a:rPr lang="en-US" dirty="0" smtClean="0"/>
              <a:t> </a:t>
            </a:r>
          </a:p>
          <a:p>
            <a:r>
              <a:rPr lang="en-US" dirty="0" smtClean="0">
                <a:hlinkClick r:id="rId22"/>
              </a:rPr>
              <a:t>OneM2M</a:t>
            </a:r>
            <a:r>
              <a:rPr lang="en-US" dirty="0" smtClean="0"/>
              <a:t> </a:t>
            </a:r>
          </a:p>
          <a:p>
            <a:r>
              <a:rPr lang="en-US" dirty="0" smtClean="0"/>
              <a:t>* more at </a:t>
            </a:r>
            <a:r>
              <a:rPr lang="en-US" dirty="0" smtClean="0">
                <a:hlinkClick r:id="rId23"/>
              </a:rPr>
              <a:t>Postscapes.com</a:t>
            </a:r>
            <a:r>
              <a:rPr lang="en-US" dirty="0" smtClean="0"/>
              <a:t> </a:t>
            </a:r>
            <a:endParaRPr lang="en-US" dirty="0"/>
          </a:p>
          <a:p>
            <a:endParaRPr lang="en-US" dirty="0"/>
          </a:p>
        </p:txBody>
      </p:sp>
      <p:sp>
        <p:nvSpPr>
          <p:cNvPr id="4" name="Date Placeholder 3"/>
          <p:cNvSpPr>
            <a:spLocks noGrp="1"/>
          </p:cNvSpPr>
          <p:nvPr>
            <p:ph type="dt" sz="half" idx="10"/>
          </p:nvPr>
        </p:nvSpPr>
        <p:spPr/>
        <p:txBody>
          <a:bodyPr/>
          <a:lstStyle/>
          <a:p>
            <a:fld id="{2C4A8DF0-BF31-4F31-88FD-E3A405C00B0A}" type="datetime1">
              <a:rPr lang="en-US" smtClean="0"/>
              <a:t>1/18/2015</a:t>
            </a:fld>
            <a:endParaRPr lang="en-US" dirty="0"/>
          </a:p>
        </p:txBody>
      </p:sp>
      <p:sp>
        <p:nvSpPr>
          <p:cNvPr id="5" name="Footer Placeholder 4"/>
          <p:cNvSpPr>
            <a:spLocks noGrp="1"/>
          </p:cNvSpPr>
          <p:nvPr>
            <p:ph type="ftr" sz="quarter" idx="11"/>
          </p:nvPr>
        </p:nvSpPr>
        <p:spPr/>
        <p:txBody>
          <a:bodyPr/>
          <a:lstStyle/>
          <a:p>
            <a:r>
              <a:rPr lang="en-US" smtClean="0"/>
              <a:t>Ontolog Summit 2015 Track D v1.3</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11</a:t>
            </a:fld>
            <a:endParaRPr lang="en-US" dirty="0"/>
          </a:p>
        </p:txBody>
      </p:sp>
    </p:spTree>
    <p:extLst>
      <p:ext uri="{BB962C8B-B14F-4D97-AF65-F5344CB8AC3E}">
        <p14:creationId xmlns:p14="http://schemas.microsoft.com/office/powerpoint/2010/main" val="38469576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Related Standards &amp; Groups</a:t>
            </a:r>
            <a:endParaRPr lang="en-US" dirty="0"/>
          </a:p>
        </p:txBody>
      </p:sp>
      <p:sp>
        <p:nvSpPr>
          <p:cNvPr id="3" name="Content Placeholder 2"/>
          <p:cNvSpPr>
            <a:spLocks noGrp="1"/>
          </p:cNvSpPr>
          <p:nvPr>
            <p:ph sz="half" idx="1"/>
          </p:nvPr>
        </p:nvSpPr>
        <p:spPr/>
        <p:txBody>
          <a:bodyPr>
            <a:normAutofit fontScale="92500"/>
          </a:bodyPr>
          <a:lstStyle/>
          <a:p>
            <a:r>
              <a:rPr lang="en-US" dirty="0" smtClean="0"/>
              <a:t>Spatial Data (GeoSPARQL, NeoGeo, ISA Locn)</a:t>
            </a:r>
          </a:p>
          <a:p>
            <a:r>
              <a:rPr lang="en-US" dirty="0" smtClean="0"/>
              <a:t>IEEE </a:t>
            </a:r>
            <a:r>
              <a:rPr lang="en-US" dirty="0" smtClean="0"/>
              <a:t>TC’s: Smart Cities, Big Data, Cybersecurity, </a:t>
            </a:r>
            <a:r>
              <a:rPr lang="en-US" dirty="0" smtClean="0">
                <a:hlinkClick r:id="rId2"/>
              </a:rPr>
              <a:t>IoT</a:t>
            </a:r>
            <a:r>
              <a:rPr lang="en-US" dirty="0" smtClean="0"/>
              <a:t> </a:t>
            </a:r>
            <a:r>
              <a:rPr lang="en-US" dirty="0" smtClean="0"/>
              <a:t>Communities</a:t>
            </a:r>
          </a:p>
          <a:p>
            <a:r>
              <a:rPr lang="en-US" dirty="0" smtClean="0"/>
              <a:t>Semantic Sensor Web (OGC + SWE specifications) </a:t>
            </a:r>
          </a:p>
          <a:p>
            <a:r>
              <a:rPr lang="en-US" dirty="0" smtClean="0">
                <a:hlinkClick r:id="rId3"/>
              </a:rPr>
              <a:t>RFID</a:t>
            </a:r>
            <a:r>
              <a:rPr lang="en-US" dirty="0" smtClean="0"/>
              <a:t> </a:t>
            </a:r>
          </a:p>
          <a:p>
            <a:r>
              <a:rPr lang="en-US" dirty="0" smtClean="0"/>
              <a:t>W3C Semantic Sensor Networks Incubator Group</a:t>
            </a:r>
          </a:p>
          <a:p>
            <a:r>
              <a:rPr lang="en-US" dirty="0" smtClean="0"/>
              <a:t>BPMN – BPEL: Connect to other enterprise events, workflow </a:t>
            </a:r>
          </a:p>
          <a:p>
            <a:r>
              <a:rPr lang="en-US" dirty="0" smtClean="0">
                <a:hlinkClick r:id="rId4"/>
              </a:rPr>
              <a:t>REST</a:t>
            </a:r>
            <a:r>
              <a:rPr lang="en-US" dirty="0" smtClean="0"/>
              <a:t> (Bosch) </a:t>
            </a:r>
          </a:p>
          <a:p>
            <a:r>
              <a:rPr lang="en-US" dirty="0" smtClean="0">
                <a:hlinkClick r:id="rId5"/>
              </a:rPr>
              <a:t>Thread Group</a:t>
            </a:r>
            <a:r>
              <a:rPr lang="en-US" dirty="0" smtClean="0"/>
              <a:t> </a:t>
            </a:r>
            <a:endParaRPr lang="en-US" dirty="0" smtClean="0"/>
          </a:p>
          <a:p>
            <a:endParaRPr lang="en-US" dirty="0"/>
          </a:p>
        </p:txBody>
      </p:sp>
      <p:sp>
        <p:nvSpPr>
          <p:cNvPr id="7" name="Content Placeholder 6"/>
          <p:cNvSpPr>
            <a:spLocks noGrp="1"/>
          </p:cNvSpPr>
          <p:nvPr>
            <p:ph sz="half" idx="2"/>
          </p:nvPr>
        </p:nvSpPr>
        <p:spPr/>
        <p:txBody>
          <a:bodyPr>
            <a:normAutofit fontScale="92500"/>
          </a:bodyPr>
          <a:lstStyle/>
          <a:p>
            <a:r>
              <a:rPr lang="en-US" dirty="0" smtClean="0">
                <a:hlinkClick r:id="rId6"/>
              </a:rPr>
              <a:t>Heterogeneous System Architecture Foundation</a:t>
            </a:r>
            <a:r>
              <a:rPr lang="en-US" dirty="0" smtClean="0"/>
              <a:t> </a:t>
            </a:r>
          </a:p>
          <a:p>
            <a:r>
              <a:rPr lang="en-US" dirty="0" smtClean="0"/>
              <a:t>Micro Electro Mechanical Systems (</a:t>
            </a:r>
            <a:r>
              <a:rPr lang="en-US" dirty="0" smtClean="0">
                <a:hlinkClick r:id="rId7"/>
              </a:rPr>
              <a:t>MEMS) Industry Group</a:t>
            </a:r>
            <a:r>
              <a:rPr lang="en-US" dirty="0"/>
              <a:t> </a:t>
            </a:r>
            <a:endParaRPr lang="en-US" dirty="0" smtClean="0"/>
          </a:p>
          <a:p>
            <a:r>
              <a:rPr lang="en-US" dirty="0" smtClean="0">
                <a:hlinkClick r:id="rId8"/>
              </a:rPr>
              <a:t>Marine Metadata Interoperability Project</a:t>
            </a:r>
            <a:r>
              <a:rPr lang="en-US" dirty="0" smtClean="0"/>
              <a:t> </a:t>
            </a:r>
          </a:p>
          <a:p>
            <a:r>
              <a:rPr lang="en-US" dirty="0" smtClean="0">
                <a:hlinkClick r:id="rId9"/>
              </a:rPr>
              <a:t>City Pulse Project</a:t>
            </a:r>
            <a:r>
              <a:rPr lang="en-US" dirty="0" smtClean="0"/>
              <a:t> | </a:t>
            </a:r>
            <a:r>
              <a:rPr lang="en-US" dirty="0" err="1" smtClean="0">
                <a:hlinkClick r:id="rId10"/>
              </a:rPr>
              <a:t>Knoesis</a:t>
            </a:r>
            <a:r>
              <a:rPr lang="en-US" dirty="0" smtClean="0"/>
              <a:t>  </a:t>
            </a:r>
          </a:p>
          <a:p>
            <a:r>
              <a:rPr lang="en-US" dirty="0" smtClean="0"/>
              <a:t>Temporal Abstractions Ontology </a:t>
            </a:r>
          </a:p>
          <a:p>
            <a:r>
              <a:rPr lang="en-US" dirty="0" smtClean="0"/>
              <a:t>Temporal Ontologies (e.g., </a:t>
            </a:r>
            <a:r>
              <a:rPr lang="en-US" dirty="0" smtClean="0">
                <a:hlinkClick r:id="rId11"/>
              </a:rPr>
              <a:t>SWRLTO</a:t>
            </a:r>
            <a:r>
              <a:rPr lang="en-US" dirty="0" smtClean="0"/>
              <a:t>) </a:t>
            </a:r>
            <a:endParaRPr lang="en-US" dirty="0"/>
          </a:p>
        </p:txBody>
      </p:sp>
      <p:sp>
        <p:nvSpPr>
          <p:cNvPr id="4" name="Date Placeholder 3"/>
          <p:cNvSpPr>
            <a:spLocks noGrp="1"/>
          </p:cNvSpPr>
          <p:nvPr>
            <p:ph type="dt" sz="half" idx="10"/>
          </p:nvPr>
        </p:nvSpPr>
        <p:spPr/>
        <p:txBody>
          <a:bodyPr/>
          <a:lstStyle/>
          <a:p>
            <a:fld id="{8DAEACDF-1AAD-404F-BBCA-31AB8A557609}" type="datetime1">
              <a:rPr lang="en-US" smtClean="0"/>
              <a:t>1/16/2015</a:t>
            </a:fld>
            <a:endParaRPr lang="en-US" dirty="0"/>
          </a:p>
        </p:txBody>
      </p:sp>
      <p:sp>
        <p:nvSpPr>
          <p:cNvPr id="5" name="Footer Placeholder 4"/>
          <p:cNvSpPr>
            <a:spLocks noGrp="1"/>
          </p:cNvSpPr>
          <p:nvPr>
            <p:ph type="ftr" sz="quarter" idx="11"/>
          </p:nvPr>
        </p:nvSpPr>
        <p:spPr/>
        <p:txBody>
          <a:bodyPr/>
          <a:lstStyle/>
          <a:p>
            <a:r>
              <a:rPr lang="en-US" smtClean="0"/>
              <a:t>Ontolog Summit 2015 Track D v1.3</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12</a:t>
            </a:fld>
            <a:endParaRPr lang="en-US" dirty="0"/>
          </a:p>
        </p:txBody>
      </p:sp>
    </p:spTree>
    <p:extLst>
      <p:ext uri="{BB962C8B-B14F-4D97-AF65-F5344CB8AC3E}">
        <p14:creationId xmlns:p14="http://schemas.microsoft.com/office/powerpoint/2010/main" val="14722941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 Facto Standards and Influences</a:t>
            </a:r>
            <a:endParaRPr lang="en-US" dirty="0"/>
          </a:p>
        </p:txBody>
      </p:sp>
      <p:sp>
        <p:nvSpPr>
          <p:cNvPr id="3" name="Content Placeholder 2"/>
          <p:cNvSpPr>
            <a:spLocks noGrp="1"/>
          </p:cNvSpPr>
          <p:nvPr>
            <p:ph idx="1"/>
          </p:nvPr>
        </p:nvSpPr>
        <p:spPr/>
        <p:txBody>
          <a:bodyPr/>
          <a:lstStyle/>
          <a:p>
            <a:r>
              <a:rPr lang="en-US" dirty="0" smtClean="0">
                <a:hlinkClick r:id="rId2"/>
              </a:rPr>
              <a:t>Intel Edison Embedded Processor</a:t>
            </a:r>
            <a:r>
              <a:rPr lang="en-US" dirty="0" smtClean="0"/>
              <a:t>, </a:t>
            </a:r>
            <a:r>
              <a:rPr lang="en-US" dirty="0" smtClean="0">
                <a:hlinkClick r:id="rId3"/>
              </a:rPr>
              <a:t>HDMI </a:t>
            </a:r>
            <a:r>
              <a:rPr lang="en-US" dirty="0" smtClean="0">
                <a:hlinkClick r:id="rId3"/>
              </a:rPr>
              <a:t>Compute Stick</a:t>
            </a:r>
            <a:r>
              <a:rPr lang="en-US" dirty="0" smtClean="0"/>
              <a:t>, </a:t>
            </a:r>
            <a:r>
              <a:rPr lang="en-US" dirty="0" smtClean="0">
                <a:hlinkClick r:id="rId4"/>
              </a:rPr>
              <a:t>Stick Computing </a:t>
            </a:r>
            <a:r>
              <a:rPr lang="en-US" dirty="0" smtClean="0"/>
              <a:t>(Android)  </a:t>
            </a:r>
            <a:endParaRPr lang="en-US" dirty="0" smtClean="0"/>
          </a:p>
          <a:p>
            <a:r>
              <a:rPr lang="en-US" dirty="0" smtClean="0">
                <a:hlinkClick r:id="rId5"/>
              </a:rPr>
              <a:t>Activity Streams</a:t>
            </a:r>
            <a:r>
              <a:rPr lang="en-US" dirty="0"/>
              <a:t> </a:t>
            </a:r>
            <a:r>
              <a:rPr lang="en-US" dirty="0" smtClean="0"/>
              <a:t>(</a:t>
            </a:r>
            <a:r>
              <a:rPr lang="en-US" dirty="0" smtClean="0">
                <a:hlinkClick r:id="rId6"/>
              </a:rPr>
              <a:t>Slides</a:t>
            </a:r>
            <a:r>
              <a:rPr lang="en-US" dirty="0" smtClean="0"/>
              <a:t> by C. Messina @Google)</a:t>
            </a:r>
          </a:p>
          <a:p>
            <a:r>
              <a:rPr lang="en-US" dirty="0"/>
              <a:t>Alliance for Wireless Power (</a:t>
            </a:r>
            <a:r>
              <a:rPr lang="en-US" dirty="0">
                <a:hlinkClick r:id="rId7"/>
              </a:rPr>
              <a:t>Rezence</a:t>
            </a:r>
            <a:r>
              <a:rPr lang="en-US" dirty="0" smtClean="0"/>
              <a:t>) </a:t>
            </a:r>
          </a:p>
          <a:p>
            <a:r>
              <a:rPr lang="en-US" dirty="0" smtClean="0"/>
              <a:t>ZigBee Ontology (</a:t>
            </a:r>
            <a:r>
              <a:rPr lang="en-US" dirty="0" err="1" smtClean="0">
                <a:hlinkClick r:id="rId8"/>
              </a:rPr>
              <a:t>Chien</a:t>
            </a:r>
            <a:r>
              <a:rPr lang="en-US" dirty="0" smtClean="0">
                <a:hlinkClick r:id="rId8"/>
              </a:rPr>
              <a:t> et al., 2013</a:t>
            </a:r>
            <a:r>
              <a:rPr lang="en-US" dirty="0" smtClean="0"/>
              <a:t>) </a:t>
            </a:r>
            <a:endParaRPr lang="en-US" dirty="0" smtClean="0"/>
          </a:p>
          <a:p>
            <a:r>
              <a:rPr lang="en-US" dirty="0" smtClean="0"/>
              <a:t>W3C Semantic Sensor Network XG </a:t>
            </a:r>
            <a:r>
              <a:rPr lang="en-US" dirty="0" smtClean="0">
                <a:hlinkClick r:id="rId9"/>
              </a:rPr>
              <a:t>Final Report </a:t>
            </a:r>
            <a:r>
              <a:rPr lang="en-US" dirty="0" smtClean="0"/>
              <a:t>(June 2011) </a:t>
            </a:r>
            <a:endParaRPr lang="en-US" dirty="0"/>
          </a:p>
          <a:p>
            <a:endParaRPr lang="en-US" dirty="0"/>
          </a:p>
          <a:p>
            <a:r>
              <a:rPr lang="en-US" dirty="0" smtClean="0"/>
              <a:t> </a:t>
            </a:r>
            <a:endParaRPr lang="en-US" dirty="0"/>
          </a:p>
        </p:txBody>
      </p:sp>
      <p:sp>
        <p:nvSpPr>
          <p:cNvPr id="4" name="Date Placeholder 3"/>
          <p:cNvSpPr>
            <a:spLocks noGrp="1"/>
          </p:cNvSpPr>
          <p:nvPr>
            <p:ph type="dt" sz="half" idx="10"/>
          </p:nvPr>
        </p:nvSpPr>
        <p:spPr/>
        <p:txBody>
          <a:bodyPr/>
          <a:lstStyle/>
          <a:p>
            <a:fld id="{AE8A7D5F-B677-4411-B512-94E448F5CCC1}" type="datetime1">
              <a:rPr lang="en-US" smtClean="0"/>
              <a:t>1/16/2015</a:t>
            </a:fld>
            <a:endParaRPr lang="en-US" dirty="0"/>
          </a:p>
        </p:txBody>
      </p:sp>
      <p:sp>
        <p:nvSpPr>
          <p:cNvPr id="5" name="Footer Placeholder 4"/>
          <p:cNvSpPr>
            <a:spLocks noGrp="1"/>
          </p:cNvSpPr>
          <p:nvPr>
            <p:ph type="ftr" sz="quarter" idx="11"/>
          </p:nvPr>
        </p:nvSpPr>
        <p:spPr/>
        <p:txBody>
          <a:bodyPr/>
          <a:lstStyle/>
          <a:p>
            <a:r>
              <a:rPr lang="en-US" smtClean="0"/>
              <a:t>Ontolog Summit 2015 Track D v1.3</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13</a:t>
            </a:fld>
            <a:endParaRPr lang="en-US" dirty="0"/>
          </a:p>
        </p:txBody>
      </p:sp>
    </p:spTree>
    <p:extLst>
      <p:ext uri="{BB962C8B-B14F-4D97-AF65-F5344CB8AC3E}">
        <p14:creationId xmlns:p14="http://schemas.microsoft.com/office/powerpoint/2010/main" val="22682926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Misc</a:t>
            </a:r>
            <a:r>
              <a:rPr lang="en-US" dirty="0" smtClean="0"/>
              <a:t> </a:t>
            </a:r>
            <a:r>
              <a:rPr lang="en-US" dirty="0" smtClean="0"/>
              <a:t>Resources for Communique</a:t>
            </a:r>
            <a:endParaRPr lang="en-US" dirty="0"/>
          </a:p>
        </p:txBody>
      </p:sp>
      <p:sp>
        <p:nvSpPr>
          <p:cNvPr id="3" name="Content Placeholder 2"/>
          <p:cNvSpPr>
            <a:spLocks noGrp="1"/>
          </p:cNvSpPr>
          <p:nvPr>
            <p:ph idx="1"/>
          </p:nvPr>
        </p:nvSpPr>
        <p:spPr/>
        <p:txBody>
          <a:bodyPr/>
          <a:lstStyle/>
          <a:p>
            <a:r>
              <a:rPr lang="en-US" dirty="0" smtClean="0"/>
              <a:t>Web of Things </a:t>
            </a:r>
            <a:r>
              <a:rPr lang="en-US" dirty="0" smtClean="0">
                <a:hlinkClick r:id="rId2"/>
              </a:rPr>
              <a:t>Meeting Report</a:t>
            </a:r>
            <a:r>
              <a:rPr lang="en-US" dirty="0" smtClean="0"/>
              <a:t> (June 2014)</a:t>
            </a:r>
          </a:p>
          <a:p>
            <a:r>
              <a:rPr lang="en-US" dirty="0" err="1" smtClean="0"/>
              <a:t>SeeControl</a:t>
            </a:r>
            <a:r>
              <a:rPr lang="en-US" dirty="0" smtClean="0"/>
              <a:t> (Cloud IoT) </a:t>
            </a:r>
          </a:p>
          <a:p>
            <a:r>
              <a:rPr lang="en-US" i="1" dirty="0" smtClean="0">
                <a:hlinkClick r:id="rId3"/>
              </a:rPr>
              <a:t>Automated Buildings</a:t>
            </a:r>
            <a:r>
              <a:rPr lang="en-US" dirty="0" smtClean="0"/>
              <a:t> columnists </a:t>
            </a:r>
            <a:endParaRPr lang="en-US" dirty="0" smtClean="0"/>
          </a:p>
          <a:p>
            <a:r>
              <a:rPr lang="en-US" dirty="0" err="1" smtClean="0">
                <a:hlinkClick r:id="rId4"/>
              </a:rPr>
              <a:t>Libelium</a:t>
            </a:r>
            <a:r>
              <a:rPr lang="en-US" dirty="0" smtClean="0">
                <a:hlinkClick r:id="rId4"/>
              </a:rPr>
              <a:t> 50 Sensor Applications for IoT</a:t>
            </a:r>
            <a:r>
              <a:rPr lang="en-US" dirty="0" smtClean="0"/>
              <a:t> </a:t>
            </a:r>
          </a:p>
          <a:p>
            <a:r>
              <a:rPr lang="en-US" dirty="0" smtClean="0">
                <a:hlinkClick r:id="rId5"/>
              </a:rPr>
              <a:t>IoT: Converging Technologies for Smart Environments</a:t>
            </a:r>
            <a:r>
              <a:rPr lang="en-US" dirty="0" smtClean="0"/>
              <a:t> (Ontology discussions, bibliography)</a:t>
            </a:r>
          </a:p>
          <a:p>
            <a:endParaRPr lang="en-US" dirty="0"/>
          </a:p>
        </p:txBody>
      </p:sp>
      <p:sp>
        <p:nvSpPr>
          <p:cNvPr id="4" name="Date Placeholder 3"/>
          <p:cNvSpPr>
            <a:spLocks noGrp="1"/>
          </p:cNvSpPr>
          <p:nvPr>
            <p:ph type="dt" sz="half" idx="10"/>
          </p:nvPr>
        </p:nvSpPr>
        <p:spPr/>
        <p:txBody>
          <a:bodyPr/>
          <a:lstStyle/>
          <a:p>
            <a:fld id="{9EBA08EE-5522-4743-80F2-6D58CB3025E3}" type="datetime1">
              <a:rPr lang="en-US" smtClean="0"/>
              <a:t>1/16/2015</a:t>
            </a:fld>
            <a:endParaRPr lang="en-US" dirty="0"/>
          </a:p>
        </p:txBody>
      </p:sp>
      <p:sp>
        <p:nvSpPr>
          <p:cNvPr id="5" name="Footer Placeholder 4"/>
          <p:cNvSpPr>
            <a:spLocks noGrp="1"/>
          </p:cNvSpPr>
          <p:nvPr>
            <p:ph type="ftr" sz="quarter" idx="11"/>
          </p:nvPr>
        </p:nvSpPr>
        <p:spPr/>
        <p:txBody>
          <a:bodyPr/>
          <a:lstStyle/>
          <a:p>
            <a:r>
              <a:rPr lang="en-US" smtClean="0"/>
              <a:t>Ontolog Summit 2015 Track D v1.3</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14</a:t>
            </a:fld>
            <a:endParaRPr lang="en-US" dirty="0"/>
          </a:p>
        </p:txBody>
      </p:sp>
    </p:spTree>
    <p:extLst>
      <p:ext uri="{BB962C8B-B14F-4D97-AF65-F5344CB8AC3E}">
        <p14:creationId xmlns:p14="http://schemas.microsoft.com/office/powerpoint/2010/main" val="9454151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764957"/>
          </a:xfrm>
        </p:spPr>
        <p:txBody>
          <a:bodyPr/>
          <a:lstStyle/>
          <a:p>
            <a:r>
              <a:rPr lang="en-US" dirty="0" smtClean="0"/>
              <a:t>Semantic Sensor Network Ontology</a:t>
            </a:r>
            <a:endParaRPr lang="en-US"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22576" y="1846263"/>
            <a:ext cx="6933513" cy="4455635"/>
          </a:xfrm>
        </p:spPr>
      </p:pic>
      <p:sp>
        <p:nvSpPr>
          <p:cNvPr id="4" name="Date Placeholder 3"/>
          <p:cNvSpPr>
            <a:spLocks noGrp="1"/>
          </p:cNvSpPr>
          <p:nvPr>
            <p:ph type="dt" sz="half" idx="10"/>
          </p:nvPr>
        </p:nvSpPr>
        <p:spPr/>
        <p:txBody>
          <a:bodyPr/>
          <a:lstStyle/>
          <a:p>
            <a:fld id="{D10BFD85-D4F3-416B-9030-9CC5467AF146}" type="datetime1">
              <a:rPr lang="en-US" smtClean="0"/>
              <a:t>1/18/2015</a:t>
            </a:fld>
            <a:endParaRPr lang="en-US" dirty="0"/>
          </a:p>
        </p:txBody>
      </p:sp>
      <p:sp>
        <p:nvSpPr>
          <p:cNvPr id="5" name="Footer Placeholder 4"/>
          <p:cNvSpPr>
            <a:spLocks noGrp="1"/>
          </p:cNvSpPr>
          <p:nvPr>
            <p:ph type="ftr" sz="quarter" idx="11"/>
          </p:nvPr>
        </p:nvSpPr>
        <p:spPr/>
        <p:txBody>
          <a:bodyPr/>
          <a:lstStyle/>
          <a:p>
            <a:r>
              <a:rPr lang="en-US" smtClean="0"/>
              <a:t>Ontolog Summit 2015 Track D v1.3</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15</a:t>
            </a:fld>
            <a:endParaRPr lang="en-US" dirty="0"/>
          </a:p>
        </p:txBody>
      </p:sp>
    </p:spTree>
    <p:extLst>
      <p:ext uri="{BB962C8B-B14F-4D97-AF65-F5344CB8AC3E}">
        <p14:creationId xmlns:p14="http://schemas.microsoft.com/office/powerpoint/2010/main" val="15978505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Phil Archer </a:t>
            </a:r>
            <a:r>
              <a:rPr lang="en-US" dirty="0" smtClean="0">
                <a:hlinkClick r:id="rId2"/>
              </a:rPr>
              <a:t>phila@w3.org</a:t>
            </a:r>
            <a:r>
              <a:rPr lang="en-US" dirty="0" smtClean="0"/>
              <a:t> </a:t>
            </a:r>
            <a:endParaRPr lang="en-US" dirty="0"/>
          </a:p>
        </p:txBody>
      </p:sp>
      <p:pic>
        <p:nvPicPr>
          <p:cNvPr id="1026" name="Picture 2" descr="Screenshot of Smart City Concept Model, the future PAS182 from BSI"/>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378193" y="1846263"/>
            <a:ext cx="3495939" cy="4022725"/>
          </a:xfrm>
          <a:prstGeom prst="rect">
            <a:avLst/>
          </a:prstGeom>
          <a:noFill/>
          <a:extLst>
            <a:ext uri="{909E8E84-426E-40DD-AFC4-6F175D3DCCD1}">
              <a14:hiddenFill xmlns:a14="http://schemas.microsoft.com/office/drawing/2010/main">
                <a:solidFill>
                  <a:srgbClr val="FFFFFF"/>
                </a:solidFill>
              </a14:hiddenFill>
            </a:ext>
          </a:extLst>
        </p:spPr>
      </p:pic>
      <p:sp>
        <p:nvSpPr>
          <p:cNvPr id="4" name="Date Placeholder 3"/>
          <p:cNvSpPr>
            <a:spLocks noGrp="1"/>
          </p:cNvSpPr>
          <p:nvPr>
            <p:ph type="dt" sz="half" idx="10"/>
          </p:nvPr>
        </p:nvSpPr>
        <p:spPr/>
        <p:txBody>
          <a:bodyPr/>
          <a:lstStyle/>
          <a:p>
            <a:fld id="{A201D556-21A6-4F8D-A949-6DD0019E2C3E}" type="datetime1">
              <a:rPr lang="en-US" smtClean="0"/>
              <a:t>1/16/2015</a:t>
            </a:fld>
            <a:endParaRPr lang="en-US" dirty="0"/>
          </a:p>
        </p:txBody>
      </p:sp>
      <p:sp>
        <p:nvSpPr>
          <p:cNvPr id="5" name="Footer Placeholder 4"/>
          <p:cNvSpPr>
            <a:spLocks noGrp="1"/>
          </p:cNvSpPr>
          <p:nvPr>
            <p:ph type="ftr" sz="quarter" idx="11"/>
          </p:nvPr>
        </p:nvSpPr>
        <p:spPr/>
        <p:txBody>
          <a:bodyPr/>
          <a:lstStyle/>
          <a:p>
            <a:r>
              <a:rPr lang="en-US" smtClean="0"/>
              <a:t>Ontolog Summit 2015 Track D v1.3</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16</a:t>
            </a:fld>
            <a:endParaRPr lang="en-US" dirty="0"/>
          </a:p>
        </p:txBody>
      </p:sp>
    </p:spTree>
    <p:extLst>
      <p:ext uri="{BB962C8B-B14F-4D97-AF65-F5344CB8AC3E}">
        <p14:creationId xmlns:p14="http://schemas.microsoft.com/office/powerpoint/2010/main" val="24083120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Keynoter Candidates</a:t>
            </a:r>
            <a:endParaRPr lang="en-US" dirty="0"/>
          </a:p>
        </p:txBody>
      </p:sp>
      <p:sp>
        <p:nvSpPr>
          <p:cNvPr id="3" name="Content Placeholder 2"/>
          <p:cNvSpPr>
            <a:spLocks noGrp="1"/>
          </p:cNvSpPr>
          <p:nvPr>
            <p:ph idx="1"/>
          </p:nvPr>
        </p:nvSpPr>
        <p:spPr/>
        <p:txBody>
          <a:bodyPr/>
          <a:lstStyle/>
          <a:p>
            <a:r>
              <a:rPr lang="en-US" dirty="0" smtClean="0">
                <a:hlinkClick r:id="rId2"/>
              </a:rPr>
              <a:t>Roberto Minerva </a:t>
            </a:r>
            <a:r>
              <a:rPr lang="en-US" dirty="0" smtClean="0"/>
              <a:t>(IEEE IoT) </a:t>
            </a:r>
          </a:p>
          <a:p>
            <a:r>
              <a:rPr lang="en-US" dirty="0" smtClean="0">
                <a:hlinkClick r:id="rId3"/>
              </a:rPr>
              <a:t>Joseph Bradley </a:t>
            </a:r>
            <a:r>
              <a:rPr lang="en-US" dirty="0" smtClean="0"/>
              <a:t>(Cisco IoE Evangelist and VP) </a:t>
            </a:r>
          </a:p>
          <a:p>
            <a:r>
              <a:rPr lang="en-US" dirty="0" smtClean="0"/>
              <a:t>William Sennett, Alex Wahl (?) (IBM Watson) </a:t>
            </a:r>
          </a:p>
          <a:p>
            <a:r>
              <a:rPr lang="en-US" dirty="0" smtClean="0">
                <a:hlinkClick r:id="rId4"/>
              </a:rPr>
              <a:t>Rex St. John</a:t>
            </a:r>
            <a:r>
              <a:rPr lang="en-US" dirty="0" smtClean="0"/>
              <a:t> (Intel IoT Evangelist) </a:t>
            </a:r>
          </a:p>
          <a:p>
            <a:r>
              <a:rPr lang="en-US" dirty="0" smtClean="0"/>
              <a:t>Carla Diana (</a:t>
            </a:r>
            <a:r>
              <a:rPr lang="en-US" dirty="0" smtClean="0">
                <a:hlinkClick r:id="rId5"/>
              </a:rPr>
              <a:t>Ted Talk</a:t>
            </a:r>
            <a:r>
              <a:rPr lang="en-US" dirty="0" smtClean="0"/>
              <a:t>) </a:t>
            </a:r>
          </a:p>
          <a:p>
            <a:r>
              <a:rPr lang="en-US" dirty="0" smtClean="0"/>
              <a:t>Richard </a:t>
            </a:r>
            <a:r>
              <a:rPr lang="en-US" dirty="0" err="1" smtClean="0"/>
              <a:t>McElhinney</a:t>
            </a:r>
            <a:r>
              <a:rPr lang="en-US" dirty="0" smtClean="0"/>
              <a:t> </a:t>
            </a:r>
            <a:r>
              <a:rPr lang="en-US" dirty="0" smtClean="0">
                <a:hlinkClick r:id="rId6"/>
              </a:rPr>
              <a:t>Project Haystack</a:t>
            </a:r>
            <a:r>
              <a:rPr lang="en-US" dirty="0" smtClean="0"/>
              <a:t> </a:t>
            </a:r>
            <a:endParaRPr lang="en-US" dirty="0"/>
          </a:p>
        </p:txBody>
      </p:sp>
      <p:sp>
        <p:nvSpPr>
          <p:cNvPr id="4" name="Date Placeholder 3"/>
          <p:cNvSpPr>
            <a:spLocks noGrp="1"/>
          </p:cNvSpPr>
          <p:nvPr>
            <p:ph type="dt" sz="half" idx="10"/>
          </p:nvPr>
        </p:nvSpPr>
        <p:spPr/>
        <p:txBody>
          <a:bodyPr/>
          <a:lstStyle/>
          <a:p>
            <a:fld id="{F7467098-BBE2-4B3C-B2AF-4351BEC21DEE}" type="datetime1">
              <a:rPr lang="en-US" smtClean="0"/>
              <a:t>1/16/2015</a:t>
            </a:fld>
            <a:endParaRPr lang="en-US" dirty="0"/>
          </a:p>
        </p:txBody>
      </p:sp>
      <p:sp>
        <p:nvSpPr>
          <p:cNvPr id="5" name="Footer Placeholder 4"/>
          <p:cNvSpPr>
            <a:spLocks noGrp="1"/>
          </p:cNvSpPr>
          <p:nvPr>
            <p:ph type="ftr" sz="quarter" idx="11"/>
          </p:nvPr>
        </p:nvSpPr>
        <p:spPr/>
        <p:txBody>
          <a:bodyPr/>
          <a:lstStyle/>
          <a:p>
            <a:r>
              <a:rPr lang="en-US" smtClean="0"/>
              <a:t>Ontolog Summit 2015 Track D v1.3</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17</a:t>
            </a:fld>
            <a:endParaRPr lang="en-US" dirty="0"/>
          </a:p>
        </p:txBody>
      </p:sp>
    </p:spTree>
    <p:extLst>
      <p:ext uri="{BB962C8B-B14F-4D97-AF65-F5344CB8AC3E}">
        <p14:creationId xmlns:p14="http://schemas.microsoft.com/office/powerpoint/2010/main" val="30044131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 D Invitees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*William </a:t>
            </a:r>
            <a:r>
              <a:rPr lang="en-US" dirty="0" smtClean="0"/>
              <a:t>Miller, Chair ISO/IEC/IEEE 21451-1-4 </a:t>
            </a:r>
            <a:endParaRPr lang="en-US" dirty="0" smtClean="0"/>
          </a:p>
          <a:p>
            <a:pPr marL="0" indent="0">
              <a:buNone/>
            </a:pPr>
            <a:r>
              <a:rPr lang="en-US" dirty="0"/>
              <a:t>*Geoff Brown (</a:t>
            </a:r>
            <a:r>
              <a:rPr lang="en-US" dirty="0">
                <a:hlinkClick r:id="rId3"/>
              </a:rPr>
              <a:t>Oasis MQTT </a:t>
            </a:r>
            <a:r>
              <a:rPr lang="en-US" dirty="0"/>
              <a:t>Chair, </a:t>
            </a:r>
            <a:r>
              <a:rPr lang="en-US" dirty="0" err="1"/>
              <a:t>Sec’y</a:t>
            </a:r>
            <a:r>
              <a:rPr lang="en-US" dirty="0"/>
              <a:t>) </a:t>
            </a:r>
            <a:endParaRPr lang="en-US" dirty="0" smtClean="0"/>
          </a:p>
          <a:p>
            <a:pPr marL="0" indent="0">
              <a:buNone/>
            </a:pPr>
            <a:r>
              <a:rPr lang="en-US" dirty="0" smtClean="0"/>
              <a:t>*</a:t>
            </a:r>
            <a:r>
              <a:rPr lang="en-US" dirty="0" err="1" smtClean="0"/>
              <a:t>Shoumen</a:t>
            </a:r>
            <a:r>
              <a:rPr lang="en-US" dirty="0" smtClean="0"/>
              <a:t> </a:t>
            </a:r>
            <a:r>
              <a:rPr lang="en-US" dirty="0" err="1" smtClean="0"/>
              <a:t>Palit</a:t>
            </a:r>
            <a:r>
              <a:rPr lang="en-US" dirty="0" smtClean="0"/>
              <a:t> Austin </a:t>
            </a:r>
            <a:r>
              <a:rPr lang="en-US" dirty="0" err="1" smtClean="0"/>
              <a:t>Datta</a:t>
            </a:r>
            <a:r>
              <a:rPr lang="en-US" dirty="0" smtClean="0"/>
              <a:t> (</a:t>
            </a:r>
            <a:r>
              <a:rPr lang="en-US" dirty="0" smtClean="0">
                <a:hlinkClick r:id="rId4"/>
              </a:rPr>
              <a:t>Industry Internet Consortium</a:t>
            </a:r>
            <a:r>
              <a:rPr lang="en-US" dirty="0" smtClean="0"/>
              <a:t>, OMG)</a:t>
            </a:r>
            <a:endParaRPr lang="en-US" dirty="0"/>
          </a:p>
          <a:p>
            <a:pPr marL="0" indent="0">
              <a:buNone/>
            </a:pPr>
            <a:endParaRPr lang="en-US" dirty="0" smtClean="0"/>
          </a:p>
          <a:p>
            <a:pPr marL="0" indent="0">
              <a:buNone/>
            </a:pPr>
            <a:r>
              <a:rPr lang="en-US" sz="1200" dirty="0" smtClean="0"/>
              <a:t>Mark Hamilton, RTI Sr. Director of Services </a:t>
            </a:r>
          </a:p>
          <a:p>
            <a:pPr marL="0" indent="0">
              <a:buNone/>
            </a:pPr>
            <a:r>
              <a:rPr lang="en-US" sz="1200" dirty="0" smtClean="0"/>
              <a:t>Chuck Evanhoe</a:t>
            </a:r>
            <a:r>
              <a:rPr lang="en-US" sz="1200" dirty="0"/>
              <a:t>, Chairman, IoT-SG, US Technical Advisors Group for ISO/IEC JTC 1/WG 10 – </a:t>
            </a:r>
            <a:r>
              <a:rPr lang="en-US" sz="1200" dirty="0" smtClean="0"/>
              <a:t>IoT Working </a:t>
            </a:r>
            <a:r>
              <a:rPr lang="en-US" sz="1200" dirty="0"/>
              <a:t>Group </a:t>
            </a:r>
            <a:endParaRPr lang="en-US" sz="1200" dirty="0" smtClean="0"/>
          </a:p>
          <a:p>
            <a:pPr marL="0" indent="0">
              <a:buNone/>
            </a:pPr>
            <a:r>
              <a:rPr lang="en-US" sz="1200" dirty="0" smtClean="0"/>
              <a:t>Dave Ragget, W3C Web of Things (Funding source: EU Compose project) </a:t>
            </a:r>
          </a:p>
          <a:p>
            <a:pPr marL="0" indent="0">
              <a:buNone/>
            </a:pPr>
            <a:r>
              <a:rPr lang="en-US" sz="1200" dirty="0" smtClean="0"/>
              <a:t>Roberto Minerva, Telecom Italia (IEEE, iot.ieee.org) </a:t>
            </a:r>
          </a:p>
          <a:p>
            <a:pPr marL="0" indent="0">
              <a:buNone/>
            </a:pPr>
            <a:r>
              <a:rPr lang="en-US" sz="1200" dirty="0" smtClean="0"/>
              <a:t>ZigBee </a:t>
            </a:r>
            <a:r>
              <a:rPr lang="en-US" sz="1200" dirty="0" smtClean="0"/>
              <a:t>(Gary Audin) </a:t>
            </a:r>
          </a:p>
          <a:p>
            <a:pPr marL="0" indent="0">
              <a:buNone/>
            </a:pPr>
            <a:r>
              <a:rPr lang="en-US" sz="1800" dirty="0" smtClean="0"/>
              <a:t>*Accepted</a:t>
            </a:r>
            <a:endParaRPr lang="en-US" sz="1800" dirty="0"/>
          </a:p>
          <a:p>
            <a:pPr marL="0" indent="0">
              <a:buNone/>
            </a:pPr>
            <a:endParaRPr lang="en-US" dirty="0" smtClean="0"/>
          </a:p>
          <a:p>
            <a:endParaRPr lang="en-US" dirty="0"/>
          </a:p>
        </p:txBody>
      </p:sp>
      <p:sp>
        <p:nvSpPr>
          <p:cNvPr id="4" name="Date Placeholder 3"/>
          <p:cNvSpPr>
            <a:spLocks noGrp="1"/>
          </p:cNvSpPr>
          <p:nvPr>
            <p:ph type="dt" sz="half" idx="10"/>
          </p:nvPr>
        </p:nvSpPr>
        <p:spPr/>
        <p:txBody>
          <a:bodyPr/>
          <a:lstStyle/>
          <a:p>
            <a:fld id="{8357B51F-95F7-4434-A4F2-DB416531AEB2}" type="datetime1">
              <a:rPr lang="en-US" smtClean="0"/>
              <a:t>1/18/2015</a:t>
            </a:fld>
            <a:endParaRPr lang="en-US" dirty="0"/>
          </a:p>
        </p:txBody>
      </p:sp>
      <p:sp>
        <p:nvSpPr>
          <p:cNvPr id="5" name="Footer Placeholder 4"/>
          <p:cNvSpPr>
            <a:spLocks noGrp="1"/>
          </p:cNvSpPr>
          <p:nvPr>
            <p:ph type="ftr" sz="quarter" idx="11"/>
          </p:nvPr>
        </p:nvSpPr>
        <p:spPr/>
        <p:txBody>
          <a:bodyPr/>
          <a:lstStyle/>
          <a:p>
            <a:r>
              <a:rPr lang="en-US" smtClean="0"/>
              <a:t>Ontolog Summit 2015 Track D v1.3</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2</a:t>
            </a:fld>
            <a:endParaRPr lang="en-US" dirty="0"/>
          </a:p>
        </p:txBody>
      </p:sp>
    </p:spTree>
    <p:extLst>
      <p:ext uri="{BB962C8B-B14F-4D97-AF65-F5344CB8AC3E}">
        <p14:creationId xmlns:p14="http://schemas.microsoft.com/office/powerpoint/2010/main" val="23150770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nice thing about standards is that there are so many to choose from.”</a:t>
            </a:r>
            <a:endParaRPr lang="en-US" dirty="0"/>
          </a:p>
        </p:txBody>
      </p:sp>
      <p:sp>
        <p:nvSpPr>
          <p:cNvPr id="3" name="Text Placeholder 2"/>
          <p:cNvSpPr>
            <a:spLocks noGrp="1"/>
          </p:cNvSpPr>
          <p:nvPr>
            <p:ph type="body" idx="1"/>
          </p:nvPr>
        </p:nvSpPr>
        <p:spPr/>
        <p:txBody>
          <a:bodyPr/>
          <a:lstStyle/>
          <a:p>
            <a:r>
              <a:rPr lang="en-US" dirty="0" smtClean="0"/>
              <a:t>--Andrew </a:t>
            </a:r>
            <a:r>
              <a:rPr lang="en-US" dirty="0" err="1" smtClean="0"/>
              <a:t>tanenbaum</a:t>
            </a:r>
            <a:endParaRPr lang="en-US" dirty="0"/>
          </a:p>
        </p:txBody>
      </p:sp>
      <p:sp>
        <p:nvSpPr>
          <p:cNvPr id="4" name="Date Placeholder 3"/>
          <p:cNvSpPr>
            <a:spLocks noGrp="1"/>
          </p:cNvSpPr>
          <p:nvPr>
            <p:ph type="dt" sz="half" idx="10"/>
          </p:nvPr>
        </p:nvSpPr>
        <p:spPr/>
        <p:txBody>
          <a:bodyPr/>
          <a:lstStyle/>
          <a:p>
            <a:fld id="{EFC3CBDF-47CE-442A-9B6A-D8C332FD8213}" type="datetime1">
              <a:rPr lang="en-US" smtClean="0"/>
              <a:t>1/18/2015</a:t>
            </a:fld>
            <a:endParaRPr lang="en-US" dirty="0"/>
          </a:p>
        </p:txBody>
      </p:sp>
      <p:sp>
        <p:nvSpPr>
          <p:cNvPr id="5" name="Footer Placeholder 4"/>
          <p:cNvSpPr>
            <a:spLocks noGrp="1"/>
          </p:cNvSpPr>
          <p:nvPr>
            <p:ph type="ftr" sz="quarter" idx="11"/>
          </p:nvPr>
        </p:nvSpPr>
        <p:spPr/>
        <p:txBody>
          <a:bodyPr/>
          <a:lstStyle/>
          <a:p>
            <a:r>
              <a:rPr lang="en-US" smtClean="0"/>
              <a:t>Ontolog Summit 2015 Track D v1.3</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3</a:t>
            </a:fld>
            <a:endParaRPr lang="en-US" dirty="0"/>
          </a:p>
        </p:txBody>
      </p:sp>
    </p:spTree>
    <p:extLst>
      <p:ext uri="{BB962C8B-B14F-4D97-AF65-F5344CB8AC3E}">
        <p14:creationId xmlns:p14="http://schemas.microsoft.com/office/powerpoint/2010/main" val="32358719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Reasons to Standardize</a:t>
            </a:r>
            <a:endParaRPr lang="en-US" dirty="0"/>
          </a:p>
        </p:txBody>
      </p:sp>
      <p:sp>
        <p:nvSpPr>
          <p:cNvPr id="8" name="Content Placeholder 7"/>
          <p:cNvSpPr>
            <a:spLocks noGrp="1"/>
          </p:cNvSpPr>
          <p:nvPr>
            <p:ph idx="1"/>
          </p:nvPr>
        </p:nvSpPr>
        <p:spPr/>
        <p:txBody>
          <a:bodyPr>
            <a:normAutofit/>
          </a:bodyPr>
          <a:lstStyle/>
          <a:p>
            <a:r>
              <a:rPr lang="en-US" dirty="0" smtClean="0"/>
              <a:t>Avoid technological dead-ends*</a:t>
            </a:r>
          </a:p>
          <a:p>
            <a:r>
              <a:rPr lang="en-US" dirty="0" smtClean="0"/>
              <a:t>Reduce dependence on vendors* or foreign countries</a:t>
            </a:r>
          </a:p>
          <a:p>
            <a:r>
              <a:rPr lang="en-US" dirty="0" smtClean="0"/>
              <a:t>Promote universality* </a:t>
            </a:r>
          </a:p>
          <a:p>
            <a:r>
              <a:rPr lang="en-US" dirty="0" smtClean="0"/>
              <a:t>Develop </a:t>
            </a:r>
            <a:r>
              <a:rPr lang="en-US" dirty="0"/>
              <a:t>c</a:t>
            </a:r>
            <a:r>
              <a:rPr lang="en-US" dirty="0" smtClean="0"/>
              <a:t>ompetitive </a:t>
            </a:r>
            <a:r>
              <a:rPr lang="en-US" dirty="0"/>
              <a:t>e</a:t>
            </a:r>
            <a:r>
              <a:rPr lang="en-US" dirty="0" smtClean="0"/>
              <a:t>dge or partnership, or respond to same</a:t>
            </a:r>
          </a:p>
          <a:p>
            <a:r>
              <a:rPr lang="en-US" dirty="0" smtClean="0"/>
              <a:t>Solve a technical, enterprise or social problem </a:t>
            </a:r>
          </a:p>
          <a:p>
            <a:r>
              <a:rPr lang="en-US" dirty="0" smtClean="0"/>
              <a:t>Bridge previously disparate technologies or disciplines </a:t>
            </a:r>
          </a:p>
          <a:p>
            <a:r>
              <a:rPr lang="en-US" dirty="0" smtClean="0"/>
              <a:t>Incorporate elements from a related, entrenched standard </a:t>
            </a:r>
          </a:p>
          <a:p>
            <a:r>
              <a:rPr lang="en-US" dirty="0" smtClean="0"/>
              <a:t>Lower cost by market-broadening</a:t>
            </a:r>
          </a:p>
          <a:p>
            <a:r>
              <a:rPr lang="en-US" sz="1400" dirty="0" smtClean="0"/>
              <a:t>* Adapted from K. </a:t>
            </a:r>
            <a:r>
              <a:rPr lang="en-US" sz="1400" dirty="0" err="1" smtClean="0"/>
              <a:t>Jakobs</a:t>
            </a:r>
            <a:r>
              <a:rPr lang="en-US" sz="1400" dirty="0" smtClean="0"/>
              <a:t>, “</a:t>
            </a:r>
            <a:r>
              <a:rPr lang="en-US" sz="1400" dirty="0" smtClean="0">
                <a:hlinkClick r:id="rId2"/>
              </a:rPr>
              <a:t>Information Technology Standards, Standards Setting and Standards Research</a:t>
            </a:r>
            <a:r>
              <a:rPr lang="en-US" sz="1400" dirty="0" smtClean="0"/>
              <a:t>.” </a:t>
            </a:r>
            <a:endParaRPr lang="en-US" sz="1400" dirty="0"/>
          </a:p>
        </p:txBody>
      </p:sp>
      <p:sp>
        <p:nvSpPr>
          <p:cNvPr id="4" name="Date Placeholder 3"/>
          <p:cNvSpPr>
            <a:spLocks noGrp="1"/>
          </p:cNvSpPr>
          <p:nvPr>
            <p:ph type="dt" sz="half" idx="10"/>
          </p:nvPr>
        </p:nvSpPr>
        <p:spPr/>
        <p:txBody>
          <a:bodyPr/>
          <a:lstStyle/>
          <a:p>
            <a:fld id="{EFC3CBDF-47CE-442A-9B6A-D8C332FD8213}" type="datetime1">
              <a:rPr lang="en-US" smtClean="0"/>
              <a:t>1/18/2015</a:t>
            </a:fld>
            <a:endParaRPr lang="en-US" dirty="0"/>
          </a:p>
        </p:txBody>
      </p:sp>
      <p:sp>
        <p:nvSpPr>
          <p:cNvPr id="5" name="Footer Placeholder 4"/>
          <p:cNvSpPr>
            <a:spLocks noGrp="1"/>
          </p:cNvSpPr>
          <p:nvPr>
            <p:ph type="ftr" sz="quarter" idx="11"/>
          </p:nvPr>
        </p:nvSpPr>
        <p:spPr/>
        <p:txBody>
          <a:bodyPr/>
          <a:lstStyle/>
          <a:p>
            <a:r>
              <a:rPr lang="en-US" smtClean="0"/>
              <a:t>Ontolog Summit 2015 Track D v1.3</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4</a:t>
            </a:fld>
            <a:endParaRPr lang="en-US" dirty="0"/>
          </a:p>
        </p:txBody>
      </p:sp>
    </p:spTree>
    <p:extLst>
      <p:ext uri="{BB962C8B-B14F-4D97-AF65-F5344CB8AC3E}">
        <p14:creationId xmlns:p14="http://schemas.microsoft.com/office/powerpoint/2010/main" val="17480413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234440" y="286603"/>
            <a:ext cx="9921240" cy="783245"/>
          </a:xfrm>
        </p:spPr>
        <p:txBody>
          <a:bodyPr/>
          <a:lstStyle/>
          <a:p>
            <a:r>
              <a:rPr lang="en-US" dirty="0" smtClean="0"/>
              <a:t>The Standards Semi-verse</a:t>
            </a:r>
            <a:endParaRPr lang="en-US" dirty="0"/>
          </a:p>
        </p:txBody>
      </p:sp>
      <p:sp>
        <p:nvSpPr>
          <p:cNvPr id="2" name="Date Placeholder 1"/>
          <p:cNvSpPr>
            <a:spLocks noGrp="1"/>
          </p:cNvSpPr>
          <p:nvPr>
            <p:ph type="dt" sz="half" idx="10"/>
          </p:nvPr>
        </p:nvSpPr>
        <p:spPr/>
        <p:txBody>
          <a:bodyPr/>
          <a:lstStyle/>
          <a:p>
            <a:fld id="{9780BB1F-4864-475C-B87F-D1216778A5EA}" type="datetime1">
              <a:rPr lang="en-US" smtClean="0"/>
              <a:t>1/18/2015</a:t>
            </a:fld>
            <a:endParaRPr lang="en-US" dirty="0"/>
          </a:p>
        </p:txBody>
      </p:sp>
      <p:sp>
        <p:nvSpPr>
          <p:cNvPr id="3" name="Footer Placeholder 2"/>
          <p:cNvSpPr>
            <a:spLocks noGrp="1"/>
          </p:cNvSpPr>
          <p:nvPr>
            <p:ph type="ftr" sz="quarter" idx="11"/>
          </p:nvPr>
        </p:nvSpPr>
        <p:spPr/>
        <p:txBody>
          <a:bodyPr/>
          <a:lstStyle/>
          <a:p>
            <a:r>
              <a:rPr lang="en-US" smtClean="0"/>
              <a:t>Ontolog Summit 2015 Track D v1.3</a:t>
            </a: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5</a:t>
            </a:fld>
            <a:endParaRPr lang="en-US" dirty="0"/>
          </a:p>
        </p:txBody>
      </p:sp>
      <p:pic>
        <p:nvPicPr>
          <p:cNvPr id="5" name="Picture 4"/>
          <p:cNvPicPr>
            <a:picLocks noChangeAspect="1"/>
          </p:cNvPicPr>
          <p:nvPr/>
        </p:nvPicPr>
        <p:blipFill>
          <a:blip r:embed="rId2"/>
          <a:stretch>
            <a:fillRect/>
          </a:stretch>
        </p:blipFill>
        <p:spPr>
          <a:xfrm>
            <a:off x="850392" y="1409467"/>
            <a:ext cx="7470648" cy="4392084"/>
          </a:xfrm>
          <a:prstGeom prst="rect">
            <a:avLst/>
          </a:prstGeom>
        </p:spPr>
      </p:pic>
    </p:spTree>
    <p:extLst>
      <p:ext uri="{BB962C8B-B14F-4D97-AF65-F5344CB8AC3E}">
        <p14:creationId xmlns:p14="http://schemas.microsoft.com/office/powerpoint/2010/main" val="15999313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1" y="286603"/>
            <a:ext cx="7260336" cy="563789"/>
          </a:xfrm>
        </p:spPr>
        <p:txBody>
          <a:bodyPr>
            <a:noAutofit/>
          </a:bodyPr>
          <a:lstStyle/>
          <a:p>
            <a:r>
              <a:rPr lang="en-US" sz="4000" dirty="0" smtClean="0"/>
              <a:t>The Standards Influence Maze</a:t>
            </a:r>
            <a:endParaRPr lang="en-US" sz="4000" dirty="0"/>
          </a:p>
        </p:txBody>
      </p:sp>
      <p:pic>
        <p:nvPicPr>
          <p:cNvPr id="7" name="Content Placeholder 6"/>
          <p:cNvPicPr>
            <a:picLocks noGrp="1" noChangeAspect="1"/>
          </p:cNvPicPr>
          <p:nvPr>
            <p:ph idx="1"/>
          </p:nvPr>
        </p:nvPicPr>
        <p:blipFill>
          <a:blip r:embed="rId2"/>
          <a:stretch>
            <a:fillRect/>
          </a:stretch>
        </p:blipFill>
        <p:spPr>
          <a:xfrm>
            <a:off x="738216" y="950977"/>
            <a:ext cx="6320952" cy="5322908"/>
          </a:xfrm>
          <a:prstGeom prst="rect">
            <a:avLst/>
          </a:prstGeom>
        </p:spPr>
      </p:pic>
      <p:sp>
        <p:nvSpPr>
          <p:cNvPr id="4" name="Date Placeholder 3"/>
          <p:cNvSpPr>
            <a:spLocks noGrp="1"/>
          </p:cNvSpPr>
          <p:nvPr>
            <p:ph type="dt" sz="half" idx="10"/>
          </p:nvPr>
        </p:nvSpPr>
        <p:spPr/>
        <p:txBody>
          <a:bodyPr/>
          <a:lstStyle/>
          <a:p>
            <a:fld id="{D10BFD85-D4F3-416B-9030-9CC5467AF146}" type="datetime1">
              <a:rPr lang="en-US" smtClean="0"/>
              <a:t>1/18/2015</a:t>
            </a:fld>
            <a:endParaRPr lang="en-US" dirty="0"/>
          </a:p>
        </p:txBody>
      </p:sp>
      <p:sp>
        <p:nvSpPr>
          <p:cNvPr id="5" name="Footer Placeholder 4"/>
          <p:cNvSpPr>
            <a:spLocks noGrp="1"/>
          </p:cNvSpPr>
          <p:nvPr>
            <p:ph type="ftr" sz="quarter" idx="11"/>
          </p:nvPr>
        </p:nvSpPr>
        <p:spPr/>
        <p:txBody>
          <a:bodyPr/>
          <a:lstStyle/>
          <a:p>
            <a:r>
              <a:rPr lang="en-US" smtClean="0"/>
              <a:t>Ontolog Summit 2015 Track D v1.3</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6</a:t>
            </a:fld>
            <a:endParaRPr lang="en-US" dirty="0"/>
          </a:p>
        </p:txBody>
      </p:sp>
    </p:spTree>
    <p:extLst>
      <p:ext uri="{BB962C8B-B14F-4D97-AF65-F5344CB8AC3E}">
        <p14:creationId xmlns:p14="http://schemas.microsoft.com/office/powerpoint/2010/main" val="23200527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Mission Statement*</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The </a:t>
            </a:r>
            <a:r>
              <a:rPr lang="en-US" dirty="0" smtClean="0"/>
              <a:t>existence of standards – both official and de facto – can dramatically influence the software development life cycle for ontology projects. This is especially for greenfield efforts, which can peg existing vocabulary, interoperability settings, test harnesses and verification processes to new projects. Standards may be essential for domain-specific data quality assurance. Standards also have a sociotechnical purpose. Communities of Interest (</a:t>
            </a:r>
            <a:r>
              <a:rPr lang="en-US" dirty="0" err="1" smtClean="0"/>
              <a:t>CoI</a:t>
            </a:r>
            <a:r>
              <a:rPr lang="en-US" dirty="0" smtClean="0"/>
              <a:t>) behind a standards effort can supersede a standard by concentrating expertise and collecting artifacts related to the standard. Because the world of “things” is by definition vast, standards can facilitate connecting software to devices by offering abstractions that impact domain-specific knowledge of the devices. This is helpful for building ontologies. That said, software development is a deregulated engineering process, and many successful software ventures have succeeded by ignoring or incorporating bits and pieces of unacknowledged standards</a:t>
            </a:r>
            <a:r>
              <a:rPr lang="en-US" dirty="0"/>
              <a:t> </a:t>
            </a:r>
            <a:r>
              <a:rPr lang="en-US" dirty="0" smtClean="0"/>
              <a:t>work – sometimes creating new de facto standards in the process. The purpose of this track is to help potential IoT ontology developers understand the standards landscape – both official and de facto.</a:t>
            </a:r>
          </a:p>
          <a:p>
            <a:r>
              <a:rPr lang="en-US" sz="1600" dirty="0" smtClean="0"/>
              <a:t>*Also appears as </a:t>
            </a:r>
            <a:r>
              <a:rPr lang="en-US" sz="1600" dirty="0" smtClean="0">
                <a:hlinkClick r:id="rId2"/>
              </a:rPr>
              <a:t>Abstract</a:t>
            </a:r>
            <a:r>
              <a:rPr lang="en-US" sz="1600" dirty="0" smtClean="0"/>
              <a:t> </a:t>
            </a:r>
          </a:p>
          <a:p>
            <a:endParaRPr lang="en-US" dirty="0" smtClean="0"/>
          </a:p>
          <a:p>
            <a:pPr marL="0" indent="0">
              <a:buNone/>
            </a:pPr>
            <a:endParaRPr lang="en-US" dirty="0"/>
          </a:p>
        </p:txBody>
      </p:sp>
      <p:sp>
        <p:nvSpPr>
          <p:cNvPr id="4" name="Date Placeholder 3"/>
          <p:cNvSpPr>
            <a:spLocks noGrp="1"/>
          </p:cNvSpPr>
          <p:nvPr>
            <p:ph type="dt" sz="half" idx="10"/>
          </p:nvPr>
        </p:nvSpPr>
        <p:spPr/>
        <p:txBody>
          <a:bodyPr/>
          <a:lstStyle/>
          <a:p>
            <a:fld id="{8BA47144-8BCE-49E7-9362-C52FBA32550E}" type="datetime1">
              <a:rPr lang="en-US" smtClean="0"/>
              <a:t>1/16/2015</a:t>
            </a:fld>
            <a:endParaRPr lang="en-US" dirty="0"/>
          </a:p>
        </p:txBody>
      </p:sp>
      <p:sp>
        <p:nvSpPr>
          <p:cNvPr id="5" name="Footer Placeholder 4"/>
          <p:cNvSpPr>
            <a:spLocks noGrp="1"/>
          </p:cNvSpPr>
          <p:nvPr>
            <p:ph type="ftr" sz="quarter" idx="11"/>
          </p:nvPr>
        </p:nvSpPr>
        <p:spPr/>
        <p:txBody>
          <a:bodyPr/>
          <a:lstStyle/>
          <a:p>
            <a:r>
              <a:rPr lang="en-US" smtClean="0"/>
              <a:t>Ontolog Summit 2015 Track D v1.3</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7</a:t>
            </a:fld>
            <a:endParaRPr lang="en-US" dirty="0"/>
          </a:p>
        </p:txBody>
      </p:sp>
    </p:spTree>
    <p:extLst>
      <p:ext uri="{BB962C8B-B14F-4D97-AF65-F5344CB8AC3E}">
        <p14:creationId xmlns:p14="http://schemas.microsoft.com/office/powerpoint/2010/main" val="33416951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Approach</a:t>
            </a:r>
            <a:endParaRPr lang="en-US" dirty="0"/>
          </a:p>
        </p:txBody>
      </p:sp>
      <p:sp>
        <p:nvSpPr>
          <p:cNvPr id="3" name="Content Placeholder 2"/>
          <p:cNvSpPr>
            <a:spLocks noGrp="1"/>
          </p:cNvSpPr>
          <p:nvPr>
            <p:ph idx="1"/>
          </p:nvPr>
        </p:nvSpPr>
        <p:spPr/>
        <p:txBody>
          <a:bodyPr>
            <a:normAutofit fontScale="92500" lnSpcReduction="10000"/>
          </a:bodyPr>
          <a:lstStyle/>
          <a:p>
            <a:r>
              <a:rPr lang="en-US" dirty="0"/>
              <a:t>►Survey </a:t>
            </a:r>
            <a:r>
              <a:rPr lang="en-US" dirty="0" smtClean="0"/>
              <a:t>“official” IoT standards </a:t>
            </a:r>
          </a:p>
          <a:p>
            <a:r>
              <a:rPr lang="en-US" dirty="0"/>
              <a:t>►Identify </a:t>
            </a:r>
            <a:r>
              <a:rPr lang="en-US" dirty="0" smtClean="0"/>
              <a:t>de facto standards </a:t>
            </a:r>
          </a:p>
          <a:p>
            <a:r>
              <a:rPr lang="en-US" dirty="0"/>
              <a:t>►Identify </a:t>
            </a:r>
            <a:r>
              <a:rPr lang="en-US" dirty="0" smtClean="0"/>
              <a:t>related standards, projects, bodies not officially designed as IoT or </a:t>
            </a:r>
            <a:r>
              <a:rPr lang="en-US" dirty="0" err="1" smtClean="0"/>
              <a:t>WoT</a:t>
            </a:r>
            <a:r>
              <a:rPr lang="en-US" dirty="0" smtClean="0"/>
              <a:t> </a:t>
            </a:r>
          </a:p>
          <a:p>
            <a:r>
              <a:rPr lang="en-US" dirty="0"/>
              <a:t>►Highlight </a:t>
            </a:r>
            <a:r>
              <a:rPr lang="en-US" dirty="0" smtClean="0"/>
              <a:t>domains where ontology efforts:</a:t>
            </a:r>
          </a:p>
          <a:p>
            <a:pPr lvl="1"/>
            <a:r>
              <a:rPr lang="en-US" dirty="0" smtClean="0"/>
              <a:t>(1) are most needed; (2) have harmonious partnership opportunities; (3) available subcomponents</a:t>
            </a:r>
          </a:p>
          <a:p>
            <a:r>
              <a:rPr lang="en-US" dirty="0"/>
              <a:t>►Discuss </a:t>
            </a:r>
            <a:r>
              <a:rPr lang="en-US" dirty="0" smtClean="0"/>
              <a:t>Challenges: Power mgmt., security, signal post-processing, provenance, signal quality, discovery, metadata, network issues, Big Data</a:t>
            </a:r>
          </a:p>
          <a:p>
            <a:r>
              <a:rPr lang="en-US" dirty="0"/>
              <a:t>►Related </a:t>
            </a:r>
            <a:r>
              <a:rPr lang="en-US" dirty="0" smtClean="0"/>
              <a:t>work: </a:t>
            </a:r>
            <a:r>
              <a:rPr lang="en-US" dirty="0" err="1" smtClean="0"/>
              <a:t>Modsim</a:t>
            </a:r>
            <a:r>
              <a:rPr lang="en-US" dirty="0" smtClean="0"/>
              <a:t> (e.g., </a:t>
            </a:r>
            <a:r>
              <a:rPr lang="en-US" dirty="0" smtClean="0">
                <a:hlinkClick r:id="rId2"/>
              </a:rPr>
              <a:t>Yang Song, et al. 2012</a:t>
            </a:r>
            <a:r>
              <a:rPr lang="en-US" dirty="0" smtClean="0"/>
              <a:t>, Sensor Fusion, Linked Open Data, </a:t>
            </a:r>
            <a:r>
              <a:rPr lang="en-US" dirty="0" smtClean="0">
                <a:hlinkClick r:id="rId3"/>
              </a:rPr>
              <a:t>augmented reality</a:t>
            </a:r>
            <a:r>
              <a:rPr lang="en-US" dirty="0" smtClean="0"/>
              <a:t>, </a:t>
            </a:r>
            <a:r>
              <a:rPr lang="en-US" dirty="0" smtClean="0">
                <a:hlinkClick r:id="rId4"/>
              </a:rPr>
              <a:t>Software Defined Networks</a:t>
            </a:r>
            <a:r>
              <a:rPr lang="en-US" dirty="0" smtClean="0"/>
              <a:t> (SDN)</a:t>
            </a:r>
          </a:p>
          <a:p>
            <a:r>
              <a:rPr lang="en-US" dirty="0"/>
              <a:t>►Lessons </a:t>
            </a:r>
            <a:r>
              <a:rPr lang="en-US" dirty="0" smtClean="0"/>
              <a:t>from history: middleware, intelligent agents, CEP, embedded systems, DoD fusion</a:t>
            </a:r>
          </a:p>
          <a:p>
            <a:r>
              <a:rPr lang="en-US" dirty="0"/>
              <a:t>►Retrospective</a:t>
            </a:r>
            <a:r>
              <a:rPr lang="en-US" dirty="0" smtClean="0"/>
              <a:t>: Related Lessons from Ontology Big Data 2014</a:t>
            </a:r>
          </a:p>
          <a:p>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fld id="{1465560A-5EA1-449D-BB34-EBBEBFF4C2C4}" type="datetime1">
              <a:rPr lang="en-US" smtClean="0"/>
              <a:t>1/18/2015</a:t>
            </a:fld>
            <a:endParaRPr lang="en-US" dirty="0"/>
          </a:p>
        </p:txBody>
      </p:sp>
      <p:sp>
        <p:nvSpPr>
          <p:cNvPr id="5" name="Footer Placeholder 4"/>
          <p:cNvSpPr>
            <a:spLocks noGrp="1"/>
          </p:cNvSpPr>
          <p:nvPr>
            <p:ph type="ftr" sz="quarter" idx="11"/>
          </p:nvPr>
        </p:nvSpPr>
        <p:spPr/>
        <p:txBody>
          <a:bodyPr/>
          <a:lstStyle/>
          <a:p>
            <a:r>
              <a:rPr lang="en-US" smtClean="0"/>
              <a:t>Ontolog Summit 2015 Track D v1.3</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8</a:t>
            </a:fld>
            <a:endParaRPr lang="en-US" dirty="0"/>
          </a:p>
        </p:txBody>
      </p:sp>
    </p:spTree>
    <p:extLst>
      <p:ext uri="{BB962C8B-B14F-4D97-AF65-F5344CB8AC3E}">
        <p14:creationId xmlns:p14="http://schemas.microsoft.com/office/powerpoint/2010/main" val="26129019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 Agenda</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Two Sessions (January 22, February 26)</a:t>
            </a:r>
          </a:p>
          <a:p>
            <a:r>
              <a:rPr lang="en-US" dirty="0" smtClean="0"/>
              <a:t>Session 1</a:t>
            </a:r>
          </a:p>
          <a:p>
            <a:pPr lvl="1"/>
            <a:r>
              <a:rPr lang="en-US" dirty="0" smtClean="0"/>
              <a:t>Speaker Background &amp; Introduction</a:t>
            </a:r>
          </a:p>
          <a:p>
            <a:pPr lvl="1"/>
            <a:r>
              <a:rPr lang="en-US" dirty="0" smtClean="0"/>
              <a:t>Standards Overview</a:t>
            </a:r>
          </a:p>
          <a:p>
            <a:pPr lvl="2"/>
            <a:r>
              <a:rPr lang="en-US" dirty="0" smtClean="0"/>
              <a:t>“Official” | De Facto</a:t>
            </a:r>
          </a:p>
          <a:p>
            <a:pPr lvl="1"/>
            <a:r>
              <a:rPr lang="en-US" dirty="0" smtClean="0"/>
              <a:t>Current IoT standards state of affairs </a:t>
            </a:r>
          </a:p>
          <a:p>
            <a:pPr lvl="2"/>
            <a:r>
              <a:rPr lang="en-US" dirty="0" smtClean="0"/>
              <a:t>Strengths, weaknesses, trends</a:t>
            </a:r>
          </a:p>
          <a:p>
            <a:pPr lvl="2"/>
            <a:r>
              <a:rPr lang="en-US" dirty="0" smtClean="0"/>
              <a:t>IoT standards “Semi-verse” </a:t>
            </a:r>
          </a:p>
          <a:p>
            <a:pPr lvl="2"/>
            <a:r>
              <a:rPr lang="en-US" dirty="0" smtClean="0"/>
              <a:t>Influencers </a:t>
            </a:r>
          </a:p>
          <a:p>
            <a:pPr lvl="1"/>
            <a:r>
              <a:rPr lang="en-US" dirty="0" smtClean="0"/>
              <a:t>Panel Q &amp; A</a:t>
            </a:r>
          </a:p>
          <a:p>
            <a:r>
              <a:rPr lang="en-US" dirty="0" smtClean="0"/>
              <a:t>Session 2</a:t>
            </a:r>
          </a:p>
          <a:p>
            <a:pPr lvl="1"/>
            <a:r>
              <a:rPr lang="en-US" dirty="0" smtClean="0"/>
              <a:t>Low-hanging Ontology Fruit </a:t>
            </a:r>
          </a:p>
          <a:p>
            <a:pPr lvl="1"/>
            <a:r>
              <a:rPr lang="en-US" dirty="0" smtClean="0"/>
              <a:t>Speakers’ Favorite Use Cases </a:t>
            </a:r>
          </a:p>
          <a:p>
            <a:pPr lvl="1"/>
            <a:r>
              <a:rPr lang="en-US" dirty="0" smtClean="0"/>
              <a:t>Moderator’s Puzzles</a:t>
            </a:r>
          </a:p>
          <a:p>
            <a:pPr lvl="1"/>
            <a:r>
              <a:rPr lang="en-US" dirty="0" smtClean="0"/>
              <a:t>Panel Q &amp; A</a:t>
            </a:r>
          </a:p>
          <a:p>
            <a:pPr lvl="1"/>
            <a:endParaRPr lang="en-US" dirty="0" smtClean="0"/>
          </a:p>
          <a:p>
            <a:endParaRPr lang="en-US" dirty="0" smtClean="0"/>
          </a:p>
          <a:p>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fld id="{D10BFD85-D4F3-416B-9030-9CC5467AF146}" type="datetime1">
              <a:rPr lang="en-US" smtClean="0"/>
              <a:t>1/16/2015</a:t>
            </a:fld>
            <a:endParaRPr lang="en-US" dirty="0"/>
          </a:p>
        </p:txBody>
      </p:sp>
      <p:sp>
        <p:nvSpPr>
          <p:cNvPr id="5" name="Footer Placeholder 4"/>
          <p:cNvSpPr>
            <a:spLocks noGrp="1"/>
          </p:cNvSpPr>
          <p:nvPr>
            <p:ph type="ftr" sz="quarter" idx="11"/>
          </p:nvPr>
        </p:nvSpPr>
        <p:spPr/>
        <p:txBody>
          <a:bodyPr/>
          <a:lstStyle/>
          <a:p>
            <a:r>
              <a:rPr lang="en-US" smtClean="0"/>
              <a:t>Ontolog Summit 2015 Track D v1.3</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9</a:t>
            </a:fld>
            <a:endParaRPr lang="en-US" dirty="0"/>
          </a:p>
        </p:txBody>
      </p:sp>
    </p:spTree>
    <p:extLst>
      <p:ext uri="{BB962C8B-B14F-4D97-AF65-F5344CB8AC3E}">
        <p14:creationId xmlns:p14="http://schemas.microsoft.com/office/powerpoint/2010/main" val="995236598"/>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5126</TotalTime>
  <Words>1089</Words>
  <Application>Microsoft Office PowerPoint</Application>
  <PresentationFormat>Widescreen</PresentationFormat>
  <Paragraphs>175</Paragraphs>
  <Slides>17</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Calibri</vt:lpstr>
      <vt:lpstr>Calibri Light</vt:lpstr>
      <vt:lpstr>Retrospect</vt:lpstr>
      <vt:lpstr>Ontology Summit 2015 Internet of Things</vt:lpstr>
      <vt:lpstr>Track D Invitees</vt:lpstr>
      <vt:lpstr>“The nice thing about standards is that there are so many to choose from.”</vt:lpstr>
      <vt:lpstr>Reasons to Standardize</vt:lpstr>
      <vt:lpstr>The Standards Semi-verse</vt:lpstr>
      <vt:lpstr>The Standards Influence Maze</vt:lpstr>
      <vt:lpstr>Mission Statement*</vt:lpstr>
      <vt:lpstr>Approach</vt:lpstr>
      <vt:lpstr>Track Agenda</vt:lpstr>
      <vt:lpstr>Reference</vt:lpstr>
      <vt:lpstr>Standards Orgs &amp; Initiatives</vt:lpstr>
      <vt:lpstr>Related Standards &amp; Groups</vt:lpstr>
      <vt:lpstr>De Facto Standards and Influences</vt:lpstr>
      <vt:lpstr>Misc Resources for Communique</vt:lpstr>
      <vt:lpstr>Semantic Sensor Network Ontology</vt:lpstr>
      <vt:lpstr>Phil Archer phila@w3.org </vt:lpstr>
      <vt:lpstr>Keynoter Candidates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Ontology Summit 2015 Internet of Things</dc:title>
  <dc:creator>Mark Underwood</dc:creator>
  <cp:lastModifiedBy>Mark Underwood</cp:lastModifiedBy>
  <cp:revision>71</cp:revision>
  <dcterms:created xsi:type="dcterms:W3CDTF">2015-01-15T13:34:04Z</dcterms:created>
  <dcterms:modified xsi:type="dcterms:W3CDTF">2015-01-19T03:13:36Z</dcterms:modified>
</cp:coreProperties>
</file>