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64" r:id="rId4"/>
    <p:sldId id="257" r:id="rId5"/>
    <p:sldId id="263" r:id="rId6"/>
    <p:sldId id="258" r:id="rId7"/>
    <p:sldId id="262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1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074C0C-6433-43C1-9124-64D04B292783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8793CF-8986-41D2-814E-0F45F06DA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76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793CF-8986-41D2-814E-0F45F06DAF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799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DEC27-0339-4F4C-AFC0-8D3BE34E3CC0}" type="datetime1">
              <a:rPr lang="en-US" smtClean="0"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Ontolog Summit 2015 Track 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C6A5-9308-4EB8-B74B-092BEDCD91FC}" type="datetime1">
              <a:rPr lang="en-US" smtClean="0"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Ontolog Summit 2015 Track 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3C8A-C302-4A83-9896-5645D5291D46}" type="datetime1">
              <a:rPr lang="en-US" smtClean="0"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Ontolog Summit 2015 Track 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B544-BB37-4B5D-9909-EE2820089FA9}" type="datetime1">
              <a:rPr lang="en-US" smtClean="0"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Ontolog Summit 2015 Track 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96F6B-7685-4B56-A989-FF0213277D61}" type="datetime1">
              <a:rPr lang="en-US" smtClean="0"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Ontolog Summit 2015 Track 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8D9F5-BE8C-4515-B44A-EEA44FA0D445}" type="datetime1">
              <a:rPr lang="en-US" smtClean="0"/>
              <a:t>1/15/2015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Ontolog Summit 2015 Track 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242D9-45ED-4480-97FC-67CCB87F3970}" type="datetime1">
              <a:rPr lang="en-US" smtClean="0"/>
              <a:t>1/15/2015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Ontolog Summit 2015 Track 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4771-3669-415A-B20F-C7118F37EF27}" type="datetime1">
              <a:rPr lang="en-US" smtClean="0"/>
              <a:t>1/15/2015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Ontolog Summit 2015 Track 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38F56-F313-4CDC-9D2A-6F4F6A23DF88}" type="datetime1">
              <a:rPr lang="en-US" smtClean="0"/>
              <a:t>1/15/2015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Ontolog Summit 2015 Track 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7BC5D4B-7E09-4B3C-9D69-F08B5CAB569F}" type="datetime1">
              <a:rPr lang="en-US" smtClean="0"/>
              <a:t>1/15/2015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Ontolog Summit 2015 Track 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9AA0E-5BEF-4BF7-8DBE-7C6352B097EB}" type="datetime1">
              <a:rPr lang="en-US" smtClean="0"/>
              <a:t>1/15/2015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Ontolog Summit 2015 Track 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03CA556-F24F-44D3-BC75-78B6B1A26DC4}" type="datetime1">
              <a:rPr lang="en-US" smtClean="0"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Ontolog Summit 2015 Track 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tomatedbuildings.com/news/apr14/columns/140331020404considine.html" TargetMode="External"/><Relationship Id="rId2" Type="http://schemas.openxmlformats.org/officeDocument/2006/relationships/hyperlink" Target="http://www.w3.org/2014/02/wot/report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cisco.com/author/josephbradley" TargetMode="External"/><Relationship Id="rId2" Type="http://schemas.openxmlformats.org/officeDocument/2006/relationships/hyperlink" Target="https://www.linkedin.com/in/robertominerv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roject-haystack.org/" TargetMode="External"/><Relationship Id="rId5" Type="http://schemas.openxmlformats.org/officeDocument/2006/relationships/hyperlink" Target="https://www.youtube.com/watch?v=cBhtFTFztBU" TargetMode="External"/><Relationship Id="rId4" Type="http://schemas.openxmlformats.org/officeDocument/2006/relationships/hyperlink" Target="http://evangelists.intel.com/bio/Rex_St._John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zigbee.org/" TargetMode="External"/><Relationship Id="rId3" Type="http://schemas.openxmlformats.org/officeDocument/2006/relationships/hyperlink" Target="http://www.echonet.gr.jp/english/" TargetMode="External"/><Relationship Id="rId7" Type="http://schemas.openxmlformats.org/officeDocument/2006/relationships/hyperlink" Target="http://www.w3.org/2013/share-psi/" TargetMode="External"/><Relationship Id="rId2" Type="http://schemas.openxmlformats.org/officeDocument/2006/relationships/hyperlink" Target="http://www.w3.org/community/wo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i-sun.org/" TargetMode="External"/><Relationship Id="rId11" Type="http://schemas.openxmlformats.org/officeDocument/2006/relationships/hyperlink" Target="http://standards.ieee.org/findstds/standard/11073-00103-2012.html" TargetMode="External"/><Relationship Id="rId5" Type="http://schemas.openxmlformats.org/officeDocument/2006/relationships/hyperlink" Target="http://www.echonet.gr.jp/english/kikaku_ninsyo/list_lite/equip_srch" TargetMode="External"/><Relationship Id="rId10" Type="http://schemas.openxmlformats.org/officeDocument/2006/relationships/hyperlink" Target="http://www.alljoyn.org/" TargetMode="External"/><Relationship Id="rId4" Type="http://schemas.openxmlformats.org/officeDocument/2006/relationships/hyperlink" Target="http://www.echonet.gr.jp/english/spec/spec_v111_lite_e.htm" TargetMode="External"/><Relationship Id="rId9" Type="http://schemas.openxmlformats.org/officeDocument/2006/relationships/hyperlink" Target="https://www.oasis-open.org/committees/mqtt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hare.net/factoryjoe/activity-streams-973210?related=1" TargetMode="External"/><Relationship Id="rId2" Type="http://schemas.openxmlformats.org/officeDocument/2006/relationships/hyperlink" Target="http://activitystrea.m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x.doi.org/10.1155/2013/248535" TargetMode="External"/><Relationship Id="rId4" Type="http://schemas.openxmlformats.org/officeDocument/2006/relationships/hyperlink" Target="http://www.rezence.com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iot.ieee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phila@w3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Ontology Summit 2015</a:t>
            </a:r>
            <a:br>
              <a:rPr lang="en-US" dirty="0"/>
            </a:br>
            <a:r>
              <a:rPr lang="en-US" dirty="0"/>
              <a:t>Internet of </a:t>
            </a:r>
            <a:r>
              <a:rPr lang="en-US" dirty="0" smtClean="0"/>
              <a:t>Things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Toward Smart Networked Systems</a:t>
            </a:r>
            <a:br>
              <a:rPr lang="en-US" dirty="0"/>
            </a:br>
            <a:r>
              <a:rPr lang="en-US" dirty="0"/>
              <a:t>and </a:t>
            </a:r>
            <a:r>
              <a:rPr lang="en-US" dirty="0" smtClean="0"/>
              <a:t>Societies</a:t>
            </a:r>
          </a:p>
          <a:p>
            <a:r>
              <a:rPr lang="en-US" b="1" dirty="0" smtClean="0"/>
              <a:t>Track D</a:t>
            </a:r>
            <a:r>
              <a:rPr lang="en-US" dirty="0" smtClean="0"/>
              <a:t>: Related standards &amp; synergies for emerging </a:t>
            </a:r>
            <a:r>
              <a:rPr lang="en-US" dirty="0" smtClean="0"/>
              <a:t>iot</a:t>
            </a:r>
            <a:r>
              <a:rPr lang="en-US" dirty="0" smtClean="0"/>
              <a:t> ontologies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D4EC3-6ED3-42F9-A8B2-8254AE62729B}" type="datetime1">
              <a:rPr lang="en-US" smtClean="0"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Ontolog Summit 2015 Track 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787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 D Invitees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William Miller, Chair ISO/IEC/IEEE 21451-1-4 (accepted)</a:t>
            </a:r>
          </a:p>
          <a:p>
            <a:pPr marL="0" indent="0">
              <a:buNone/>
            </a:pPr>
            <a:r>
              <a:rPr lang="en-US" dirty="0" smtClean="0"/>
              <a:t>Mark Hamilton, RTI Sr. Director of Services </a:t>
            </a:r>
          </a:p>
          <a:p>
            <a:pPr marL="0" indent="0">
              <a:buNone/>
            </a:pPr>
            <a:r>
              <a:rPr lang="en-US" dirty="0" smtClean="0"/>
              <a:t>Chuck </a:t>
            </a:r>
            <a:r>
              <a:rPr lang="en-US" dirty="0" smtClean="0"/>
              <a:t>Evanhoe</a:t>
            </a:r>
            <a:r>
              <a:rPr lang="en-US" dirty="0"/>
              <a:t>, Chairman, IoT-SG, US Technical Advisors Group for ISO/IEC JTC 1/WG 10 – </a:t>
            </a:r>
            <a:r>
              <a:rPr lang="en-US" dirty="0" smtClean="0"/>
              <a:t>IoT Working </a:t>
            </a:r>
            <a:r>
              <a:rPr lang="en-US" dirty="0"/>
              <a:t>Group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Dave </a:t>
            </a:r>
            <a:r>
              <a:rPr lang="en-US" dirty="0" smtClean="0"/>
              <a:t>Ragget</a:t>
            </a:r>
            <a:r>
              <a:rPr lang="en-US" dirty="0" smtClean="0"/>
              <a:t>, W3C Web of Things (Funding source: EU Compose project) </a:t>
            </a:r>
          </a:p>
          <a:p>
            <a:pPr marL="0" indent="0">
              <a:buNone/>
            </a:pPr>
            <a:r>
              <a:rPr lang="en-US" dirty="0" smtClean="0"/>
              <a:t>Roberto Minerva, Telecom Italia (IEEE, iot.ieee.org) </a:t>
            </a:r>
          </a:p>
          <a:p>
            <a:pPr marL="0" indent="0">
              <a:buNone/>
            </a:pPr>
            <a:r>
              <a:rPr lang="en-US" dirty="0" smtClean="0"/>
              <a:t>Raphael Cohn (Oasis MQTT Chair) </a:t>
            </a:r>
          </a:p>
          <a:p>
            <a:pPr marL="0" indent="0">
              <a:buNone/>
            </a:pPr>
            <a:r>
              <a:rPr lang="en-US" dirty="0" smtClean="0"/>
              <a:t>ZigBee (Gary </a:t>
            </a:r>
            <a:r>
              <a:rPr lang="en-US" dirty="0" smtClean="0"/>
              <a:t>Audin</a:t>
            </a:r>
            <a:r>
              <a:rPr lang="en-US" dirty="0" smtClean="0"/>
              <a:t>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D1E0-2E53-4CB6-854E-A2187867DBD0}" type="datetime1">
              <a:rPr lang="en-US" smtClean="0"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Ontolog Summit 2015 Track 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077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&amp;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cross-cutting abstractions? </a:t>
            </a:r>
          </a:p>
          <a:p>
            <a:pPr lvl="1"/>
            <a:r>
              <a:rPr lang="en-US" dirty="0" smtClean="0"/>
              <a:t>Status of connectivity</a:t>
            </a:r>
          </a:p>
          <a:p>
            <a:pPr lvl="1"/>
            <a:r>
              <a:rPr lang="en-US" dirty="0" smtClean="0"/>
              <a:t>Discovery</a:t>
            </a:r>
          </a:p>
          <a:p>
            <a:pPr lvl="1"/>
            <a:r>
              <a:rPr lang="en-US" dirty="0" smtClean="0"/>
              <a:t>Calibration, measurement, resolution (from 2015 Summit)</a:t>
            </a:r>
          </a:p>
          <a:p>
            <a:r>
              <a:rPr lang="en-US" dirty="0" smtClean="0"/>
              <a:t>What’s new vs. legacy from embedded &amp; pervasive computing?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6F3C2-F09E-4132-9185-F1FED6FF7C74}" type="datetime1">
              <a:rPr lang="en-US" smtClean="0"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Ontolog Summit 2015 Track 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695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Misc</a:t>
            </a:r>
            <a:r>
              <a:rPr lang="en-US" dirty="0" smtClean="0"/>
              <a:t>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of Things </a:t>
            </a:r>
            <a:r>
              <a:rPr lang="en-US" dirty="0" smtClean="0">
                <a:hlinkClick r:id="rId2"/>
              </a:rPr>
              <a:t>Meeting Report</a:t>
            </a:r>
            <a:r>
              <a:rPr lang="en-US" dirty="0" smtClean="0"/>
              <a:t> (June 2014)</a:t>
            </a:r>
          </a:p>
          <a:p>
            <a:r>
              <a:rPr lang="en-US" dirty="0" err="1" smtClean="0"/>
              <a:t>SeeControl</a:t>
            </a:r>
            <a:r>
              <a:rPr lang="en-US" dirty="0" smtClean="0"/>
              <a:t> (Cloud IoT) </a:t>
            </a:r>
          </a:p>
          <a:p>
            <a:r>
              <a:rPr lang="en-US" i="1" dirty="0" smtClean="0">
                <a:hlinkClick r:id="rId3"/>
              </a:rPr>
              <a:t>Automated Buildings</a:t>
            </a:r>
            <a:r>
              <a:rPr lang="en-US" dirty="0" smtClean="0"/>
              <a:t> columnists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82EBC-C106-477D-B06E-D7AAFE800D2D}" type="datetime1">
              <a:rPr lang="en-US" smtClean="0"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Ontolog Summit 2015 Track 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415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Keynoter Candidates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Roberto Minerva </a:t>
            </a:r>
            <a:r>
              <a:rPr lang="en-US" dirty="0" smtClean="0"/>
              <a:t>(IEEE IoT) </a:t>
            </a:r>
          </a:p>
          <a:p>
            <a:r>
              <a:rPr lang="en-US" dirty="0" smtClean="0">
                <a:hlinkClick r:id="rId3"/>
              </a:rPr>
              <a:t>Joseph Bradley </a:t>
            </a:r>
            <a:r>
              <a:rPr lang="en-US" dirty="0" smtClean="0"/>
              <a:t>(Cisco IoE Evangelist and VP) </a:t>
            </a:r>
          </a:p>
          <a:p>
            <a:r>
              <a:rPr lang="en-US" dirty="0" smtClean="0"/>
              <a:t>William Sennett, Alex Wahl (?) (IBM Watson) </a:t>
            </a:r>
          </a:p>
          <a:p>
            <a:r>
              <a:rPr lang="en-US" dirty="0" smtClean="0">
                <a:hlinkClick r:id="rId4"/>
              </a:rPr>
              <a:t>Rex St. John</a:t>
            </a:r>
            <a:r>
              <a:rPr lang="en-US" dirty="0" smtClean="0"/>
              <a:t> (Intel IoT Evangelist) </a:t>
            </a:r>
          </a:p>
          <a:p>
            <a:r>
              <a:rPr lang="en-US" dirty="0" smtClean="0"/>
              <a:t>Carla Diana (</a:t>
            </a:r>
            <a:r>
              <a:rPr lang="en-US" dirty="0" smtClean="0">
                <a:hlinkClick r:id="rId5"/>
              </a:rPr>
              <a:t>Ted Talk</a:t>
            </a:r>
            <a:r>
              <a:rPr lang="en-US" dirty="0" smtClean="0"/>
              <a:t>) </a:t>
            </a:r>
          </a:p>
          <a:p>
            <a:r>
              <a:rPr lang="en-US" dirty="0" smtClean="0"/>
              <a:t>Richard </a:t>
            </a:r>
            <a:r>
              <a:rPr lang="en-US" dirty="0" err="1" smtClean="0"/>
              <a:t>McElhinney</a:t>
            </a:r>
            <a:r>
              <a:rPr lang="en-US" dirty="0" smtClean="0"/>
              <a:t> </a:t>
            </a:r>
            <a:r>
              <a:rPr lang="en-US" dirty="0" smtClean="0">
                <a:hlinkClick r:id="rId6"/>
              </a:rPr>
              <a:t>Project Haystack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26735-7517-4B62-923F-7C9E019DD74A}" type="datetime1">
              <a:rPr lang="en-US" smtClean="0"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Ontolog Summit 2015 Track 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413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Orgs &amp; Initiatives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W3C – Web of Things </a:t>
            </a:r>
            <a:r>
              <a:rPr lang="en-US" dirty="0" smtClean="0">
                <a:hlinkClick r:id="rId2"/>
              </a:rPr>
              <a:t>Community Group</a:t>
            </a:r>
            <a:r>
              <a:rPr lang="en-US" dirty="0" smtClean="0"/>
              <a:t> </a:t>
            </a:r>
          </a:p>
          <a:p>
            <a:r>
              <a:rPr lang="en-US" dirty="0" smtClean="0"/>
              <a:t>IEEE </a:t>
            </a:r>
          </a:p>
          <a:p>
            <a:r>
              <a:rPr lang="en-US" dirty="0" smtClean="0">
                <a:hlinkClick r:id="rId3"/>
              </a:rPr>
              <a:t>ECHONET Consortium</a:t>
            </a:r>
            <a:r>
              <a:rPr lang="en-US" dirty="0" smtClean="0"/>
              <a:t> (home appliances, LITE </a:t>
            </a:r>
            <a:r>
              <a:rPr lang="en-US" dirty="0" smtClean="0">
                <a:hlinkClick r:id="rId4"/>
              </a:rPr>
              <a:t>spec</a:t>
            </a:r>
            <a:r>
              <a:rPr lang="en-US" dirty="0" smtClean="0"/>
              <a:t>, </a:t>
            </a:r>
            <a:r>
              <a:rPr lang="en-US" dirty="0" smtClean="0">
                <a:hlinkClick r:id="rId5"/>
              </a:rPr>
              <a:t>cert equip</a:t>
            </a:r>
            <a:r>
              <a:rPr lang="en-US" dirty="0" smtClean="0"/>
              <a:t>) </a:t>
            </a:r>
          </a:p>
          <a:p>
            <a:r>
              <a:rPr lang="en-US" dirty="0" smtClean="0">
                <a:hlinkClick r:id="rId6"/>
              </a:rPr>
              <a:t>Wi-SUN</a:t>
            </a:r>
            <a:r>
              <a:rPr lang="en-US" dirty="0" smtClean="0"/>
              <a:t> Wireless smart utility networks </a:t>
            </a:r>
          </a:p>
          <a:p>
            <a:r>
              <a:rPr lang="en-US" dirty="0" smtClean="0">
                <a:hlinkClick r:id="rId7"/>
              </a:rPr>
              <a:t>Share-PSI 2.0</a:t>
            </a:r>
            <a:r>
              <a:rPr lang="en-US" dirty="0" smtClean="0"/>
              <a:t> Thematic Network (EU Open Data initiatives) </a:t>
            </a:r>
          </a:p>
          <a:p>
            <a:r>
              <a:rPr lang="en-US" dirty="0" smtClean="0">
                <a:hlinkClick r:id="rId8"/>
              </a:rPr>
              <a:t>ZigBee Alliance</a:t>
            </a:r>
            <a:r>
              <a:rPr lang="en-US" dirty="0" smtClean="0"/>
              <a:t> (IEEE 802.15)</a:t>
            </a:r>
          </a:p>
          <a:p>
            <a:r>
              <a:rPr lang="en-US" dirty="0" smtClean="0"/>
              <a:t>Oasis </a:t>
            </a:r>
            <a:r>
              <a:rPr lang="en-US" dirty="0" smtClean="0">
                <a:hlinkClick r:id="rId9"/>
              </a:rPr>
              <a:t>Message Queuing Telemetry Transport </a:t>
            </a:r>
            <a:r>
              <a:rPr lang="en-US" dirty="0" smtClean="0"/>
              <a:t>(IBM, Cisco, Red Hat, Tibco, Facebook) </a:t>
            </a:r>
          </a:p>
          <a:p>
            <a:r>
              <a:rPr lang="en-US" dirty="0" smtClean="0">
                <a:hlinkClick r:id="rId10"/>
              </a:rPr>
              <a:t>AllJoyn</a:t>
            </a:r>
            <a:r>
              <a:rPr lang="en-US" dirty="0" smtClean="0"/>
              <a:t> </a:t>
            </a:r>
          </a:p>
          <a:p>
            <a:r>
              <a:rPr lang="en-US" dirty="0" smtClean="0"/>
              <a:t>ISO</a:t>
            </a:r>
            <a:r>
              <a:rPr lang="en-US" dirty="0" smtClean="0">
                <a:hlinkClick r:id="rId11"/>
              </a:rPr>
              <a:t>/IEEE 11073 </a:t>
            </a:r>
            <a:r>
              <a:rPr lang="en-US" dirty="0" smtClean="0"/>
              <a:t>Health Informatics Devices </a:t>
            </a:r>
          </a:p>
          <a:p>
            <a:r>
              <a:rPr lang="en-US" dirty="0" smtClean="0"/>
              <a:t>Project Haystack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9CEA-83EE-46CC-8FF1-74EBF2474B40}" type="datetime1">
              <a:rPr lang="en-US" smtClean="0"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Ontolog Summit 2015 Track 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957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Facto Standards and Influences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Intel Edison Embedded Processor, HDMI Stick Computer</a:t>
            </a:r>
          </a:p>
          <a:p>
            <a:r>
              <a:rPr lang="en-US" dirty="0" smtClean="0">
                <a:hlinkClick r:id="rId2"/>
              </a:rPr>
              <a:t>Activity Streams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smtClean="0">
                <a:hlinkClick r:id="rId3"/>
              </a:rPr>
              <a:t>Slides</a:t>
            </a:r>
            <a:r>
              <a:rPr lang="en-US" dirty="0" smtClean="0"/>
              <a:t> by C. Messina @Google)</a:t>
            </a:r>
          </a:p>
          <a:p>
            <a:r>
              <a:rPr lang="en-US" dirty="0"/>
              <a:t>Alliance for Wireless Power (</a:t>
            </a:r>
            <a:r>
              <a:rPr lang="en-US" dirty="0">
                <a:hlinkClick r:id="rId4"/>
              </a:rPr>
              <a:t>Rezence</a:t>
            </a:r>
            <a:r>
              <a:rPr lang="en-US" dirty="0" smtClean="0"/>
              <a:t>) </a:t>
            </a:r>
          </a:p>
          <a:p>
            <a:r>
              <a:rPr lang="en-US" dirty="0" smtClean="0"/>
              <a:t>ZigBee Ontology (</a:t>
            </a:r>
            <a:r>
              <a:rPr lang="en-US" dirty="0" err="1" smtClean="0">
                <a:hlinkClick r:id="rId5"/>
              </a:rPr>
              <a:t>Chien</a:t>
            </a:r>
            <a:r>
              <a:rPr lang="en-US" dirty="0" smtClean="0">
                <a:hlinkClick r:id="rId5"/>
              </a:rPr>
              <a:t> et al., 2013</a:t>
            </a:r>
            <a:r>
              <a:rPr lang="en-US" dirty="0" smtClean="0"/>
              <a:t>) 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65F36-E393-4BA8-B815-4BCC2660BC62}" type="datetime1">
              <a:rPr lang="en-US" smtClean="0"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Ontolog Summit 2015 Track 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292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Standards &amp;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Spatial Data (</a:t>
            </a:r>
            <a:r>
              <a:rPr lang="en-US" dirty="0" smtClean="0"/>
              <a:t>GeoSPARQL</a:t>
            </a:r>
            <a:r>
              <a:rPr lang="en-US" dirty="0" smtClean="0"/>
              <a:t>, </a:t>
            </a:r>
            <a:r>
              <a:rPr lang="en-US" dirty="0" smtClean="0"/>
              <a:t>NeoGeo</a:t>
            </a:r>
            <a:r>
              <a:rPr lang="en-US" dirty="0" smtClean="0"/>
              <a:t>, ISA </a:t>
            </a:r>
            <a:r>
              <a:rPr lang="en-US" dirty="0" smtClean="0"/>
              <a:t>Locn</a:t>
            </a:r>
            <a:r>
              <a:rPr lang="en-US" dirty="0" smtClean="0"/>
              <a:t>)</a:t>
            </a:r>
          </a:p>
          <a:p>
            <a:r>
              <a:rPr lang="en-US" dirty="0" smtClean="0"/>
              <a:t>Time Ontology (reference?) </a:t>
            </a:r>
          </a:p>
          <a:p>
            <a:r>
              <a:rPr lang="en-US" dirty="0" smtClean="0"/>
              <a:t>IEEE TC’s: Smart Cities, Big Data, Cybersecurity, </a:t>
            </a:r>
            <a:r>
              <a:rPr lang="en-US" dirty="0" smtClean="0">
                <a:hlinkClick r:id="rId2"/>
              </a:rPr>
              <a:t>IoT</a:t>
            </a:r>
            <a:r>
              <a:rPr lang="en-US" dirty="0" smtClean="0"/>
              <a:t> Communities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EC56-4FBE-40AA-AD0A-8E7B7B991A52}" type="datetime1">
              <a:rPr lang="en-US" smtClean="0"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Ontolog Summit 2015 Track 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294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 Archer </a:t>
            </a:r>
            <a:r>
              <a:rPr lang="en-US" dirty="0" smtClean="0">
                <a:hlinkClick r:id="rId2"/>
              </a:rPr>
              <a:t>phila@w3.org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Screenshot of Smart City Concept Model, the future PAS182 from BSI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8193" y="1846263"/>
            <a:ext cx="3495939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F713-3AD1-4E61-BF48-9531F095FA17}" type="datetime1">
              <a:rPr lang="en-US" smtClean="0"/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Ontolog Summit 2015 Track 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31201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172</TotalTime>
  <Words>393</Words>
  <Application>Microsoft Office PowerPoint</Application>
  <PresentationFormat>Widescreen</PresentationFormat>
  <Paragraphs>80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Retrospect</vt:lpstr>
      <vt:lpstr>Ontology Summit 2015 Internet of Things</vt:lpstr>
      <vt:lpstr>Track D Invitees</vt:lpstr>
      <vt:lpstr>Questions &amp; Topics</vt:lpstr>
      <vt:lpstr>Misc Resources</vt:lpstr>
      <vt:lpstr>Keynoter Candidates</vt:lpstr>
      <vt:lpstr>Standards Orgs &amp; Initiatives</vt:lpstr>
      <vt:lpstr>De Facto Standards and Influences</vt:lpstr>
      <vt:lpstr>Related Standards &amp; Groups</vt:lpstr>
      <vt:lpstr>Phil Archer phila@w3.org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Ontology Summit 2015 Internet of Things</dc:title>
  <dc:creator>Mark Underwood</dc:creator>
  <cp:lastModifiedBy>Mark Underwood</cp:lastModifiedBy>
  <cp:revision>16</cp:revision>
  <dcterms:created xsi:type="dcterms:W3CDTF">2015-01-15T13:34:04Z</dcterms:created>
  <dcterms:modified xsi:type="dcterms:W3CDTF">2015-01-15T16:26:19Z</dcterms:modified>
</cp:coreProperties>
</file>