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472" r:id="rId2"/>
    <p:sldId id="1022" r:id="rId3"/>
    <p:sldId id="1025" r:id="rId4"/>
    <p:sldId id="1029" r:id="rId5"/>
    <p:sldId id="1027" r:id="rId6"/>
    <p:sldId id="1028" r:id="rId7"/>
    <p:sldId id="1030" r:id="rId8"/>
    <p:sldId id="1034" r:id="rId9"/>
    <p:sldId id="1024" r:id="rId10"/>
    <p:sldId id="1033" r:id="rId11"/>
    <p:sldId id="1031" r:id="rId12"/>
    <p:sldId id="1032" r:id="rId13"/>
  </p:sldIdLst>
  <p:sldSz cx="9144000" cy="6858000" type="screen4x3"/>
  <p:notesSz cx="70231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CCFF"/>
    <a:srgbClr val="FFFFCC"/>
    <a:srgbClr val="FF99FF"/>
    <a:srgbClr val="3333FF"/>
    <a:srgbClr val="0000FF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563" autoAdjust="0"/>
  </p:normalViewPr>
  <p:slideViewPr>
    <p:cSldViewPr snapToGrid="0">
      <p:cViewPr varScale="1">
        <p:scale>
          <a:sx n="51" d="100"/>
          <a:sy n="51" d="100"/>
        </p:scale>
        <p:origin x="-970" y="-72"/>
      </p:cViewPr>
      <p:guideLst>
        <p:guide orient="horz" pos="250"/>
        <p:guide pos="28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00" y="-78"/>
      </p:cViewPr>
      <p:guideLst>
        <p:guide orient="horz" pos="292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9490285-F1E8-45C9-A414-681FC8C3D8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9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498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E6C9424-C407-406A-9D10-B9661E6D9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4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1EFE0-F0D8-482E-BCA2-FE5C147C18B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43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3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0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ED81E-485F-4026-90E4-772929667A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0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26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DB6D1-67C9-4A69-B523-351C625021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97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31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78AAA4-33B0-45F4-A27B-C827B90AECBB}" type="slidenum">
              <a:rPr lang="en-US"/>
              <a:pPr/>
              <a:t>8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4850"/>
            <a:ext cx="4641850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2884" y="4408879"/>
            <a:ext cx="5618767" cy="417737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62000" y="793750"/>
            <a:ext cx="77724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8" dist="17961" dir="13500000">
              <a:srgbClr val="FF0066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48013" y="6567488"/>
            <a:ext cx="2908300" cy="2905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70738" y="6432550"/>
            <a:ext cx="1751012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11DDB5-8B7B-4779-B6E6-5E3C4309E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9C65-3F2A-4F8C-8375-782DE7AA8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09787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76200"/>
            <a:ext cx="6180138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6C71-7611-4BEE-9276-C3BF4029A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BF91-C3D0-492C-A563-05B14F63D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8CA3-F8D6-4EAD-8876-342524DECF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B3EF-B0F4-46FE-BAA4-2476A6170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DD82-3B0E-4643-B495-32A33F1BC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77A8-90B6-4189-AEC3-5B9962988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D376-4B1E-444F-9A1F-FDF6F6824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A3F63-2E02-4D18-99B1-34813C8604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8163-E277-4BE9-9346-DE6593F699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82738"/>
            <a:ext cx="839152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099788" name="Line 12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09979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523038"/>
            <a:ext cx="17510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8E068511-035D-4E75-8550-C386FEB00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1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/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tolog.cim3.net/cgi-bin/wiki.pl?OntologySummit2012_Communiq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927600"/>
            <a:ext cx="6553200" cy="1219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Chairs: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Nicola Guarino, Leo Obrst</a:t>
            </a: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56886"/>
            <a:ext cx="7772400" cy="4524958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Ontology Summit 2012 Ontology for Big Systems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Postmortem</a:t>
            </a:r>
            <a:br>
              <a:rPr lang="en-US" sz="4400" dirty="0" smtClean="0"/>
            </a:br>
            <a:r>
              <a:rPr lang="en-US" sz="4400" dirty="0" smtClean="0"/>
              <a:t>April 26, 2012</a:t>
            </a:r>
            <a:br>
              <a:rPr lang="en-US" sz="4400" dirty="0" smtClean="0"/>
            </a:b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407231" y="1251679"/>
            <a:ext cx="8169640" cy="5606321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Considerations: Ontology of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39052" y="3777515"/>
            <a:ext cx="1543987" cy="839450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178439" y="3777515"/>
            <a:ext cx="1543987" cy="83945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808745" y="3777515"/>
            <a:ext cx="1543987" cy="839450"/>
          </a:xfrm>
          <a:prstGeom prst="round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773180" y="3927420"/>
            <a:ext cx="121420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204085" y="3927420"/>
            <a:ext cx="121420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23790" y="3966407"/>
            <a:ext cx="1504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762515" y="3966407"/>
            <a:ext cx="2198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Specification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35897" y="3966407"/>
            <a:ext cx="2565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Realization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2800" y="1514007"/>
            <a:ext cx="2503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World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293495" y="2370937"/>
            <a:ext cx="1543987" cy="839450"/>
          </a:xfrm>
          <a:prstGeom prst="round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59645" y="2590607"/>
            <a:ext cx="164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Function</a:t>
            </a:r>
            <a:endParaRPr lang="en-US" sz="2000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5219045" y="2388427"/>
            <a:ext cx="1543987" cy="839450"/>
          </a:xfrm>
          <a:prstGeom prst="round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60344" y="2608097"/>
            <a:ext cx="1795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Environment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1848782" y="3181296"/>
            <a:ext cx="524656" cy="6128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4684416" y="3210387"/>
            <a:ext cx="524656" cy="6128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678119" y="3164705"/>
            <a:ext cx="524656" cy="6128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3725055" y="3212887"/>
            <a:ext cx="524656" cy="6128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883690" y="2985172"/>
            <a:ext cx="2352207" cy="840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2911840" y="2987672"/>
            <a:ext cx="2352207" cy="840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33" name="Rounded Rectangle 32"/>
          <p:cNvSpPr/>
          <p:nvPr/>
        </p:nvSpPr>
        <p:spPr bwMode="auto">
          <a:xfrm>
            <a:off x="6435769" y="4679415"/>
            <a:ext cx="1543987" cy="839450"/>
          </a:xfrm>
          <a:prstGeom prst="roundRect">
            <a:avLst/>
          </a:prstGeom>
          <a:solidFill>
            <a:srgbClr val="92D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4066075" y="4679415"/>
            <a:ext cx="1543987" cy="839450"/>
          </a:xfrm>
          <a:prstGeom prst="roundRect">
            <a:avLst/>
          </a:prstGeom>
          <a:solidFill>
            <a:srgbClr val="CCCC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6588169" y="4831815"/>
            <a:ext cx="1543987" cy="839450"/>
          </a:xfrm>
          <a:prstGeom prst="roundRect">
            <a:avLst/>
          </a:prstGeom>
          <a:solidFill>
            <a:srgbClr val="92D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4218475" y="4831815"/>
            <a:ext cx="1543987" cy="839450"/>
          </a:xfrm>
          <a:prstGeom prst="roundRect">
            <a:avLst/>
          </a:prstGeom>
          <a:solidFill>
            <a:srgbClr val="CCCC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6740569" y="4984215"/>
            <a:ext cx="1543987" cy="839450"/>
          </a:xfrm>
          <a:prstGeom prst="roundRect">
            <a:avLst/>
          </a:prstGeom>
          <a:solidFill>
            <a:srgbClr val="92D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4370875" y="4984215"/>
            <a:ext cx="1543987" cy="839450"/>
          </a:xfrm>
          <a:prstGeom prst="roundRect">
            <a:avLst/>
          </a:prstGeom>
          <a:solidFill>
            <a:srgbClr val="CCCC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6892969" y="5136615"/>
            <a:ext cx="1543987" cy="839450"/>
          </a:xfrm>
          <a:prstGeom prst="roundRect">
            <a:avLst/>
          </a:prstGeom>
          <a:solidFill>
            <a:srgbClr val="92D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523275" y="5136615"/>
            <a:ext cx="1543987" cy="839450"/>
          </a:xfrm>
          <a:prstGeom prst="roundRect">
            <a:avLst/>
          </a:prstGeom>
          <a:solidFill>
            <a:srgbClr val="CCCC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708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after Ontology Summit 2012?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7848"/>
            <a:ext cx="8545382" cy="4337050"/>
          </a:xfrm>
        </p:spPr>
        <p:txBody>
          <a:bodyPr/>
          <a:lstStyle/>
          <a:p>
            <a:r>
              <a:rPr lang="en-US" sz="2400" dirty="0" err="1" smtClean="0"/>
              <a:t>Ontologists</a:t>
            </a:r>
            <a:r>
              <a:rPr lang="en-US" sz="2400" dirty="0" smtClean="0"/>
              <a:t> understand better the complexity of the requirements and modeling issues of system engineers across the full system lifecycle</a:t>
            </a:r>
          </a:p>
          <a:p>
            <a:r>
              <a:rPr lang="en-US" sz="2400" dirty="0" smtClean="0"/>
              <a:t>System engineers understand better the value, difficulties, and promise of using ontologies to support the engineering of systems and systems of systems</a:t>
            </a:r>
          </a:p>
          <a:p>
            <a:r>
              <a:rPr lang="en-US" sz="2400" dirty="0" smtClean="0"/>
              <a:t>Big system stakeholders understand better the dedication of systems engineers and </a:t>
            </a:r>
            <a:r>
              <a:rPr lang="en-US" sz="2400" dirty="0" err="1" smtClean="0"/>
              <a:t>ontologists</a:t>
            </a:r>
            <a:r>
              <a:rPr lang="en-US" sz="2400" dirty="0" smtClean="0"/>
              <a:t>, </a:t>
            </a:r>
            <a:r>
              <a:rPr lang="en-US" sz="2400" dirty="0" smtClean="0"/>
              <a:t>and their dedication to providing great technical value</a:t>
            </a:r>
          </a:p>
          <a:p>
            <a:r>
              <a:rPr lang="en-US" sz="2400" dirty="0" smtClean="0"/>
              <a:t>We all understand more about the technical difficulty but necessity for both ontology and system federation, integration, and interoperability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e understand more about the value and necessity of ontology quality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162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Follow-on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Endorse the Communique</a:t>
            </a:r>
          </a:p>
          <a:p>
            <a:r>
              <a:rPr lang="en-US" sz="2800" dirty="0" smtClean="0"/>
              <a:t>Complete the Ontology Survey</a:t>
            </a:r>
          </a:p>
          <a:p>
            <a:r>
              <a:rPr lang="en-US" sz="2800" dirty="0" smtClean="0"/>
              <a:t>Use the Ontology for Big Systems Library</a:t>
            </a:r>
          </a:p>
          <a:p>
            <a:r>
              <a:rPr lang="en-US" sz="2800" dirty="0" smtClean="0"/>
              <a:t>Join in the Modeling Benchmark Challenge</a:t>
            </a:r>
          </a:p>
          <a:p>
            <a:r>
              <a:rPr lang="en-US" sz="2800" dirty="0" smtClean="0"/>
              <a:t>Consider Next Year’s Ontology Summit</a:t>
            </a:r>
            <a:endParaRPr lang="en-US" sz="2800" dirty="0"/>
          </a:p>
          <a:p>
            <a:r>
              <a:rPr lang="en-US" sz="2800" dirty="0" smtClean="0"/>
              <a:t>Read about the Communique in Applied Ontology</a:t>
            </a:r>
          </a:p>
          <a:p>
            <a:r>
              <a:rPr lang="en-US" sz="2800" dirty="0" smtClean="0"/>
              <a:t>Value and Maintain our </a:t>
            </a:r>
            <a:r>
              <a:rPr lang="en-US" sz="2800" smtClean="0"/>
              <a:t>3-Community Interchange</a:t>
            </a:r>
            <a:endParaRPr lang="en-US" sz="2800" dirty="0" smtClean="0"/>
          </a:p>
          <a:p>
            <a:r>
              <a:rPr lang="en-US" sz="2800" dirty="0" smtClean="0"/>
              <a:t>Preserve the Openness of our Forum and the Ontology Summit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217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Postmortem Agenda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785" y="1492798"/>
            <a:ext cx="8391525" cy="433705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Introduction and Summary of Ontology Summit 2012: Leo Obrst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Open Discussion-I</a:t>
            </a:r>
            <a:r>
              <a:rPr lang="en-US" sz="2000" dirty="0"/>
              <a:t>: </a:t>
            </a:r>
            <a:r>
              <a:rPr lang="en-US" sz="2000" dirty="0" smtClean="0"/>
              <a:t>Postmortem of </a:t>
            </a:r>
            <a:r>
              <a:rPr lang="en-US" sz="2000" dirty="0"/>
              <a:t>this year's </a:t>
            </a:r>
            <a:r>
              <a:rPr lang="en-US" sz="2000" dirty="0" smtClean="0"/>
              <a:t>summit (Lessons Learned) – Moderator</a:t>
            </a:r>
            <a:r>
              <a:rPr lang="en-US" sz="2000" dirty="0"/>
              <a:t>: </a:t>
            </a:r>
            <a:r>
              <a:rPr lang="en-US" sz="2000" dirty="0" smtClean="0"/>
              <a:t>Ram Sriram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Ongoing Follow-on Activities:</a:t>
            </a:r>
          </a:p>
          <a:p>
            <a:pPr marL="752475" lvl="1" indent="-407988">
              <a:buNone/>
            </a:pPr>
            <a:r>
              <a:rPr lang="en-US" sz="1600" dirty="0"/>
              <a:t>3.1 Leveraging the </a:t>
            </a:r>
            <a:r>
              <a:rPr lang="en-US" sz="1600" dirty="0" smtClean="0"/>
              <a:t>Ontology Summit 2012 Communique and </a:t>
            </a:r>
            <a:r>
              <a:rPr lang="en-US" sz="1600" dirty="0"/>
              <a:t>Spreading the word </a:t>
            </a:r>
            <a:r>
              <a:rPr lang="en-US" sz="1600" dirty="0" smtClean="0"/>
              <a:t>– Todd Schneider and Ali </a:t>
            </a:r>
            <a:r>
              <a:rPr lang="en-US" sz="1600" dirty="0" err="1" smtClean="0"/>
              <a:t>Hashemi</a:t>
            </a:r>
            <a:endParaRPr lang="en-US" sz="1600" dirty="0" smtClean="0"/>
          </a:p>
          <a:p>
            <a:pPr marL="752475" lvl="1" indent="-407988">
              <a:buNone/>
            </a:pPr>
            <a:r>
              <a:rPr lang="en-US" sz="1600" dirty="0" smtClean="0"/>
              <a:t>3.2 </a:t>
            </a:r>
            <a:r>
              <a:rPr lang="en-US" sz="1600" dirty="0"/>
              <a:t>Interim report on the </a:t>
            </a:r>
            <a:r>
              <a:rPr lang="en-US" sz="1600" dirty="0" smtClean="0"/>
              <a:t>Ontology Summit 2012: Survey on </a:t>
            </a:r>
            <a:r>
              <a:rPr lang="en-US" sz="1600" dirty="0"/>
              <a:t>"Experiences with Ontology Quality and Big </a:t>
            </a:r>
            <a:r>
              <a:rPr lang="en-US" sz="1600" dirty="0" smtClean="0"/>
              <a:t>Systems” – Amanda Vizedom, Mike Bennett, Simon </a:t>
            </a:r>
            <a:r>
              <a:rPr lang="en-US" sz="1600" dirty="0" err="1" smtClean="0"/>
              <a:t>Spero</a:t>
            </a:r>
            <a:endParaRPr lang="en-US" sz="1600" dirty="0" smtClean="0"/>
          </a:p>
          <a:p>
            <a:pPr marL="752475" lvl="1" indent="-407988">
              <a:buNone/>
            </a:pPr>
            <a:r>
              <a:rPr lang="en-US" sz="1600" dirty="0" smtClean="0"/>
              <a:t>3.3 </a:t>
            </a:r>
            <a:r>
              <a:rPr lang="en-US" sz="1600" dirty="0"/>
              <a:t>The (new) "Model Benchmark Challenge" </a:t>
            </a:r>
            <a:r>
              <a:rPr lang="en-US" sz="1600" dirty="0" smtClean="0"/>
              <a:t>project – Henson Graves</a:t>
            </a:r>
          </a:p>
          <a:p>
            <a:pPr marL="344488" indent="-344488">
              <a:buNone/>
            </a:pPr>
            <a:r>
              <a:rPr lang="en-US" sz="2000" dirty="0" smtClean="0"/>
              <a:t>4. </a:t>
            </a:r>
            <a:r>
              <a:rPr lang="en-US" sz="2000" dirty="0"/>
              <a:t>Open </a:t>
            </a:r>
            <a:r>
              <a:rPr lang="en-US" sz="2000" dirty="0" smtClean="0"/>
              <a:t>Discussion-II</a:t>
            </a:r>
            <a:r>
              <a:rPr lang="en-US" sz="2000" dirty="0"/>
              <a:t>: </a:t>
            </a:r>
            <a:r>
              <a:rPr lang="en-US" sz="2000" dirty="0" smtClean="0"/>
              <a:t>Follow-on Action planning (and brainstorming for next Summit) </a:t>
            </a:r>
            <a:r>
              <a:rPr lang="en-US" sz="2000" dirty="0"/>
              <a:t>- Moderator</a:t>
            </a:r>
            <a:r>
              <a:rPr lang="en-US" sz="2000" dirty="0" smtClean="0"/>
              <a:t>: Michael Gruninger </a:t>
            </a:r>
          </a:p>
          <a:p>
            <a:pPr marL="344488" indent="-344488">
              <a:buNone/>
            </a:pPr>
            <a:r>
              <a:rPr lang="en-US" sz="2000" dirty="0"/>
              <a:t>5. Once </a:t>
            </a:r>
            <a:r>
              <a:rPr lang="en-US" sz="2000" dirty="0" smtClean="0"/>
              <a:t>again: a </a:t>
            </a:r>
            <a:r>
              <a:rPr lang="en-US" sz="2000" dirty="0"/>
              <a:t>solicitation to endorse the Communique if you haven't already done </a:t>
            </a:r>
            <a:r>
              <a:rPr lang="en-US" sz="2000" dirty="0" smtClean="0"/>
              <a:t>so. See: </a:t>
            </a:r>
            <a:r>
              <a:rPr lang="en-US" sz="2000" dirty="0" smtClean="0">
                <a:hlinkClick r:id="rId3"/>
              </a:rPr>
              <a:t>OntologySummit2012_Communique</a:t>
            </a:r>
            <a:r>
              <a:rPr lang="en-US" sz="2000" dirty="0" smtClean="0"/>
              <a:t>. Endorsement instructions </a:t>
            </a:r>
            <a:r>
              <a:rPr lang="en-US" sz="2000" dirty="0"/>
              <a:t>can be found near the top of that page. </a:t>
            </a:r>
            <a:endParaRPr lang="en-US" sz="2000" dirty="0" smtClean="0"/>
          </a:p>
          <a:p>
            <a:pPr marL="708026" lvl="1" indent="-344488">
              <a:buNone/>
            </a:pPr>
            <a:r>
              <a:rPr lang="en-US" sz="2000" dirty="0" smtClean="0"/>
              <a:t>Note </a:t>
            </a:r>
            <a:r>
              <a:rPr lang="en-US" sz="2000" dirty="0"/>
              <a:t>that endorsements will close by </a:t>
            </a:r>
            <a:r>
              <a:rPr lang="en-US" sz="2000" dirty="0" smtClean="0"/>
              <a:t>end-of-day 12-May-2012</a:t>
            </a:r>
          </a:p>
          <a:p>
            <a:pPr marL="344488" indent="-344488">
              <a:buNone/>
            </a:pPr>
            <a:r>
              <a:rPr lang="en-US" sz="2000" dirty="0" smtClean="0"/>
              <a:t>6. Summary and Wrap-up: Leo Obrst</a:t>
            </a:r>
          </a:p>
          <a:p>
            <a:pPr lvl="1">
              <a:lnSpc>
                <a:spcPct val="80000"/>
              </a:lnSpc>
            </a:pPr>
            <a:endParaRPr lang="en-US" sz="1050" dirty="0" smtClean="0"/>
          </a:p>
          <a:p>
            <a:pPr lvl="1">
              <a:lnSpc>
                <a:spcPct val="80000"/>
              </a:lnSpc>
            </a:pPr>
            <a:endParaRPr lang="en-US" sz="105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Ontology Summit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Launch of the virtual summit: </a:t>
            </a:r>
            <a:r>
              <a:rPr lang="en-US" altLang="en-US" sz="3200" dirty="0"/>
              <a:t>Thursday, January 12, </a:t>
            </a:r>
            <a:r>
              <a:rPr lang="en-US" altLang="en-US" sz="3200" dirty="0" smtClean="0"/>
              <a:t>2012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3 </a:t>
            </a:r>
            <a:r>
              <a:rPr lang="en-US" altLang="en-US" sz="3200" dirty="0"/>
              <a:t>months of on-line </a:t>
            </a:r>
            <a:r>
              <a:rPr lang="en-US" altLang="en-US" sz="3200" dirty="0" smtClean="0"/>
              <a:t>discussion</a:t>
            </a:r>
          </a:p>
          <a:p>
            <a:endParaRPr lang="en-US" altLang="en-US" sz="3200" dirty="0" smtClean="0"/>
          </a:p>
          <a:p>
            <a:r>
              <a:rPr lang="en-US" sz="3200" dirty="0" smtClean="0"/>
              <a:t>Ontology Summit 2012 Symposium: April </a:t>
            </a:r>
            <a:r>
              <a:rPr lang="en-US" sz="3200" dirty="0"/>
              <a:t>18-19, 2011 at NIST, Gaithersburg </a:t>
            </a:r>
            <a:r>
              <a:rPr lang="en-US" sz="3200" dirty="0" smtClean="0"/>
              <a:t>MD, for </a:t>
            </a:r>
            <a:r>
              <a:rPr lang="en-US" sz="3200" dirty="0"/>
              <a:t>final discussion, consensus, and presentation </a:t>
            </a:r>
            <a:r>
              <a:rPr lang="en-US" sz="3200" dirty="0" smtClean="0"/>
              <a:t>of our </a:t>
            </a:r>
            <a:r>
              <a:rPr lang="en-US" sz="3200" dirty="0"/>
              <a:t>C</a:t>
            </a:r>
            <a:r>
              <a:rPr lang="en-US" sz="3200" dirty="0" smtClean="0"/>
              <a:t>ommuniqué</a:t>
            </a:r>
            <a:endParaRPr lang="en-US" sz="3200" dirty="0"/>
          </a:p>
          <a:p>
            <a:pPr marL="0" indent="0">
              <a:buNone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185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Co-Organizers of Ontology Summit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Ontolog</a:t>
            </a:r>
            <a:endParaRPr lang="en-US" dirty="0"/>
          </a:p>
          <a:p>
            <a:r>
              <a:rPr lang="en-US" dirty="0"/>
              <a:t>NIST</a:t>
            </a:r>
          </a:p>
          <a:p>
            <a:r>
              <a:rPr lang="en-US" dirty="0"/>
              <a:t>NCOR</a:t>
            </a:r>
          </a:p>
          <a:p>
            <a:r>
              <a:rPr lang="en-US" dirty="0"/>
              <a:t>NCBO</a:t>
            </a:r>
          </a:p>
          <a:p>
            <a:r>
              <a:rPr lang="en-US" dirty="0"/>
              <a:t>IAOA</a:t>
            </a:r>
          </a:p>
          <a:p>
            <a:r>
              <a:rPr lang="en-US" dirty="0"/>
              <a:t>NCO/NITRD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71409" y="3462720"/>
            <a:ext cx="2348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3333FF"/>
                </a:solidFill>
              </a:rPr>
              <a:t>Thanks!</a:t>
            </a:r>
            <a:endParaRPr lang="en-US" sz="4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323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9613"/>
          </a:xfrm>
        </p:spPr>
        <p:txBody>
          <a:bodyPr/>
          <a:lstStyle/>
          <a:p>
            <a:r>
              <a:rPr lang="en-US" dirty="0" smtClean="0"/>
              <a:t>Goals of the 2012 Summit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2620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To bring together and foster collaboration between the ontology community, systems community, and stakeholders of some of the "big systems.”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To explore, identify and articulate how ontological methods can bring value to the various disciplines required to engineer a "big system."</a:t>
            </a:r>
            <a:endParaRPr lang="en-US" sz="3200" dirty="0" smtClean="0"/>
          </a:p>
          <a:p>
            <a:pPr algn="ctr"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endParaRPr lang="en-US" b="1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91400" y="6523038"/>
            <a:ext cx="1751013" cy="334962"/>
          </a:xfrm>
        </p:spPr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741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Our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6" y="1507788"/>
            <a:ext cx="8155638" cy="4337050"/>
          </a:xfrm>
        </p:spPr>
        <p:txBody>
          <a:bodyPr/>
          <a:lstStyle/>
          <a:p>
            <a:r>
              <a:rPr lang="en-US" sz="2400" dirty="0"/>
              <a:t>Ontology for Big Systems and Systems </a:t>
            </a:r>
            <a:r>
              <a:rPr lang="en-US" sz="2400" dirty="0" smtClean="0"/>
              <a:t>Engineering</a:t>
            </a:r>
          </a:p>
          <a:p>
            <a:r>
              <a:rPr lang="en-US" sz="2400" dirty="0"/>
              <a:t>Challenge: Ontology and Big </a:t>
            </a:r>
            <a:r>
              <a:rPr lang="en-US" sz="2400" dirty="0" smtClean="0"/>
              <a:t>Data</a:t>
            </a:r>
          </a:p>
          <a:p>
            <a:r>
              <a:rPr lang="en-US" sz="2400" dirty="0"/>
              <a:t>Large-scale Domain </a:t>
            </a:r>
            <a:r>
              <a:rPr lang="en-US" sz="2400" dirty="0" smtClean="0"/>
              <a:t>Applications</a:t>
            </a:r>
          </a:p>
          <a:p>
            <a:r>
              <a:rPr lang="en-US" sz="2400" dirty="0"/>
              <a:t>Ontology Quality and Large-Scale </a:t>
            </a:r>
            <a:r>
              <a:rPr lang="en-US" sz="2400" dirty="0" smtClean="0"/>
              <a:t>Systems</a:t>
            </a:r>
          </a:p>
          <a:p>
            <a:r>
              <a:rPr lang="en-US" sz="2400" dirty="0"/>
              <a:t>Ontology for Federation and Integration of </a:t>
            </a:r>
            <a:r>
              <a:rPr lang="en-US" sz="2400" dirty="0" smtClean="0"/>
              <a:t>Systems</a:t>
            </a:r>
          </a:p>
          <a:p>
            <a:r>
              <a:rPr lang="en-US" sz="2400" dirty="0" smtClean="0"/>
              <a:t>Communiqué</a:t>
            </a:r>
          </a:p>
          <a:p>
            <a:r>
              <a:rPr lang="en-US" sz="2400" dirty="0" smtClean="0"/>
              <a:t>Public Relations Media Kit and a New Site</a:t>
            </a:r>
          </a:p>
          <a:p>
            <a:endParaRPr lang="en-US" sz="2400" dirty="0" smtClean="0"/>
          </a:p>
          <a:p>
            <a:r>
              <a:rPr lang="en-US" sz="2400" dirty="0" smtClean="0"/>
              <a:t>Ontology </a:t>
            </a:r>
            <a:r>
              <a:rPr lang="en-US" sz="2400" dirty="0"/>
              <a:t>Survey: Experiences with Ontology Quality and Big </a:t>
            </a:r>
            <a:r>
              <a:rPr lang="en-US" sz="2400" dirty="0" smtClean="0"/>
              <a:t>Systems</a:t>
            </a:r>
          </a:p>
          <a:p>
            <a:r>
              <a:rPr lang="en-US" sz="2400" dirty="0" smtClean="0"/>
              <a:t>Ontology for Big Systems Bibliography/Library</a:t>
            </a:r>
          </a:p>
          <a:p>
            <a:r>
              <a:rPr lang="en-US" sz="2400" dirty="0" smtClean="0"/>
              <a:t>Model Benchmark Challenge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7142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Organizing 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09600" y="2310990"/>
            <a:ext cx="22748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General Chairs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Nicola Guarino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Leo Obrst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Symposium Chairs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Ram Sriram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Michael Gruninger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124200" y="2310990"/>
            <a:ext cx="31734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Communiqué Editors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Todd Schneider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Ali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Hashemi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Public Relations Champion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Ali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Hashemi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310990"/>
            <a:ext cx="2633663" cy="314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Track Co-Champions</a:t>
            </a:r>
          </a:p>
          <a:p>
            <a:pPr marL="290513" marR="0" lvl="0" indent="-290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1-2. Matthew West</a:t>
            </a:r>
          </a:p>
          <a:p>
            <a:pPr marL="290513" marR="0" lvl="0" indent="-290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   Henson Graves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3.	  Ernie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Lucier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  Mary Brady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Steve Ray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Trish Wetzel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A1.  Amanda Vizedom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Mike Bennett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A2.  Cory Casanave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Anatoly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Levenchuk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624459" y="4733583"/>
            <a:ext cx="63759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Ontolog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Infrastructure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Support and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Administrator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baseline="0" dirty="0" smtClean="0">
                <a:solidFill>
                  <a:sysClr val="windowText" lastClr="000000"/>
                </a:solidFill>
              </a:rPr>
              <a:t>Peter</a:t>
            </a:r>
            <a:r>
              <a:rPr lang="en-US" sz="1800" b="0" kern="0" dirty="0" smtClean="0">
                <a:solidFill>
                  <a:sysClr val="windowText" lastClr="000000"/>
                </a:solidFill>
              </a:rPr>
              <a:t> Yim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2765" y="5711253"/>
            <a:ext cx="2348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3333FF"/>
                </a:solidFill>
              </a:rPr>
              <a:t>Thanks!</a:t>
            </a:r>
            <a:endParaRPr lang="en-US" sz="4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646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39066"/>
            <a:ext cx="8228160" cy="832407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Ontology Summit 2012 </a:t>
            </a:r>
            <a:r>
              <a:rPr lang="en-US" dirty="0"/>
              <a:t>S</a:t>
            </a:r>
            <a:r>
              <a:rPr lang="en-US" dirty="0" smtClean="0"/>
              <a:t>tatistics</a:t>
            </a:r>
            <a:r>
              <a:rPr lang="en-US" dirty="0"/>
              <a:t/>
            </a:r>
            <a:br>
              <a:rPr lang="en-US" dirty="0"/>
            </a:br>
            <a:endParaRPr lang="en-US" sz="1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4720" y="1496644"/>
            <a:ext cx="4014720" cy="4526396"/>
          </a:xfrm>
          <a:ln/>
        </p:spPr>
        <p:txBody>
          <a:bodyPr tIns="22532"/>
          <a:lstStyle/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Co-organizers: 6 =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Organizing committee Members: 26 +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Advisory Committee Members: 93 -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Co-sponsors: 73 +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[ontology-summit] list subscribers: 501 +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Communique co-editors: 14 -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769280" y="1493299"/>
            <a:ext cx="4209828" cy="4801464"/>
          </a:xfrm>
          <a:ln/>
        </p:spPr>
        <p:txBody>
          <a:bodyPr tIns="22532"/>
          <a:lstStyle/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Virtual organizing sessions: 11 =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Electronic Messages exchanged: 1220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Virtual community sessions: 17 +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Two-day Symposium registrants:  80 -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Presentations made: 99 +</a:t>
            </a:r>
          </a:p>
          <a:p>
            <a:pPr marL="388806" indent="-293764"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500" dirty="0"/>
              <a:t>Communique endorsements: 51 -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9567" y="6306423"/>
            <a:ext cx="7866123" cy="31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US" sz="1800" b="1" dirty="0"/>
              <a:t>Legend:  =</a:t>
            </a:r>
            <a:r>
              <a:rPr lang="en-US" sz="1800" dirty="0"/>
              <a:t> same ; </a:t>
            </a:r>
            <a:r>
              <a:rPr lang="en-US" sz="1800" b="1" dirty="0"/>
              <a:t>+</a:t>
            </a:r>
            <a:r>
              <a:rPr lang="en-US" sz="1800" dirty="0"/>
              <a:t> increased ; </a:t>
            </a:r>
            <a:r>
              <a:rPr lang="en-US" sz="1800" b="1" dirty="0"/>
              <a:t>-</a:t>
            </a:r>
            <a:r>
              <a:rPr lang="en-US" sz="1800" dirty="0"/>
              <a:t> decreased (as compared to last year)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7968" y="876287"/>
            <a:ext cx="31181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0" kern="0" dirty="0">
                <a:solidFill>
                  <a:srgbClr val="3333FF"/>
                </a:solidFill>
                <a:latin typeface="Arial"/>
                <a:ea typeface="+mj-ea"/>
                <a:cs typeface="+mj-cs"/>
              </a:rPr>
              <a:t>(as of 2012.04.26 – 08:00 PDT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15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Experience and the Importance of </a:t>
            </a:r>
            <a:r>
              <a:rPr lang="en-US" dirty="0"/>
              <a:t>Ontology </a:t>
            </a:r>
            <a:r>
              <a:rPr lang="en-US" dirty="0" smtClean="0"/>
              <a:t>Summit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experienced the exhilaration and the friction of 3 diverse communities coming together, engaging on a common topic of great interest to us all</a:t>
            </a:r>
          </a:p>
          <a:p>
            <a:r>
              <a:rPr lang="en-US" sz="2800" dirty="0" smtClean="0"/>
              <a:t>We had dedicated, technically focused Track Champions who kept us moving</a:t>
            </a:r>
          </a:p>
          <a:p>
            <a:r>
              <a:rPr lang="en-US" sz="2800" dirty="0" smtClean="0"/>
              <a:t>We had great Session chairs and panelists who provided us with insight into different perspectives</a:t>
            </a:r>
          </a:p>
          <a:p>
            <a:r>
              <a:rPr lang="en-US" sz="2800" dirty="0" smtClean="0"/>
              <a:t>Sometimes we got sidetracked into extraneous discussion on the list</a:t>
            </a:r>
          </a:p>
          <a:p>
            <a:r>
              <a:rPr lang="en-US" sz="2800" dirty="0" smtClean="0"/>
              <a:t>We came to agreement and we disagreed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593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ntology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tolog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y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Ontology template</Template>
  <TotalTime>287</TotalTime>
  <Words>745</Words>
  <Application>Microsoft Office PowerPoint</Application>
  <PresentationFormat>On-screen Show (4:3)</PresentationFormat>
  <Paragraphs>139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Ontology template</vt:lpstr>
      <vt:lpstr> Ontology Summit 2012 Ontology for Big Systems  Postmortem April 26, 2012 </vt:lpstr>
      <vt:lpstr>Postmortem Agenda </vt:lpstr>
      <vt:lpstr>Recap of Ontology Summit 2012</vt:lpstr>
      <vt:lpstr>Co-Organizers of Ontology Summit 2012</vt:lpstr>
      <vt:lpstr>Goals of the 2012 Summit</vt:lpstr>
      <vt:lpstr>Structure of Our Discourse</vt:lpstr>
      <vt:lpstr>Our Organizing Committee</vt:lpstr>
      <vt:lpstr>Ontology Summit 2012 Statistics </vt:lpstr>
      <vt:lpstr>Our Experience and the Importance of Ontology Summit 2012</vt:lpstr>
      <vt:lpstr>Considerations: Ontology of Systems</vt:lpstr>
      <vt:lpstr>Where are We after Ontology Summit 2012?</vt:lpstr>
      <vt:lpstr>Follow-on Actions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 Ontology for Big Systems Postmortem April 26, 2012</dc:title>
  <dc:subject>Ontology Spectrum, Semantic Models</dc:subject>
  <dc:creator>Obrst, Leo J.</dc:creator>
  <cp:lastModifiedBy>Obrst, Leo J.</cp:lastModifiedBy>
  <cp:revision>54</cp:revision>
  <dcterms:created xsi:type="dcterms:W3CDTF">2012-04-25T19:54:26Z</dcterms:created>
  <dcterms:modified xsi:type="dcterms:W3CDTF">2012-04-26T15:59:04Z</dcterms:modified>
</cp:coreProperties>
</file>