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77" r:id="rId4"/>
    <p:sldId id="280" r:id="rId5"/>
    <p:sldId id="276" r:id="rId6"/>
    <p:sldId id="281" r:id="rId7"/>
    <p:sldId id="282" r:id="rId8"/>
    <p:sldId id="283" r:id="rId9"/>
    <p:sldId id="285" r:id="rId10"/>
    <p:sldId id="284" r:id="rId11"/>
    <p:sldId id="286" r:id="rId12"/>
    <p:sldId id="287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043" autoAdjust="0"/>
  </p:normalViewPr>
  <p:slideViewPr>
    <p:cSldViewPr>
      <p:cViewPr varScale="1">
        <p:scale>
          <a:sx n="59" d="100"/>
          <a:sy n="59" d="100"/>
        </p:scale>
        <p:origin x="-22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 smtClean="0"/>
            </a:lvl1pPr>
          </a:lstStyle>
          <a:p>
            <a:pPr>
              <a:defRPr/>
            </a:pPr>
            <a:fld id="{7A9A22CE-DF89-4A7B-8B67-2EFE0E82E678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20F8AC4-4E0F-4D9C-9974-645B5B1D0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85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18AC34-4BC4-42D4-A505-1F216E821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78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308437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NITRD:  an interagency program to enhance coordination and collaboration of Networking and Information Technology Research &amp; Development (NITRD) that is performed and supported by Federal agencies</a:t>
            </a:r>
          </a:p>
          <a:p>
            <a:pPr lvl="1" indent="-308437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/>
          </a:p>
          <a:p>
            <a:pPr lvl="1" indent="-308437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NCO:  National Coordination Office--provides support for the NITRD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6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NSF Earth Cube:</a:t>
            </a:r>
            <a:r>
              <a:rPr lang="en-US" baseline="0" dirty="0" smtClean="0"/>
              <a:t> NSF, DOE, NASA, USGS, NSF, NOAA, NIH   - building next generation geophysical sciences infrastructure</a:t>
            </a:r>
            <a:endParaRPr lang="en-US" dirty="0" smtClean="0"/>
          </a:p>
          <a:p>
            <a:r>
              <a:rPr lang="en-US" dirty="0" smtClean="0"/>
              <a:t>NASA and XCEDE: Making NASA data accessible to more colleges and universities</a:t>
            </a:r>
          </a:p>
          <a:p>
            <a:r>
              <a:rPr lang="en-US" dirty="0" smtClean="0"/>
              <a:t>NIH/NSF/</a:t>
            </a:r>
            <a:r>
              <a:rPr lang="en-US" dirty="0" err="1" smtClean="0"/>
              <a:t>DoD</a:t>
            </a:r>
            <a:r>
              <a:rPr lang="en-US" dirty="0" smtClean="0"/>
              <a:t>:</a:t>
            </a:r>
            <a:r>
              <a:rPr lang="en-US" baseline="0" dirty="0" smtClean="0"/>
              <a:t>  Electronic health records </a:t>
            </a:r>
            <a:r>
              <a:rPr lang="en-US" baseline="0" dirty="0" err="1" smtClean="0"/>
              <a:t>collaboratory</a:t>
            </a:r>
            <a:r>
              <a:rPr lang="en-US" baseline="0" dirty="0" smtClean="0"/>
              <a:t>; climate and health: Using EHR to develop algorithms (math and statistics); to better design clinical trials; development of a new drug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93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1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1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0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707" indent="-171707">
              <a:buFont typeface="Arial" pitchFamily="34" charset="0"/>
              <a:buChar char="•"/>
            </a:pPr>
            <a:r>
              <a:rPr lang="en-US" baseline="0" dirty="0" smtClean="0"/>
              <a:t>First meeting April 2011</a:t>
            </a:r>
          </a:p>
          <a:p>
            <a:pPr marL="171707" indent="-171707">
              <a:buFont typeface="Arial" pitchFamily="34" charset="0"/>
              <a:buChar char="•"/>
            </a:pPr>
            <a:endParaRPr lang="en-US" baseline="0" dirty="0" smtClean="0"/>
          </a:p>
          <a:p>
            <a:pPr marL="171707" indent="-171707">
              <a:buFont typeface="Arial" pitchFamily="34" charset="0"/>
              <a:buChar char="•"/>
            </a:pPr>
            <a:r>
              <a:rPr lang="en-US" dirty="0" smtClean="0"/>
              <a:t>Asked</a:t>
            </a:r>
            <a:r>
              <a:rPr lang="en-US" baseline="0" dirty="0" smtClean="0"/>
              <a:t> by OSTP to focus on:</a:t>
            </a:r>
          </a:p>
          <a:p>
            <a:pPr marL="629593" lvl="1" indent="-171707">
              <a:buFont typeface="Arial" pitchFamily="34" charset="0"/>
              <a:buChar char="•"/>
            </a:pPr>
            <a:r>
              <a:rPr lang="en-US" dirty="0" smtClean="0"/>
              <a:t>Research and Development of the </a:t>
            </a:r>
            <a:r>
              <a:rPr lang="en-US" i="1" dirty="0" smtClean="0"/>
              <a:t>technology</a:t>
            </a:r>
            <a:r>
              <a:rPr lang="en-US" dirty="0" smtClean="0"/>
              <a:t> needed to get where we want to go…</a:t>
            </a:r>
          </a:p>
          <a:p>
            <a:pPr marL="171707" indent="-171707">
              <a:buFont typeface="Arial" pitchFamily="34" charset="0"/>
              <a:buChar char="•"/>
            </a:pPr>
            <a:endParaRPr lang="en-US" dirty="0" smtClean="0"/>
          </a:p>
          <a:p>
            <a:pPr marL="629593" lvl="1" indent="-171707">
              <a:buFont typeface="Arial" pitchFamily="34" charset="0"/>
              <a:buChar char="•"/>
            </a:pPr>
            <a:r>
              <a:rPr lang="en-US" dirty="0" smtClean="0"/>
              <a:t>What are the agencies doing, what can they coordinate on, where are the gaps?</a:t>
            </a:r>
          </a:p>
          <a:p>
            <a:pPr marL="171707" indent="-171707">
              <a:buFont typeface="Arial" pitchFamily="34" charset="0"/>
              <a:buChar char="•"/>
            </a:pPr>
            <a:endParaRPr lang="en-US" dirty="0" smtClean="0"/>
          </a:p>
          <a:p>
            <a:pPr marL="629593" lvl="1" indent="-171707">
              <a:buFont typeface="Arial" pitchFamily="34" charset="0"/>
              <a:buChar char="•"/>
            </a:pPr>
            <a:r>
              <a:rPr lang="en-US" dirty="0" smtClean="0"/>
              <a:t>How to use limited funds to get where we want to be….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67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Most commonly asked question: Boils down to size, complexity, and time to process.</a:t>
            </a:r>
          </a:p>
          <a:p>
            <a:r>
              <a:rPr lang="en-US" dirty="0" smtClean="0"/>
              <a:t>Definition: Ranging in size from a few dozen terabytes to many petabytes of data in a single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4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r>
              <a:rPr lang="en-US" baseline="0" dirty="0" smtClean="0"/>
              <a:t> and Goals: First Steps</a:t>
            </a:r>
            <a:endParaRPr lang="en-US" dirty="0" smtClean="0"/>
          </a:p>
          <a:p>
            <a:pPr marL="228943" indent="-228943">
              <a:buAutoNum type="arabicPeriod"/>
            </a:pPr>
            <a:r>
              <a:rPr lang="en-US" dirty="0" smtClean="0"/>
              <a:t>What are the agencies already doing or have planned for the near future?</a:t>
            </a:r>
          </a:p>
          <a:p>
            <a:pPr marL="228943" indent="-228943">
              <a:buAutoNum type="arabicPeriod"/>
            </a:pPr>
            <a:r>
              <a:rPr lang="en-US" dirty="0" smtClean="0"/>
              <a:t>What</a:t>
            </a:r>
            <a:r>
              <a:rPr lang="en-US" baseline="0" dirty="0" smtClean="0"/>
              <a:t> challenges are common across agencies?</a:t>
            </a:r>
          </a:p>
          <a:p>
            <a:pPr marL="228943" indent="-228943">
              <a:buAutoNum type="arabicPeriod"/>
            </a:pPr>
            <a:endParaRPr lang="en-US" baseline="0" dirty="0" smtClean="0"/>
          </a:p>
          <a:p>
            <a:pPr marL="228943" indent="-228943">
              <a:buAutoNum type="arabicPeriod"/>
            </a:pPr>
            <a:endParaRPr lang="en-US" baseline="0" dirty="0" smtClean="0"/>
          </a:p>
          <a:p>
            <a:pPr marL="228943" indent="-228943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5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4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abbreviated to fit on the slide… but they capture the essence.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1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Released March 29, 2012 at a White House Event</a:t>
            </a:r>
            <a:r>
              <a:rPr lang="en-US" baseline="0" dirty="0" smtClean="0"/>
              <a:t> featuring the solicitation and various agency </a:t>
            </a:r>
            <a:r>
              <a:rPr lang="en-US" baseline="0" dirty="0" err="1" smtClean="0"/>
              <a:t>announcments</a:t>
            </a:r>
            <a:r>
              <a:rPr lang="en-US" baseline="0" dirty="0" smtClean="0"/>
              <a:t> of Big Data Programs.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Solicitation: </a:t>
            </a:r>
            <a:r>
              <a:rPr lang="en-US" i="1" dirty="0"/>
              <a:t>This initiative will build new capabilities to create actionable information that leads to timely and more informed decisions. It will both</a:t>
            </a:r>
          </a:p>
          <a:p>
            <a:r>
              <a:rPr lang="en-US" i="1" dirty="0"/>
              <a:t>help to accelerate discovery and innovation, as well as support their transition into practice to benefit society.</a:t>
            </a:r>
          </a:p>
          <a:p>
            <a:endParaRPr lang="en-US" i="1" dirty="0"/>
          </a:p>
          <a:p>
            <a:r>
              <a:rPr lang="en-US" i="1" dirty="0"/>
              <a:t>Part 1: Common goals  i.e. data collection and management, data analytics, collaborative environments, capacity building  etc. </a:t>
            </a:r>
          </a:p>
          <a:p>
            <a:r>
              <a:rPr lang="en-US" i="1" dirty="0"/>
              <a:t>Part 2: room for agencies to focus on their individual mission specific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9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</a:t>
            </a:r>
            <a:r>
              <a:rPr lang="en-US" baseline="0" dirty="0" smtClean="0"/>
              <a:t> goal… different approach… expand the reach beyond the normal grant writing community.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8AC34-4BC4-42D4-A505-1F216E8211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157FD-E3A1-4572-A825-3762DF699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A7E3-F4B3-43A6-A994-69EB1BD4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1717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62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9D0FE-D87F-493D-8E72-5FF4E7CE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C44A5-B601-4FA5-80B1-6768411D2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2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B5BDD-946E-4817-8C49-F4DD2E84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6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5D8B4-157F-4763-AA5F-0016B8BF5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8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DEB23-977C-4EB3-B330-D91A4214A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6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7D83D-2284-426A-A109-45D438A1A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1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92E9B-A6C6-4823-A8CB-324B9B0DE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9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F0DE-63B7-4B1A-B536-A677291E0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2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5DB20-3B01-4975-88F5-308DC840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86800" cy="868362"/>
          </a:xfrm>
          <a:prstGeom prst="rect">
            <a:avLst/>
          </a:prstGeom>
          <a:solidFill>
            <a:srgbClr val="000066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6868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77000"/>
            <a:ext cx="2133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000066"/>
                </a:solidFill>
                <a:latin typeface="Times New Roman" pitchFamily="-112" charset="0"/>
              </a:defRPr>
            </a:lvl1pPr>
          </a:lstStyle>
          <a:p>
            <a:pPr>
              <a:defRPr/>
            </a:pPr>
            <a:r>
              <a:rPr lang="en-US" smtClean="0"/>
              <a:t>9/22/10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0066"/>
                </a:solidFill>
                <a:latin typeface="Times New Roman" pitchFamily="-112" charset="0"/>
              </a:defRPr>
            </a:lvl1pPr>
          </a:lstStyle>
          <a:p>
            <a:pPr>
              <a:defRPr/>
            </a:pPr>
            <a:r>
              <a:rPr lang="en-US"/>
              <a:t>For Official Use Only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914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66"/>
                </a:solidFill>
                <a:latin typeface="Times New Roman" pitchFamily="-112" charset="0"/>
              </a:defRPr>
            </a:lvl1pPr>
          </a:lstStyle>
          <a:p>
            <a:pPr>
              <a:defRPr/>
            </a:pPr>
            <a:fld id="{2F458B0D-0965-4EE5-A56C-1DDD1FBE7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NITRD_72dpi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62700"/>
            <a:ext cx="6858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2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  <a:ea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  <a:ea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  <a:ea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  <a:ea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Verdan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-112" charset="2"/>
        <a:buChar char="u"/>
        <a:defRPr sz="2800">
          <a:solidFill>
            <a:srgbClr val="000066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112" charset="2"/>
        <a:buChar char="Ø"/>
        <a:defRPr sz="2400">
          <a:solidFill>
            <a:srgbClr val="000066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wigen@nitrd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2/nsf12499/nsf12499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371600" y="1600200"/>
            <a:ext cx="6477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b="1" i="1" dirty="0" smtClean="0">
                <a:solidFill>
                  <a:srgbClr val="1A0E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Federal Networking and Information Technology R&amp;D Program</a:t>
            </a:r>
          </a:p>
          <a:p>
            <a:pPr algn="ctr" eaLnBrk="1" hangingPunct="1">
              <a:defRPr/>
            </a:pPr>
            <a:endParaRPr lang="en-US" altLang="ja-JP" sz="2000" b="1" i="1" dirty="0" smtClean="0">
              <a:solidFill>
                <a:srgbClr val="1A0E4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b="1" i="1" dirty="0" smtClean="0">
                <a:solidFill>
                  <a:srgbClr val="1A0E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Data Senior Steering Group</a:t>
            </a:r>
          </a:p>
          <a:p>
            <a:pPr algn="ctr" eaLnBrk="1" hangingPunct="1">
              <a:defRPr/>
            </a:pPr>
            <a:endParaRPr lang="en-US" altLang="ja-JP" sz="18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sz="1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Wendy Wigen, Technical Coordinator</a:t>
            </a:r>
          </a:p>
          <a:p>
            <a:pPr algn="ctr" eaLnBrk="1" hangingPunct="1">
              <a:defRPr/>
            </a:pPr>
            <a:r>
              <a:rPr lang="en-US" altLang="ja-JP" sz="1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April 13, 2012</a:t>
            </a:r>
          </a:p>
        </p:txBody>
      </p:sp>
      <p:grpSp>
        <p:nvGrpSpPr>
          <p:cNvPr id="2051" name="Group 27"/>
          <p:cNvGrpSpPr>
            <a:grpSpLocks/>
          </p:cNvGrpSpPr>
          <p:nvPr/>
        </p:nvGrpSpPr>
        <p:grpSpPr bwMode="auto">
          <a:xfrm>
            <a:off x="152400" y="381000"/>
            <a:ext cx="8991600" cy="6386513"/>
            <a:chOff x="96" y="240"/>
            <a:chExt cx="5664" cy="4023"/>
          </a:xfrm>
        </p:grpSpPr>
        <p:pic>
          <p:nvPicPr>
            <p:cNvPr id="2052" name="Picture 2" descr="ahrq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36"/>
              <a:ext cx="81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3" descr="darpa1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056"/>
              <a:ext cx="76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 descr="nara-archives-logo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88"/>
              <a:ext cx="46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 descr="nih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960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 descr="nist_logo_145x72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3724"/>
              <a:ext cx="105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9" descr="NNSA_Logo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384"/>
              <a:ext cx="10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 descr="noaa_logo_124x125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920"/>
              <a:ext cx="61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1" descr="nsa"/>
            <p:cNvPicPr preferRelativeResize="0"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736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3" descr="NASA_Logo"/>
            <p:cNvPicPr preferRelativeResize="0"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456"/>
              <a:ext cx="624" cy="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27" descr="EPA_logo"/>
            <p:cNvPicPr preferRelativeResize="0"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824"/>
              <a:ext cx="57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28" descr="DHS_GrayTypeLogo"/>
            <p:cNvPicPr preferRelativeResize="0"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40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29" descr="NITRD_300dpi_logo"/>
            <p:cNvPicPr preferRelativeResize="0"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448"/>
              <a:ext cx="1728" cy="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18" descr="nsf1"/>
            <p:cNvPicPr preferRelativeResize="0"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3504"/>
              <a:ext cx="621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20" descr="DOE_SC Vertical"/>
            <p:cNvPicPr preferRelativeResize="0"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3744"/>
              <a:ext cx="1056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 Box 21"/>
            <p:cNvSpPr txBox="1">
              <a:spLocks noChangeArrowheads="1"/>
            </p:cNvSpPr>
            <p:nvPr/>
          </p:nvSpPr>
          <p:spPr bwMode="auto">
            <a:xfrm>
              <a:off x="5136" y="4032"/>
              <a:ext cx="62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2067" name="Picture 25" descr="OSDlogo-color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2784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Identify current projects that could benefit from cross-agency collaboration.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Propose new cross-agency projects.</a:t>
            </a:r>
          </a:p>
          <a:p>
            <a:endParaRPr lang="en-US" dirty="0"/>
          </a:p>
          <a:p>
            <a:r>
              <a:rPr lang="en-US" i="1" dirty="0" smtClean="0"/>
              <a:t>Examples: </a:t>
            </a:r>
            <a:r>
              <a:rPr lang="en-US" dirty="0" smtClean="0"/>
              <a:t>Earth Cube, XCEDE, NIH Electronic health record Collaboratory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37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projects across 7 agencies that may be suitable for adapting to Big Data, (Grants, Fellowships, Summer Internships, Scholarships, etc.)</a:t>
            </a:r>
          </a:p>
          <a:p>
            <a:r>
              <a:rPr lang="en-US" dirty="0" smtClean="0"/>
              <a:t>Undergraduate, Doc, Post-Doc, Mid-Career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Building a Data Science Community: Meetings at annual conferences, professional associations 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3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Wendy Wigen, Technical Coordinator</a:t>
            </a:r>
          </a:p>
          <a:p>
            <a:r>
              <a:rPr lang="en-US" dirty="0" smtClean="0">
                <a:hlinkClick r:id="rId3"/>
              </a:rPr>
              <a:t>wigen@nitrd.gov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Co-Chairs: </a:t>
            </a:r>
          </a:p>
          <a:p>
            <a:pPr lvl="1"/>
            <a:r>
              <a:rPr lang="en-US" dirty="0" smtClean="0"/>
              <a:t>Karin Remington, NIH</a:t>
            </a:r>
          </a:p>
          <a:p>
            <a:pPr lvl="1"/>
            <a:r>
              <a:rPr lang="en-US" dirty="0" smtClean="0"/>
              <a:t>Suzanne Iacono, NSF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defRPr/>
            </a:pPr>
            <a:r>
              <a:rPr lang="en-US" sz="4400" dirty="0">
                <a:latin typeface="Arial" pitchFamily="34" charset="0"/>
              </a:rPr>
              <a:t>Member Agencies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DOC</a:t>
            </a:r>
          </a:p>
          <a:p>
            <a:pPr lvl="1"/>
            <a:r>
              <a:rPr lang="en-US" dirty="0" smtClean="0"/>
              <a:t>NIST</a:t>
            </a:r>
          </a:p>
          <a:p>
            <a:pPr lvl="1"/>
            <a:r>
              <a:rPr lang="en-US" dirty="0" smtClean="0"/>
              <a:t>NOAA</a:t>
            </a:r>
          </a:p>
          <a:p>
            <a:r>
              <a:rPr lang="en-US" dirty="0" err="1" smtClean="0"/>
              <a:t>DoD</a:t>
            </a:r>
            <a:endParaRPr lang="en-US" dirty="0" smtClean="0"/>
          </a:p>
          <a:p>
            <a:pPr lvl="1"/>
            <a:r>
              <a:rPr lang="en-US" dirty="0" smtClean="0"/>
              <a:t>DARPA</a:t>
            </a:r>
          </a:p>
          <a:p>
            <a:pPr lvl="1"/>
            <a:r>
              <a:rPr lang="en-US" dirty="0" smtClean="0"/>
              <a:t>NSA</a:t>
            </a:r>
          </a:p>
          <a:p>
            <a:pPr lvl="1"/>
            <a:r>
              <a:rPr lang="en-US" dirty="0" smtClean="0"/>
              <a:t>OSD</a:t>
            </a:r>
          </a:p>
          <a:p>
            <a:pPr lvl="1"/>
            <a:r>
              <a:rPr lang="en-US" dirty="0" smtClean="0"/>
              <a:t>Service Research Orgs</a:t>
            </a:r>
          </a:p>
          <a:p>
            <a:r>
              <a:rPr lang="en-US" dirty="0" smtClean="0"/>
              <a:t>DOE</a:t>
            </a:r>
          </a:p>
          <a:p>
            <a:pPr lvl="1"/>
            <a:r>
              <a:rPr lang="en-US" dirty="0" smtClean="0"/>
              <a:t>NNSA</a:t>
            </a:r>
          </a:p>
          <a:p>
            <a:pPr lvl="1"/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257800"/>
          </a:xfrm>
        </p:spPr>
        <p:txBody>
          <a:bodyPr/>
          <a:lstStyle/>
          <a:p>
            <a:r>
              <a:rPr lang="en-US" dirty="0" smtClean="0"/>
              <a:t>DHHS</a:t>
            </a:r>
          </a:p>
          <a:p>
            <a:pPr lvl="1"/>
            <a:r>
              <a:rPr lang="en-US" dirty="0" smtClean="0"/>
              <a:t>AHRQ</a:t>
            </a:r>
          </a:p>
          <a:p>
            <a:pPr lvl="1"/>
            <a:r>
              <a:rPr lang="en-US" dirty="0" smtClean="0"/>
              <a:t>NIH</a:t>
            </a:r>
          </a:p>
          <a:p>
            <a:pPr lvl="1"/>
            <a:r>
              <a:rPr lang="en-US" dirty="0" smtClean="0"/>
              <a:t>ONC</a:t>
            </a:r>
          </a:p>
          <a:p>
            <a:r>
              <a:rPr lang="en-US" dirty="0" smtClean="0"/>
              <a:t>Independent Agencies</a:t>
            </a:r>
          </a:p>
          <a:p>
            <a:pPr lvl="1"/>
            <a:r>
              <a:rPr lang="en-US" dirty="0" smtClean="0"/>
              <a:t>DHS</a:t>
            </a:r>
          </a:p>
          <a:p>
            <a:pPr lvl="1"/>
            <a:r>
              <a:rPr lang="en-US" dirty="0" smtClean="0"/>
              <a:t>EPA</a:t>
            </a:r>
          </a:p>
          <a:p>
            <a:pPr lvl="1"/>
            <a:r>
              <a:rPr lang="en-US" dirty="0" smtClean="0"/>
              <a:t>NASA</a:t>
            </a:r>
          </a:p>
          <a:p>
            <a:pPr lvl="1"/>
            <a:r>
              <a:rPr lang="en-US" dirty="0" smtClean="0"/>
              <a:t>NARA</a:t>
            </a:r>
          </a:p>
          <a:p>
            <a:pPr lvl="1"/>
            <a:r>
              <a:rPr lang="en-US" dirty="0" smtClean="0"/>
              <a:t>NSF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85800"/>
            <a:ext cx="7467600" cy="54102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“</a:t>
            </a:r>
            <a:r>
              <a:rPr lang="en-US" i="1" dirty="0"/>
              <a:t>We don’t have a data problem… we have </a:t>
            </a:r>
            <a:r>
              <a:rPr lang="en-US" i="1" dirty="0" smtClean="0"/>
              <a:t>an </a:t>
            </a:r>
            <a:r>
              <a:rPr lang="en-US" i="1" dirty="0"/>
              <a:t>analysis problem</a:t>
            </a:r>
            <a:r>
              <a:rPr lang="en-US" i="1" dirty="0" smtClean="0"/>
              <a:t>…”</a:t>
            </a:r>
          </a:p>
          <a:p>
            <a:pPr marL="0" indent="0" algn="ctr">
              <a:buNone/>
            </a:pPr>
            <a:r>
              <a:rPr lang="en-US" i="1" dirty="0" smtClean="0"/>
              <a:t>Or</a:t>
            </a:r>
          </a:p>
          <a:p>
            <a:pPr marL="0" indent="0" algn="ctr">
              <a:buNone/>
            </a:pPr>
            <a:r>
              <a:rPr lang="en-US" i="1" dirty="0" smtClean="0"/>
              <a:t>“We have a filtering problem…”</a:t>
            </a:r>
          </a:p>
          <a:p>
            <a:pPr marL="0" indent="0" algn="ctr">
              <a:buNone/>
            </a:pPr>
            <a:r>
              <a:rPr lang="en-US" i="1" dirty="0" smtClean="0"/>
              <a:t>Or</a:t>
            </a:r>
          </a:p>
          <a:p>
            <a:pPr marL="0" indent="0" algn="ctr">
              <a:buNone/>
            </a:pPr>
            <a:r>
              <a:rPr lang="en-US" i="1" dirty="0" smtClean="0"/>
              <a:t>“We have an opportunity…”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4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85800"/>
            <a:ext cx="7467600" cy="54102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/>
              <a:t>Big </a:t>
            </a:r>
            <a:r>
              <a:rPr lang="en-US" b="1" i="1" dirty="0" smtClean="0"/>
              <a:t>Data </a:t>
            </a:r>
            <a:r>
              <a:rPr lang="en-US" i="1" dirty="0" smtClean="0"/>
              <a:t>is </a:t>
            </a:r>
            <a:r>
              <a:rPr lang="en-US" i="1" dirty="0"/>
              <a:t>a term applied to data sets whose </a:t>
            </a:r>
            <a:r>
              <a:rPr lang="en-US" i="1" dirty="0" smtClean="0"/>
              <a:t>size or complexity </a:t>
            </a:r>
            <a:r>
              <a:rPr lang="en-US" i="1" dirty="0"/>
              <a:t>is beyond the ability of commonly used </a:t>
            </a:r>
            <a:r>
              <a:rPr lang="en-US" i="1" dirty="0" smtClean="0"/>
              <a:t>software tools </a:t>
            </a:r>
            <a:r>
              <a:rPr lang="en-US" i="1" dirty="0"/>
              <a:t>to capture, manage, and process the data within a tolerable elapsed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1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96962"/>
          </a:xfrm>
        </p:spPr>
        <p:txBody>
          <a:bodyPr/>
          <a:lstStyle/>
          <a:p>
            <a:r>
              <a:rPr lang="en-US" dirty="0" smtClean="0"/>
              <a:t>Big Data Senior Steering Group’s (BDSSG)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Describe what a Big Data National Initiative  would look like, its vision, goal, scope.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Develop four main areas:</a:t>
            </a:r>
          </a:p>
          <a:p>
            <a:pPr lvl="1"/>
            <a:r>
              <a:rPr lang="en-US" dirty="0" smtClean="0"/>
              <a:t>Core Technologies</a:t>
            </a:r>
          </a:p>
          <a:p>
            <a:pPr lvl="1"/>
            <a:r>
              <a:rPr lang="en-US" dirty="0" smtClean="0"/>
              <a:t>Domain Research Projects</a:t>
            </a:r>
          </a:p>
          <a:p>
            <a:pPr lvl="1"/>
            <a:r>
              <a:rPr lang="en-US" dirty="0" smtClean="0"/>
              <a:t>Challenges/Competitions</a:t>
            </a:r>
          </a:p>
          <a:p>
            <a:pPr lvl="1"/>
            <a:r>
              <a:rPr lang="en-US" dirty="0" smtClean="0"/>
              <a:t>Workforce Development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3200" i="1" dirty="0" smtClean="0"/>
              <a:t>A </a:t>
            </a:r>
            <a:r>
              <a:rPr lang="en-US" sz="3200" i="1" dirty="0"/>
              <a:t>future in which the ability to analyze and extract information from large, diverse, and disparate data sets accelerates the process of scientific discovery and innovation; promotes new economic growth; and leads to new fields of research and new areas of inquiry that would otherwise be impossible.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9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Promote New Science…by </a:t>
            </a:r>
            <a:r>
              <a:rPr lang="en-US" sz="2400" dirty="0"/>
              <a:t>harnessing </a:t>
            </a:r>
            <a:r>
              <a:rPr lang="en-US" sz="2400" dirty="0" smtClean="0"/>
              <a:t>big data.</a:t>
            </a:r>
          </a:p>
          <a:p>
            <a:endParaRPr lang="en-US" sz="2400" dirty="0" smtClean="0"/>
          </a:p>
          <a:p>
            <a:r>
              <a:rPr lang="en-US" sz="2400" dirty="0" smtClean="0"/>
              <a:t>Exploit big </a:t>
            </a:r>
            <a:r>
              <a:rPr lang="en-US" sz="2400" dirty="0"/>
              <a:t>data to address </a:t>
            </a:r>
            <a:r>
              <a:rPr lang="en-US" sz="2400" dirty="0" smtClean="0"/>
              <a:t>national needs and agency missions.</a:t>
            </a:r>
          </a:p>
          <a:p>
            <a:endParaRPr lang="en-US" sz="2400" dirty="0" smtClean="0"/>
          </a:p>
          <a:p>
            <a:r>
              <a:rPr lang="en-US" sz="2400" dirty="0" smtClean="0"/>
              <a:t>Support stewardship of federal data.</a:t>
            </a:r>
          </a:p>
          <a:p>
            <a:endParaRPr lang="en-US" sz="2400" dirty="0" smtClean="0"/>
          </a:p>
          <a:p>
            <a:r>
              <a:rPr lang="en-US" sz="2400" dirty="0" smtClean="0"/>
              <a:t>Develop the necessary workforce and infrastructure to </a:t>
            </a:r>
            <a:r>
              <a:rPr lang="en-US" sz="2400" dirty="0"/>
              <a:t>advance data </a:t>
            </a:r>
            <a:r>
              <a:rPr lang="en-US" sz="2400" dirty="0" smtClean="0"/>
              <a:t>science.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Technologies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Solicitation: </a:t>
            </a:r>
            <a:r>
              <a:rPr lang="en-US" i="1" dirty="0" smtClean="0"/>
              <a:t>Core Technologies and Technologies for Advancing Big Data Science &amp; Engineering (BIGDATA) </a:t>
            </a:r>
            <a:r>
              <a:rPr lang="en-US" dirty="0" smtClean="0"/>
              <a:t>NSF 12-499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www.nsf.gov/pubs/2012/nsf12499/nsf12499.pdf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9 NSF Directorates and 7 NIH Institutes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1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Challenges/Competitions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Challenges: Ideation -&gt; New Tool</a:t>
            </a:r>
          </a:p>
          <a:p>
            <a:endParaRPr lang="en-US" dirty="0"/>
          </a:p>
          <a:p>
            <a:r>
              <a:rPr lang="en-US" dirty="0" smtClean="0"/>
              <a:t>Workshops to decide the parameters</a:t>
            </a:r>
          </a:p>
          <a:p>
            <a:endParaRPr lang="en-US" dirty="0" smtClean="0"/>
          </a:p>
          <a:p>
            <a:r>
              <a:rPr lang="en-US" dirty="0" smtClean="0"/>
              <a:t>NASA Center of Excellence for Collaborative Innovation - &gt; Plan  (April 12)</a:t>
            </a:r>
          </a:p>
          <a:p>
            <a:endParaRPr lang="en-US" dirty="0"/>
          </a:p>
          <a:p>
            <a:r>
              <a:rPr lang="en-US" dirty="0" smtClean="0"/>
              <a:t>BD SSG Approval and Funding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C44A5-B601-4FA5-80B1-6768411D2C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188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751</Words>
  <Application>Microsoft Office PowerPoint</Application>
  <PresentationFormat>On-screen Show (4:3)</PresentationFormat>
  <Paragraphs>146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Member Agencies</vt:lpstr>
      <vt:lpstr>PowerPoint Presentation</vt:lpstr>
      <vt:lpstr>PowerPoint Presentation</vt:lpstr>
      <vt:lpstr>Big Data Senior Steering Group’s (BDSSG) Purpose</vt:lpstr>
      <vt:lpstr>Vision</vt:lpstr>
      <vt:lpstr>Goals</vt:lpstr>
      <vt:lpstr>Core Technologies </vt:lpstr>
      <vt:lpstr>Challenges/Competitions</vt:lpstr>
      <vt:lpstr>Domain Research Projects</vt:lpstr>
      <vt:lpstr>Workforce Development 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Butler</dc:creator>
  <cp:lastModifiedBy>Wigen, Wendy</cp:lastModifiedBy>
  <cp:revision>56</cp:revision>
  <cp:lastPrinted>2012-04-09T20:25:21Z</cp:lastPrinted>
  <dcterms:created xsi:type="dcterms:W3CDTF">2010-09-30T18:15:28Z</dcterms:created>
  <dcterms:modified xsi:type="dcterms:W3CDTF">2012-04-09T20:32:53Z</dcterms:modified>
</cp:coreProperties>
</file>