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0" r:id="rId2"/>
    <p:sldId id="333" r:id="rId3"/>
    <p:sldId id="334" r:id="rId4"/>
    <p:sldId id="321" r:id="rId5"/>
    <p:sldId id="322" r:id="rId6"/>
    <p:sldId id="323" r:id="rId7"/>
    <p:sldId id="324" r:id="rId8"/>
    <p:sldId id="325" r:id="rId9"/>
    <p:sldId id="326" r:id="rId10"/>
    <p:sldId id="335" r:id="rId11"/>
    <p:sldId id="336" r:id="rId12"/>
    <p:sldId id="337" r:id="rId13"/>
    <p:sldId id="330" r:id="rId14"/>
    <p:sldId id="331" r:id="rId15"/>
    <p:sldId id="332" r:id="rId16"/>
    <p:sldId id="329" r:id="rId17"/>
    <p:sldId id="339" r:id="rId18"/>
    <p:sldId id="340" r:id="rId19"/>
    <p:sldId id="341" r:id="rId20"/>
    <p:sldId id="342" r:id="rId21"/>
    <p:sldId id="343" r:id="rId22"/>
    <p:sldId id="344" r:id="rId23"/>
    <p:sldId id="345" r:id="rId24"/>
    <p:sldId id="320" r:id="rId25"/>
  </p:sldIdLst>
  <p:sldSz cx="9144000" cy="6858000" type="screen4x3"/>
  <p:notesSz cx="6769100" cy="9906000"/>
  <p:defaultTextStyle>
    <a:defPPr>
      <a:defRPr lang="de-DE"/>
    </a:defPPr>
    <a:lvl1pPr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  <a:srgbClr val="ACDBDB"/>
    <a:srgbClr val="00CC00"/>
    <a:srgbClr val="FFFFFF"/>
    <a:srgbClr val="969696"/>
    <a:srgbClr val="333333"/>
    <a:srgbClr val="66FF66"/>
    <a:srgbClr val="FFFF99"/>
    <a:srgbClr val="FFFF00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38" autoAdjust="0"/>
    <p:restoredTop sz="94662" autoAdjust="0"/>
  </p:normalViewPr>
  <p:slideViewPr>
    <p:cSldViewPr snapToGrid="0" showGuides="1">
      <p:cViewPr varScale="1">
        <p:scale>
          <a:sx n="70" d="100"/>
          <a:sy n="70" d="100"/>
        </p:scale>
        <p:origin x="-1338" y="-102"/>
      </p:cViewPr>
      <p:guideLst>
        <p:guide orient="horz" pos="391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howGuides="1">
      <p:cViewPr varScale="1">
        <p:scale>
          <a:sx n="59" d="100"/>
          <a:sy n="59" d="100"/>
        </p:scale>
        <p:origin x="-1406" y="-67"/>
      </p:cViewPr>
      <p:guideLst>
        <p:guide orient="horz" pos="3120"/>
        <p:guide pos="213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37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3813" y="0"/>
            <a:ext cx="29337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337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OfficinaSans" pitchFamily="2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3813" y="9409113"/>
            <a:ext cx="29337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OfficinaSans" pitchFamily="2" charset="0"/>
              </a:defRPr>
            </a:lvl1pPr>
          </a:lstStyle>
          <a:p>
            <a:pPr>
              <a:defRPr/>
            </a:pPr>
            <a:fld id="{5D884B49-E8D7-40B0-A569-529F739CE1D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37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3813" y="0"/>
            <a:ext cx="29337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705350"/>
            <a:ext cx="541655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337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3813" y="9409113"/>
            <a:ext cx="29337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fld id="{E594039A-2678-41F3-AA34-205FE0019B7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94039A-2678-41F3-AA34-205FE0019B7F}" type="slidenum">
              <a:rPr lang="de-DE" smtClean="0"/>
              <a:pPr>
                <a:defRPr/>
              </a:pPr>
              <a:t>0</a:t>
            </a:fld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94039A-2678-41F3-AA34-205FE0019B7F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94039A-2678-41F3-AA34-205FE0019B7F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94039A-2678-41F3-AA34-205FE0019B7F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94039A-2678-41F3-AA34-205FE0019B7F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94039A-2678-41F3-AA34-205FE0019B7F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94039A-2678-41F3-AA34-205FE0019B7F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94039A-2678-41F3-AA34-205FE0019B7F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94039A-2678-41F3-AA34-205FE0019B7F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94039A-2678-41F3-AA34-205FE0019B7F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94039A-2678-41F3-AA34-205FE0019B7F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94039A-2678-41F3-AA34-205FE0019B7F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94039A-2678-41F3-AA34-205FE0019B7F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94039A-2678-41F3-AA34-205FE0019B7F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94039A-2678-41F3-AA34-205FE0019B7F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94039A-2678-41F3-AA34-205FE0019B7F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94039A-2678-41F3-AA34-205FE0019B7F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94039A-2678-41F3-AA34-205FE0019B7F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94039A-2678-41F3-AA34-205FE0019B7F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94039A-2678-41F3-AA34-205FE0019B7F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94039A-2678-41F3-AA34-205FE0019B7F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94039A-2678-41F3-AA34-205FE0019B7F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94039A-2678-41F3-AA34-205FE0019B7F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94039A-2678-41F3-AA34-205FE0019B7F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 b="16116"/>
          <a:stretch>
            <a:fillRect/>
          </a:stretch>
        </p:blipFill>
        <p:spPr bwMode="auto">
          <a:xfrm>
            <a:off x="0" y="0"/>
            <a:ext cx="9144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6"/>
          <p:cNvSpPr>
            <a:spLocks noChangeArrowheads="1"/>
          </p:cNvSpPr>
          <p:nvPr userDrawn="1"/>
        </p:nvSpPr>
        <p:spPr bwMode="auto">
          <a:xfrm>
            <a:off x="765175" y="3509963"/>
            <a:ext cx="838200" cy="838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6" name="Text Box 20"/>
          <p:cNvSpPr txBox="1">
            <a:spLocks noChangeArrowheads="1"/>
          </p:cNvSpPr>
          <p:nvPr userDrawn="1"/>
        </p:nvSpPr>
        <p:spPr bwMode="auto">
          <a:xfrm>
            <a:off x="5567363" y="5740400"/>
            <a:ext cx="33797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GB" sz="2800" b="1" dirty="0">
                <a:solidFill>
                  <a:schemeClr val="accent2"/>
                </a:solidFill>
              </a:rPr>
              <a:t>CAESAR  Systems</a:t>
            </a:r>
          </a:p>
        </p:txBody>
      </p:sp>
      <p:sp>
        <p:nvSpPr>
          <p:cNvPr id="7" name="Rectangle 21"/>
          <p:cNvSpPr>
            <a:spLocks noChangeArrowheads="1"/>
          </p:cNvSpPr>
          <p:nvPr userDrawn="1"/>
        </p:nvSpPr>
        <p:spPr bwMode="auto">
          <a:xfrm>
            <a:off x="765175" y="4652963"/>
            <a:ext cx="838200" cy="838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8" name="Rectangle 16"/>
          <p:cNvSpPr>
            <a:spLocks noChangeArrowheads="1"/>
          </p:cNvSpPr>
          <p:nvPr userDrawn="1"/>
        </p:nvSpPr>
        <p:spPr bwMode="auto">
          <a:xfrm>
            <a:off x="766763" y="2397125"/>
            <a:ext cx="838200" cy="838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73250" y="2349500"/>
            <a:ext cx="6586538" cy="863600"/>
          </a:xfrm>
        </p:spPr>
        <p:txBody>
          <a:bodyPr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GB"/>
              <a:t>Titelmasterformat durch Klicken bearbeiten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73250" y="3490913"/>
            <a:ext cx="6586538" cy="869950"/>
          </a:xfrm>
        </p:spPr>
        <p:txBody>
          <a:bodyPr anchor="ctr"/>
          <a:lstStyle>
            <a:lvl1pPr marL="0" indent="0">
              <a:buFont typeface="Wingdings" pitchFamily="2" charset="2"/>
              <a:buNone/>
              <a:defRPr sz="1800" b="1">
                <a:solidFill>
                  <a:srgbClr val="FFFFFF"/>
                </a:solidFill>
              </a:defRPr>
            </a:lvl1pPr>
          </a:lstStyle>
          <a:p>
            <a:r>
              <a:rPr lang="en-GB"/>
              <a:t>Formatvorlage des Untertitelmasters durch Klicken bearbeiten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2051050" y="6351588"/>
            <a:ext cx="5084763" cy="50641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BC3CF-AF09-43ED-86E4-3A0E93C053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33375"/>
            <a:ext cx="1943100" cy="58023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333375"/>
            <a:ext cx="5678487" cy="58023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3E0A7-AA33-4361-97C8-623E5156FD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333375"/>
            <a:ext cx="7772400" cy="7540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125538"/>
            <a:ext cx="3810000" cy="50101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3810000" cy="50101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26728-7F9F-46BF-BC97-6F387DE213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67999-E5D1-4F2E-A07D-DEAF9017A5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7E1A8-5BDD-47B1-A0AC-430549ED2C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25538"/>
            <a:ext cx="3810000" cy="5010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3810000" cy="5010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FC359-254C-4822-B006-317C63FB9E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E34104-DD81-4118-A9FA-2B66159946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CDC0E-F71F-41A7-AF3C-6ED844CF6E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23F12-8C5A-45AD-8174-3AA5C9B750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7D21D-5B7D-45B4-97EF-F492A8AC68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C024D-7B68-44F8-85A0-6EEE7AD3E7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366838" y="6351588"/>
            <a:ext cx="503237" cy="506412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4213" y="6351588"/>
            <a:ext cx="503237" cy="5064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6351588"/>
            <a:ext cx="503238" cy="506412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333375"/>
            <a:ext cx="7772400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Mastertitelformat bearbeiten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25538"/>
            <a:ext cx="7772400" cy="501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Mastertextformat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292225" y="6351588"/>
            <a:ext cx="647700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BD82D9A-2EB5-4BE6-9C68-0AAB4B1AB15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352425" y="0"/>
            <a:ext cx="331788" cy="3333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37" name="Text Box 13"/>
          <p:cNvSpPr txBox="1">
            <a:spLocks noChangeArrowheads="1"/>
          </p:cNvSpPr>
          <p:nvPr userDrawn="1"/>
        </p:nvSpPr>
        <p:spPr bwMode="auto">
          <a:xfrm>
            <a:off x="7132638" y="6461125"/>
            <a:ext cx="17303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GB" sz="1400" b="1" dirty="0">
                <a:solidFill>
                  <a:schemeClr val="accent2"/>
                </a:solidFill>
              </a:rPr>
              <a:t>CAESAR Systems</a:t>
            </a: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2117725" y="6366049"/>
            <a:ext cx="54737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>
              <a:defRPr/>
            </a:pPr>
            <a:r>
              <a:rPr lang="en-GB" sz="1200" dirty="0" smtClean="0"/>
              <a:t>Some thoughts</a:t>
            </a:r>
            <a:r>
              <a:rPr lang="en-GB" sz="1200" baseline="0" dirty="0" smtClean="0"/>
              <a:t> on requirements for languages in engineering</a:t>
            </a:r>
            <a:r>
              <a:rPr lang="en-GB" sz="1200" dirty="0" smtClean="0"/>
              <a:t> </a:t>
            </a:r>
            <a:endParaRPr lang="en-GB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hlink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hlink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hlink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hlink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hlink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hlink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hlink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hlink"/>
          </a:solidFill>
          <a:latin typeface="Arial" charset="0"/>
        </a:defRPr>
      </a:lvl9pPr>
    </p:titleStyle>
    <p:bodyStyle>
      <a:lvl1pPr marL="273050" indent="-273050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§"/>
        <a:defRPr sz="2200">
          <a:solidFill>
            <a:schemeClr val="hlink"/>
          </a:solidFill>
          <a:latin typeface="+mn-lt"/>
          <a:ea typeface="+mn-ea"/>
          <a:cs typeface="+mn-cs"/>
        </a:defRPr>
      </a:lvl1pPr>
      <a:lvl2pPr marL="715963" indent="-179388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071563" indent="-176213" algn="l" rtl="0" eaLnBrk="0" fontAlgn="base" hangingPunct="0">
        <a:spcBef>
          <a:spcPct val="0"/>
        </a:spcBef>
        <a:spcAft>
          <a:spcPct val="0"/>
        </a:spcAft>
        <a:buFont typeface="Wingdings" pitchFamily="2" charset="2"/>
        <a:buChar char="ú"/>
        <a:defRPr sz="2400">
          <a:solidFill>
            <a:schemeClr val="tx1"/>
          </a:solidFill>
          <a:latin typeface="+mn-lt"/>
        </a:defRPr>
      </a:lvl3pPr>
      <a:lvl4pPr marL="1435100" indent="-184150" algn="l" rtl="0" eaLnBrk="0" fontAlgn="base" hangingPunct="0">
        <a:spcBef>
          <a:spcPct val="0"/>
        </a:spcBef>
        <a:spcAft>
          <a:spcPct val="0"/>
        </a:spcAft>
        <a:buFont typeface="OfficinaSans" pitchFamily="2" charset="0"/>
        <a:buChar char="-"/>
        <a:defRPr sz="2000">
          <a:solidFill>
            <a:schemeClr val="tx1"/>
          </a:solidFill>
          <a:latin typeface="+mn-lt"/>
        </a:defRPr>
      </a:lvl4pPr>
      <a:lvl5pPr marL="1798638" indent="-184150" algn="l" rtl="0" eaLnBrk="0" fontAlgn="base" hangingPunct="0">
        <a:spcBef>
          <a:spcPct val="0"/>
        </a:spcBef>
        <a:spcAft>
          <a:spcPct val="0"/>
        </a:spcAft>
        <a:buFont typeface="OfficinaSans" pitchFamily="2" charset="0"/>
        <a:buChar char="∙"/>
        <a:defRPr sz="2000">
          <a:solidFill>
            <a:schemeClr val="tx1"/>
          </a:solidFill>
          <a:latin typeface="+mn-lt"/>
        </a:defRPr>
      </a:lvl5pPr>
      <a:lvl6pPr marL="2255838" indent="-184150" algn="l" rtl="0" fontAlgn="base">
        <a:spcBef>
          <a:spcPct val="0"/>
        </a:spcBef>
        <a:spcAft>
          <a:spcPct val="0"/>
        </a:spcAft>
        <a:buFont typeface="OfficinaSans" pitchFamily="2" charset="0"/>
        <a:buChar char="∙"/>
        <a:defRPr>
          <a:solidFill>
            <a:schemeClr val="tx1"/>
          </a:solidFill>
          <a:latin typeface="+mn-lt"/>
        </a:defRPr>
      </a:lvl6pPr>
      <a:lvl7pPr marL="2713038" indent="-184150" algn="l" rtl="0" fontAlgn="base">
        <a:spcBef>
          <a:spcPct val="0"/>
        </a:spcBef>
        <a:spcAft>
          <a:spcPct val="0"/>
        </a:spcAft>
        <a:buFont typeface="OfficinaSans" pitchFamily="2" charset="0"/>
        <a:buChar char="∙"/>
        <a:defRPr>
          <a:solidFill>
            <a:schemeClr val="tx1"/>
          </a:solidFill>
          <a:latin typeface="+mn-lt"/>
        </a:defRPr>
      </a:lvl7pPr>
      <a:lvl8pPr marL="3170238" indent="-184150" algn="l" rtl="0" fontAlgn="base">
        <a:spcBef>
          <a:spcPct val="0"/>
        </a:spcBef>
        <a:spcAft>
          <a:spcPct val="0"/>
        </a:spcAft>
        <a:buFont typeface="OfficinaSans" pitchFamily="2" charset="0"/>
        <a:buChar char="∙"/>
        <a:defRPr>
          <a:solidFill>
            <a:schemeClr val="tx1"/>
          </a:solidFill>
          <a:latin typeface="+mn-lt"/>
        </a:defRPr>
      </a:lvl8pPr>
      <a:lvl9pPr marL="3627438" indent="-184150" algn="l" rtl="0" fontAlgn="base">
        <a:spcBef>
          <a:spcPct val="0"/>
        </a:spcBef>
        <a:spcAft>
          <a:spcPct val="0"/>
        </a:spcAft>
        <a:buFont typeface="OfficinaSans" pitchFamily="2" charset="0"/>
        <a:buChar char="∙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Some thoughts on requirements for languages in engineering</a:t>
            </a:r>
            <a:endParaRPr lang="de-DE" dirty="0" smtClean="0"/>
          </a:p>
        </p:txBody>
      </p:sp>
      <p:sp>
        <p:nvSpPr>
          <p:cNvPr id="3075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Requirements for Languages for modelling big systems</a:t>
            </a:r>
          </a:p>
          <a:p>
            <a:pPr eaLnBrk="1" hangingPunct="1"/>
            <a:r>
              <a:rPr lang="en-GB" dirty="0" smtClean="0"/>
              <a:t>World Ontology Summit, 2012-03-22</a:t>
            </a:r>
            <a:endParaRPr lang="de-DE" dirty="0" smtClean="0"/>
          </a:p>
        </p:txBody>
      </p:sp>
      <p:sp>
        <p:nvSpPr>
          <p:cNvPr id="3076" name="Rectangle 9"/>
          <p:cNvSpPr>
            <a:spLocks noChangeArrowheads="1"/>
          </p:cNvSpPr>
          <p:nvPr/>
        </p:nvSpPr>
        <p:spPr bwMode="auto">
          <a:xfrm>
            <a:off x="1873250" y="4633913"/>
            <a:ext cx="521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l" eaLnBrk="1" hangingPunct="1"/>
            <a:r>
              <a:rPr lang="de-DE" sz="1800">
                <a:solidFill>
                  <a:srgbClr val="FFFFFF"/>
                </a:solidFill>
              </a:rPr>
              <a:t>David Leal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74800" y="2708275"/>
            <a:ext cx="6146800" cy="754063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2.   Need to treat class level and individual level information in analogous ways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car wiring diagram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09638"/>
            <a:ext cx="7772400" cy="1185862"/>
          </a:xfrm>
        </p:spPr>
        <p:txBody>
          <a:bodyPr/>
          <a:lstStyle/>
          <a:p>
            <a:r>
              <a:rPr lang="en-GB" sz="1600" dirty="0" smtClean="0"/>
              <a:t>Each symbol on the diagram represents a class of component.</a:t>
            </a:r>
          </a:p>
          <a:p>
            <a:r>
              <a:rPr lang="en-GB" sz="1600" dirty="0" smtClean="0"/>
              <a:t>But when working on </a:t>
            </a:r>
            <a:r>
              <a:rPr lang="en-GB" sz="1600" dirty="0" err="1" smtClean="0"/>
              <a:t>myCar</a:t>
            </a:r>
            <a:r>
              <a:rPr lang="en-GB" sz="1600" dirty="0" smtClean="0"/>
              <a:t>, I assume that each symbol represents an individual component of </a:t>
            </a:r>
            <a:r>
              <a:rPr lang="en-GB" sz="1600" dirty="0" err="1" smtClean="0"/>
              <a:t>myCar</a:t>
            </a:r>
            <a:r>
              <a:rPr lang="en-GB" sz="1600" dirty="0" smtClean="0"/>
              <a:t> – the ambiguity is useful.  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A67999-E5D1-4F2E-A07D-DEAF9017A55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pic>
        <p:nvPicPr>
          <p:cNvPr id="5" name="Content Placeholder 4" descr="0001.jpg"/>
          <p:cNvPicPr>
            <a:picLocks noChangeAspect="1"/>
          </p:cNvPicPr>
          <p:nvPr/>
        </p:nvPicPr>
        <p:blipFill>
          <a:blip r:embed="rId3" cstate="print"/>
          <a:srcRect l="4724" t="6116" r="4724" b="6116"/>
          <a:stretch>
            <a:fillRect/>
          </a:stretch>
        </p:blipFill>
        <p:spPr bwMode="auto">
          <a:xfrm>
            <a:off x="1257300" y="1951030"/>
            <a:ext cx="6515099" cy="4665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car wiring diagram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09638"/>
            <a:ext cx="7772400" cy="1185862"/>
          </a:xfrm>
        </p:spPr>
        <p:txBody>
          <a:bodyPr/>
          <a:lstStyle/>
          <a:p>
            <a:r>
              <a:rPr lang="en-GB" sz="1600" dirty="0" smtClean="0"/>
              <a:t>Each symbol on the diagram represents a class of component.</a:t>
            </a:r>
          </a:p>
          <a:p>
            <a:r>
              <a:rPr lang="en-GB" sz="1600" dirty="0" smtClean="0"/>
              <a:t>But when working on </a:t>
            </a:r>
            <a:r>
              <a:rPr lang="en-GB" sz="1600" dirty="0" err="1" smtClean="0"/>
              <a:t>myCar</a:t>
            </a:r>
            <a:r>
              <a:rPr lang="en-GB" sz="1600" dirty="0" smtClean="0"/>
              <a:t>, I assume that each symbol represents an individual component of </a:t>
            </a:r>
            <a:r>
              <a:rPr lang="en-GB" sz="1600" dirty="0" err="1" smtClean="0"/>
              <a:t>myCar</a:t>
            </a:r>
            <a:r>
              <a:rPr lang="en-GB" sz="1600" dirty="0" smtClean="0"/>
              <a:t> – the ambiguity is useful.  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A67999-E5D1-4F2E-A07D-DEAF9017A55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pic>
        <p:nvPicPr>
          <p:cNvPr id="5" name="Content Placeholder 4" descr="0001.jpg"/>
          <p:cNvPicPr>
            <a:picLocks noChangeAspect="1"/>
          </p:cNvPicPr>
          <p:nvPr/>
        </p:nvPicPr>
        <p:blipFill>
          <a:blip r:embed="rId3" cstate="print"/>
          <a:srcRect l="4724" t="6116" r="4724" b="6116"/>
          <a:stretch>
            <a:fillRect/>
          </a:stretch>
        </p:blipFill>
        <p:spPr bwMode="auto">
          <a:xfrm>
            <a:off x="1257300" y="1951030"/>
            <a:ext cx="6515099" cy="4665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5"/>
          <p:cNvGrpSpPr/>
          <p:nvPr/>
        </p:nvGrpSpPr>
        <p:grpSpPr>
          <a:xfrm>
            <a:off x="1139820" y="3832860"/>
            <a:ext cx="6708780" cy="358140"/>
            <a:chOff x="-1133480" y="3540760"/>
            <a:chExt cx="6708780" cy="358140"/>
          </a:xfrm>
        </p:grpSpPr>
        <p:sp>
          <p:nvSpPr>
            <p:cNvPr id="7" name="Rectangle 6"/>
            <p:cNvSpPr/>
            <p:nvPr/>
          </p:nvSpPr>
          <p:spPr bwMode="auto">
            <a:xfrm>
              <a:off x="-1079499" y="3540760"/>
              <a:ext cx="6654799" cy="35814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-1133480" y="3553460"/>
              <a:ext cx="666240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 smtClean="0">
                  <a:solidFill>
                    <a:schemeClr val="tx2">
                      <a:lumMod val="50000"/>
                    </a:schemeClr>
                  </a:solidFill>
                </a:rPr>
                <a:t>The relationships defined by this diagram are relationships between classes</a:t>
              </a:r>
              <a:endParaRPr lang="en-GB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Digression on notation - dog owner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73138"/>
            <a:ext cx="7772400" cy="563562"/>
          </a:xfrm>
        </p:spPr>
        <p:txBody>
          <a:bodyPr/>
          <a:lstStyle/>
          <a:p>
            <a:r>
              <a:rPr lang="en-GB" sz="1600" dirty="0" smtClean="0"/>
              <a:t>Define a specialised class and a specialised (class of) relationship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A67999-E5D1-4F2E-A07D-DEAF9017A55B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59" name="Rounded Rectangle 58"/>
          <p:cNvSpPr/>
          <p:nvPr/>
        </p:nvSpPr>
        <p:spPr>
          <a:xfrm>
            <a:off x="336455" y="2637240"/>
            <a:ext cx="8434317" cy="216999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cxnSp>
        <p:nvCxnSpPr>
          <p:cNvPr id="60" name="Straight Arrow Connector 59"/>
          <p:cNvCxnSpPr>
            <a:stCxn id="64" idx="0"/>
          </p:cNvCxnSpPr>
          <p:nvPr/>
        </p:nvCxnSpPr>
        <p:spPr>
          <a:xfrm flipV="1">
            <a:off x="4544652" y="4087576"/>
            <a:ext cx="0" cy="126482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1376300" y="5455476"/>
            <a:ext cx="1296144" cy="576064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Fred Bloggs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344852" y="5455476"/>
            <a:ext cx="1296144" cy="576064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Fido</a:t>
            </a:r>
            <a:endParaRPr lang="en-GB" sz="1100" dirty="0">
              <a:solidFill>
                <a:schemeClr val="tx1"/>
              </a:solidFill>
            </a:endParaRPr>
          </a:p>
        </p:txBody>
      </p:sp>
      <p:cxnSp>
        <p:nvCxnSpPr>
          <p:cNvPr id="63" name="Straight Connector 62"/>
          <p:cNvCxnSpPr>
            <a:stCxn id="61" idx="3"/>
            <a:endCxn id="62" idx="1"/>
          </p:cNvCxnSpPr>
          <p:nvPr/>
        </p:nvCxnSpPr>
        <p:spPr>
          <a:xfrm>
            <a:off x="2672444" y="5743508"/>
            <a:ext cx="367240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Diamond 63"/>
          <p:cNvSpPr/>
          <p:nvPr/>
        </p:nvSpPr>
        <p:spPr>
          <a:xfrm>
            <a:off x="3752564" y="5352404"/>
            <a:ext cx="1584176" cy="792088"/>
          </a:xfrm>
          <a:prstGeom prst="diamond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Fred owns Fido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376300" y="3425856"/>
            <a:ext cx="1296144" cy="576064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dog owner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344852" y="3425856"/>
            <a:ext cx="1296144" cy="576064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dog</a:t>
            </a:r>
            <a:endParaRPr lang="en-GB" sz="1100" dirty="0">
              <a:solidFill>
                <a:schemeClr val="tx1"/>
              </a:solidFill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2672444" y="3677884"/>
            <a:ext cx="367240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1376300" y="1478124"/>
            <a:ext cx="1296144" cy="576064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legal entity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344852" y="1478124"/>
            <a:ext cx="1296144" cy="576064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thing</a:t>
            </a:r>
            <a:endParaRPr lang="en-GB" sz="1100" dirty="0">
              <a:solidFill>
                <a:schemeClr val="tx1"/>
              </a:solidFill>
            </a:endParaRPr>
          </a:p>
        </p:txBody>
      </p:sp>
      <p:cxnSp>
        <p:nvCxnSpPr>
          <p:cNvPr id="70" name="Straight Connector 69"/>
          <p:cNvCxnSpPr>
            <a:stCxn id="68" idx="3"/>
            <a:endCxn id="69" idx="1"/>
          </p:cNvCxnSpPr>
          <p:nvPr/>
        </p:nvCxnSpPr>
        <p:spPr>
          <a:xfrm>
            <a:off x="2672444" y="1766156"/>
            <a:ext cx="367240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61" idx="0"/>
          </p:cNvCxnSpPr>
          <p:nvPr/>
        </p:nvCxnSpPr>
        <p:spPr>
          <a:xfrm flipV="1">
            <a:off x="2024372" y="4001920"/>
            <a:ext cx="0" cy="1453556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232284" y="5080364"/>
            <a:ext cx="8226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/>
              <a:t>member of</a:t>
            </a:r>
            <a:endParaRPr lang="en-GB" sz="1050" dirty="0"/>
          </a:p>
        </p:txBody>
      </p:sp>
      <p:cxnSp>
        <p:nvCxnSpPr>
          <p:cNvPr id="73" name="Straight Arrow Connector 72"/>
          <p:cNvCxnSpPr>
            <a:stCxn id="62" idx="0"/>
          </p:cNvCxnSpPr>
          <p:nvPr/>
        </p:nvCxnSpPr>
        <p:spPr>
          <a:xfrm flipV="1">
            <a:off x="6992924" y="4001920"/>
            <a:ext cx="0" cy="1453556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6162736" y="5080364"/>
            <a:ext cx="8226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/>
              <a:t>member of</a:t>
            </a:r>
            <a:endParaRPr lang="en-GB" sz="1050" dirty="0"/>
          </a:p>
        </p:txBody>
      </p:sp>
      <p:sp>
        <p:nvSpPr>
          <p:cNvPr id="75" name="TextBox 74"/>
          <p:cNvSpPr txBox="1"/>
          <p:nvPr/>
        </p:nvSpPr>
        <p:spPr>
          <a:xfrm>
            <a:off x="3714464" y="5080364"/>
            <a:ext cx="8226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/>
              <a:t>member of</a:t>
            </a:r>
            <a:endParaRPr lang="en-GB" sz="1050" dirty="0"/>
          </a:p>
        </p:txBody>
      </p:sp>
      <p:cxnSp>
        <p:nvCxnSpPr>
          <p:cNvPr id="76" name="Straight Arrow Connector 75"/>
          <p:cNvCxnSpPr>
            <a:endCxn id="84" idx="2"/>
          </p:cNvCxnSpPr>
          <p:nvPr/>
        </p:nvCxnSpPr>
        <p:spPr>
          <a:xfrm flipV="1">
            <a:off x="4544652" y="2153492"/>
            <a:ext cx="0" cy="1385316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2672444" y="1766156"/>
            <a:ext cx="367240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endCxn id="68" idx="2"/>
          </p:cNvCxnSpPr>
          <p:nvPr/>
        </p:nvCxnSpPr>
        <p:spPr>
          <a:xfrm flipV="1">
            <a:off x="2024372" y="2054188"/>
            <a:ext cx="0" cy="137166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1166131" y="2163624"/>
            <a:ext cx="85953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/>
              <a:t>subclass of</a:t>
            </a:r>
            <a:endParaRPr lang="en-GB" sz="1050" dirty="0"/>
          </a:p>
        </p:txBody>
      </p:sp>
      <p:cxnSp>
        <p:nvCxnSpPr>
          <p:cNvPr id="80" name="Straight Arrow Connector 79"/>
          <p:cNvCxnSpPr>
            <a:endCxn id="69" idx="2"/>
          </p:cNvCxnSpPr>
          <p:nvPr/>
        </p:nvCxnSpPr>
        <p:spPr>
          <a:xfrm flipV="1">
            <a:off x="6992924" y="2054188"/>
            <a:ext cx="0" cy="137166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6109283" y="2163624"/>
            <a:ext cx="85953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/>
              <a:t>subclass of</a:t>
            </a:r>
            <a:endParaRPr lang="en-GB" sz="1050" dirty="0"/>
          </a:p>
        </p:txBody>
      </p:sp>
      <p:sp>
        <p:nvSpPr>
          <p:cNvPr id="82" name="TextBox 81"/>
          <p:cNvSpPr txBox="1"/>
          <p:nvPr/>
        </p:nvSpPr>
        <p:spPr>
          <a:xfrm>
            <a:off x="3635611" y="2163624"/>
            <a:ext cx="85953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/>
              <a:t>subclass of</a:t>
            </a:r>
            <a:endParaRPr lang="en-GB" sz="1050" dirty="0"/>
          </a:p>
        </p:txBody>
      </p:sp>
      <p:sp>
        <p:nvSpPr>
          <p:cNvPr id="83" name="Diamond 82"/>
          <p:cNvSpPr/>
          <p:nvPr/>
        </p:nvSpPr>
        <p:spPr>
          <a:xfrm>
            <a:off x="3680556" y="3281840"/>
            <a:ext cx="1728192" cy="792088"/>
          </a:xfrm>
          <a:prstGeom prst="diamond">
            <a:avLst/>
          </a:prstGeom>
          <a:solidFill>
            <a:srgbClr val="FFFF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ownership of dog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84" name="Diamond 83"/>
          <p:cNvSpPr/>
          <p:nvPr/>
        </p:nvSpPr>
        <p:spPr>
          <a:xfrm>
            <a:off x="3680556" y="1361404"/>
            <a:ext cx="1728192" cy="792088"/>
          </a:xfrm>
          <a:prstGeom prst="diamond">
            <a:avLst/>
          </a:prstGeom>
          <a:solidFill>
            <a:srgbClr val="FFFF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ownership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799533" y="3417148"/>
            <a:ext cx="5806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/>
              <a:t>1,2, …</a:t>
            </a:r>
            <a:endParaRPr lang="en-GB" sz="1050" dirty="0"/>
          </a:p>
        </p:txBody>
      </p:sp>
      <p:grpSp>
        <p:nvGrpSpPr>
          <p:cNvPr id="35" name="Group 34"/>
          <p:cNvGrpSpPr/>
          <p:nvPr/>
        </p:nvGrpSpPr>
        <p:grpSpPr>
          <a:xfrm>
            <a:off x="6743700" y="6350000"/>
            <a:ext cx="2228905" cy="393700"/>
            <a:chOff x="6731000" y="6273800"/>
            <a:chExt cx="2228905" cy="393700"/>
          </a:xfrm>
        </p:grpSpPr>
        <p:sp>
          <p:nvSpPr>
            <p:cNvPr id="34" name="Rectangle 33"/>
            <p:cNvSpPr/>
            <p:nvPr/>
          </p:nvSpPr>
          <p:spPr bwMode="auto">
            <a:xfrm>
              <a:off x="6731000" y="6273800"/>
              <a:ext cx="2209800" cy="39370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744234" y="6299200"/>
              <a:ext cx="22156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>
                  <a:solidFill>
                    <a:schemeClr val="accent2">
                      <a:lumMod val="50000"/>
                    </a:schemeClr>
                  </a:solidFill>
                </a:rPr>
                <a:t>ISO 15926-2 notation</a:t>
              </a:r>
              <a:endParaRPr lang="en-GB" sz="1600" b="1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87" name="Rectangle 86"/>
          <p:cNvSpPr/>
          <p:nvPr/>
        </p:nvSpPr>
        <p:spPr>
          <a:xfrm>
            <a:off x="2260600" y="2311400"/>
            <a:ext cx="22606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100" dirty="0" smtClean="0">
                <a:solidFill>
                  <a:srgbClr val="FF0000"/>
                </a:solidFill>
                <a:latin typeface="Calibri"/>
              </a:rPr>
              <a:t>(graph selected by range restriction)</a:t>
            </a:r>
            <a:endParaRPr lang="en-GB" sz="1100" dirty="0">
              <a:solidFill>
                <a:srgbClr val="FF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Digression on notation - dog owner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73138"/>
            <a:ext cx="7772400" cy="563562"/>
          </a:xfrm>
        </p:spPr>
        <p:txBody>
          <a:bodyPr/>
          <a:lstStyle/>
          <a:p>
            <a:r>
              <a:rPr lang="en-GB" sz="1600" dirty="0" smtClean="0"/>
              <a:t>Define a specialised class (but not a specialised relationship)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A67999-E5D1-4F2E-A07D-DEAF9017A55B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59" name="Rounded Rectangle 58"/>
          <p:cNvSpPr/>
          <p:nvPr/>
        </p:nvSpPr>
        <p:spPr>
          <a:xfrm>
            <a:off x="336455" y="2637240"/>
            <a:ext cx="8434317" cy="216999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33" name="Oval 32"/>
          <p:cNvSpPr/>
          <p:nvPr/>
        </p:nvSpPr>
        <p:spPr bwMode="auto">
          <a:xfrm>
            <a:off x="3898900" y="1449387"/>
            <a:ext cx="15621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100" dirty="0" smtClean="0">
                <a:solidFill>
                  <a:srgbClr val="FFFFFF"/>
                </a:solidFill>
              </a:rPr>
              <a:t>owns</a:t>
            </a:r>
            <a:endParaRPr kumimoji="0" lang="en-GB" sz="11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 bwMode="auto">
          <a:xfrm flipH="1">
            <a:off x="2374900" y="1766887"/>
            <a:ext cx="1498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5" name="Straight Arrow Connector 34"/>
          <p:cNvCxnSpPr>
            <a:stCxn id="33" idx="6"/>
            <a:endCxn id="37" idx="2"/>
          </p:cNvCxnSpPr>
          <p:nvPr/>
        </p:nvCxnSpPr>
        <p:spPr bwMode="auto">
          <a:xfrm>
            <a:off x="5461000" y="1766887"/>
            <a:ext cx="13843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5712686" y="1498601"/>
            <a:ext cx="916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accent2">
                    <a:lumMod val="50000"/>
                  </a:schemeClr>
                </a:solidFill>
              </a:rPr>
              <a:t>range</a:t>
            </a: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6845300" y="1449387"/>
            <a:ext cx="15621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100" dirty="0" smtClean="0">
                <a:solidFill>
                  <a:srgbClr val="FFFFFF"/>
                </a:solidFill>
              </a:rPr>
              <a:t>Thing</a:t>
            </a:r>
            <a:endParaRPr kumimoji="0" lang="en-GB" sz="11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800100" y="1449387"/>
            <a:ext cx="15748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100" dirty="0" smtClean="0">
                <a:solidFill>
                  <a:srgbClr val="FFFFFF"/>
                </a:solidFill>
              </a:rPr>
              <a:t>Legal entity</a:t>
            </a:r>
            <a:endParaRPr kumimoji="0" lang="en-GB" sz="11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702786" y="1498601"/>
            <a:ext cx="904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accent2">
                    <a:lumMod val="50000"/>
                  </a:schemeClr>
                </a:solidFill>
              </a:rPr>
              <a:t>domain</a:t>
            </a: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44" name="Straight Arrow Connector 43"/>
          <p:cNvCxnSpPr>
            <a:stCxn id="47" idx="6"/>
            <a:endCxn id="46" idx="2"/>
          </p:cNvCxnSpPr>
          <p:nvPr/>
        </p:nvCxnSpPr>
        <p:spPr bwMode="auto">
          <a:xfrm>
            <a:off x="2374900" y="5741987"/>
            <a:ext cx="44704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4112486" y="5448301"/>
            <a:ext cx="916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accent2">
                    <a:lumMod val="50000"/>
                  </a:schemeClr>
                </a:solidFill>
              </a:rPr>
              <a:t>owns</a:t>
            </a: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6845300" y="5424487"/>
            <a:ext cx="15621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100" dirty="0" smtClean="0">
                <a:solidFill>
                  <a:srgbClr val="FFFFFF"/>
                </a:solidFill>
              </a:rPr>
              <a:t>Fido</a:t>
            </a:r>
            <a:endParaRPr kumimoji="0" lang="en-GB" sz="11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800100" y="5424487"/>
            <a:ext cx="15748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100" dirty="0" smtClean="0">
                <a:solidFill>
                  <a:srgbClr val="FFFFFF"/>
                </a:solidFill>
              </a:rPr>
              <a:t>Fred Bloggs</a:t>
            </a:r>
            <a:endParaRPr kumimoji="0" lang="en-GB" sz="11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800100" y="3468687"/>
            <a:ext cx="15748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100" dirty="0" smtClean="0">
                <a:solidFill>
                  <a:srgbClr val="FFFFFF"/>
                </a:solidFill>
              </a:rPr>
              <a:t>Dog owner</a:t>
            </a:r>
            <a:endParaRPr kumimoji="0" lang="en-GB" sz="11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6845300" y="3470274"/>
            <a:ext cx="15621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100" dirty="0" smtClean="0">
                <a:solidFill>
                  <a:srgbClr val="FFFFFF"/>
                </a:solidFill>
              </a:rPr>
              <a:t>Dog</a:t>
            </a:r>
            <a:endParaRPr kumimoji="0" lang="en-GB" sz="11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cxnSp>
        <p:nvCxnSpPr>
          <p:cNvPr id="54" name="Straight Arrow Connector 53"/>
          <p:cNvCxnSpPr>
            <a:stCxn id="51" idx="2"/>
            <a:endCxn id="50" idx="6"/>
          </p:cNvCxnSpPr>
          <p:nvPr/>
        </p:nvCxnSpPr>
        <p:spPr bwMode="auto">
          <a:xfrm flipH="1">
            <a:off x="2374900" y="3786187"/>
            <a:ext cx="8001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2372586" y="3162301"/>
            <a:ext cx="9040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accent2">
                    <a:lumMod val="50000"/>
                  </a:schemeClr>
                </a:solidFill>
              </a:rPr>
              <a:t>equivalent</a:t>
            </a:r>
          </a:p>
          <a:p>
            <a:r>
              <a:rPr lang="en-GB" sz="1200" dirty="0" smtClean="0">
                <a:solidFill>
                  <a:schemeClr val="accent2">
                    <a:lumMod val="50000"/>
                  </a:schemeClr>
                </a:solidFill>
              </a:rPr>
              <a:t>class</a:t>
            </a: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87" name="Straight Arrow Connector 86"/>
          <p:cNvCxnSpPr>
            <a:endCxn id="53" idx="2"/>
          </p:cNvCxnSpPr>
          <p:nvPr/>
        </p:nvCxnSpPr>
        <p:spPr bwMode="auto">
          <a:xfrm>
            <a:off x="3987800" y="3784600"/>
            <a:ext cx="2857500" cy="317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4724400" y="3517901"/>
            <a:ext cx="1866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200" dirty="0" err="1" smtClean="0">
                <a:solidFill>
                  <a:schemeClr val="accent2">
                    <a:lumMod val="50000"/>
                  </a:schemeClr>
                </a:solidFill>
              </a:rPr>
              <a:t>someValuesFrom</a:t>
            </a: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670300" y="2844801"/>
            <a:ext cx="1866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>
                <a:solidFill>
                  <a:schemeClr val="accent2">
                    <a:lumMod val="50000"/>
                  </a:schemeClr>
                </a:solidFill>
              </a:rPr>
              <a:t>onProperty</a:t>
            </a: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92" name="Straight Arrow Connector 91"/>
          <p:cNvCxnSpPr/>
          <p:nvPr/>
        </p:nvCxnSpPr>
        <p:spPr bwMode="auto">
          <a:xfrm flipV="1">
            <a:off x="3670300" y="2057400"/>
            <a:ext cx="812800" cy="17272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1" name="Oval 50"/>
          <p:cNvSpPr/>
          <p:nvPr/>
        </p:nvSpPr>
        <p:spPr bwMode="auto">
          <a:xfrm>
            <a:off x="3175000" y="3468687"/>
            <a:ext cx="9652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1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177800" y="2844801"/>
            <a:ext cx="1866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>
                <a:solidFill>
                  <a:schemeClr val="accent2">
                    <a:lumMod val="50000"/>
                  </a:schemeClr>
                </a:solidFill>
              </a:rPr>
              <a:t>subClassOf</a:t>
            </a: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97" name="Straight Arrow Connector 96"/>
          <p:cNvCxnSpPr>
            <a:stCxn id="50" idx="0"/>
            <a:endCxn id="38" idx="4"/>
          </p:cNvCxnSpPr>
          <p:nvPr/>
        </p:nvCxnSpPr>
        <p:spPr bwMode="auto">
          <a:xfrm flipV="1">
            <a:off x="1587500" y="2084387"/>
            <a:ext cx="0" cy="13843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6197600" y="2844801"/>
            <a:ext cx="1866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>
                <a:solidFill>
                  <a:schemeClr val="accent2">
                    <a:lumMod val="50000"/>
                  </a:schemeClr>
                </a:solidFill>
              </a:rPr>
              <a:t>subClassOf</a:t>
            </a: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105" name="Straight Arrow Connector 104"/>
          <p:cNvCxnSpPr>
            <a:stCxn id="53" idx="0"/>
            <a:endCxn id="37" idx="4"/>
          </p:cNvCxnSpPr>
          <p:nvPr/>
        </p:nvCxnSpPr>
        <p:spPr bwMode="auto">
          <a:xfrm flipV="1">
            <a:off x="7626350" y="2084387"/>
            <a:ext cx="0" cy="138588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11" name="TextBox 110"/>
          <p:cNvSpPr txBox="1"/>
          <p:nvPr/>
        </p:nvSpPr>
        <p:spPr>
          <a:xfrm>
            <a:off x="520700" y="4991101"/>
            <a:ext cx="1866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112" name="Straight Arrow Connector 111"/>
          <p:cNvCxnSpPr>
            <a:stCxn id="47" idx="0"/>
            <a:endCxn id="50" idx="4"/>
          </p:cNvCxnSpPr>
          <p:nvPr/>
        </p:nvCxnSpPr>
        <p:spPr bwMode="auto">
          <a:xfrm flipV="1">
            <a:off x="1587500" y="4103687"/>
            <a:ext cx="0" cy="1320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15" name="Straight Arrow Connector 114"/>
          <p:cNvCxnSpPr>
            <a:stCxn id="46" idx="0"/>
            <a:endCxn id="53" idx="4"/>
          </p:cNvCxnSpPr>
          <p:nvPr/>
        </p:nvCxnSpPr>
        <p:spPr bwMode="auto">
          <a:xfrm flipV="1">
            <a:off x="7626350" y="4105274"/>
            <a:ext cx="0" cy="131921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18" name="TextBox 117"/>
          <p:cNvSpPr txBox="1"/>
          <p:nvPr/>
        </p:nvSpPr>
        <p:spPr>
          <a:xfrm>
            <a:off x="6578600" y="4978401"/>
            <a:ext cx="1866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6743700" y="6350000"/>
            <a:ext cx="2209800" cy="393700"/>
            <a:chOff x="6731000" y="6273800"/>
            <a:chExt cx="2209800" cy="393700"/>
          </a:xfrm>
        </p:grpSpPr>
        <p:sp>
          <p:nvSpPr>
            <p:cNvPr id="41" name="Rectangle 40"/>
            <p:cNvSpPr/>
            <p:nvPr/>
          </p:nvSpPr>
          <p:spPr bwMode="auto">
            <a:xfrm>
              <a:off x="6731000" y="6273800"/>
              <a:ext cx="2209800" cy="39370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849488" y="6299200"/>
              <a:ext cx="200516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>
                  <a:solidFill>
                    <a:schemeClr val="accent2">
                      <a:lumMod val="50000"/>
                    </a:schemeClr>
                  </a:solidFill>
                </a:rPr>
                <a:t>RDF/OWL notation</a:t>
              </a:r>
              <a:endParaRPr lang="en-GB" sz="1600" b="1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Digression on notation - dog owner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ISO 15926 and OWL are equivalent</a:t>
            </a:r>
          </a:p>
          <a:p>
            <a:pPr lvl="1"/>
            <a:r>
              <a:rPr lang="en-GB" sz="1600" dirty="0" smtClean="0">
                <a:solidFill>
                  <a:srgbClr val="336699"/>
                </a:solidFill>
              </a:rPr>
              <a:t>Actually a small upgrade to ISO 15926 is required to specify how the specialised (class of) relationship is created</a:t>
            </a:r>
          </a:p>
          <a:p>
            <a:r>
              <a:rPr lang="en-GB" dirty="0" smtClean="0">
                <a:solidFill>
                  <a:srgbClr val="336699"/>
                </a:solidFill>
              </a:rPr>
              <a:t>ISO 15926 defines a specialised (class of) relationship, but OWL does not.</a:t>
            </a:r>
          </a:p>
          <a:p>
            <a:r>
              <a:rPr lang="en-GB" dirty="0" smtClean="0">
                <a:solidFill>
                  <a:srgbClr val="336699"/>
                </a:solidFill>
              </a:rPr>
              <a:t>The specialised relationships are useful, because they give an analogous relationships at the class and instance levels.</a:t>
            </a:r>
            <a:endParaRPr lang="en-GB" dirty="0">
              <a:solidFill>
                <a:srgbClr val="33669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A67999-E5D1-4F2E-A07D-DEAF9017A55B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car wiring diagram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22338"/>
            <a:ext cx="7772400" cy="474662"/>
          </a:xfrm>
        </p:spPr>
        <p:txBody>
          <a:bodyPr/>
          <a:lstStyle/>
          <a:p>
            <a:r>
              <a:rPr lang="en-GB" sz="1600" dirty="0" smtClean="0"/>
              <a:t>There are two relays of type XYZ in the AC system.</a:t>
            </a:r>
          </a:p>
          <a:p>
            <a:pPr>
              <a:buNone/>
            </a:pPr>
            <a:endParaRPr lang="en-GB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A67999-E5D1-4F2E-A07D-DEAF9017A55B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177801" y="1913340"/>
            <a:ext cx="8724900" cy="216999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>
            <a:endCxn id="28" idx="1"/>
          </p:cNvCxnSpPr>
          <p:nvPr/>
        </p:nvCxnSpPr>
        <p:spPr>
          <a:xfrm flipV="1">
            <a:off x="816009" y="4828532"/>
            <a:ext cx="5285060" cy="72876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endCxn id="29" idx="1"/>
          </p:cNvCxnSpPr>
          <p:nvPr/>
        </p:nvCxnSpPr>
        <p:spPr>
          <a:xfrm>
            <a:off x="1405719" y="5707421"/>
            <a:ext cx="5410164" cy="16061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endCxn id="35" idx="1"/>
          </p:cNvCxnSpPr>
          <p:nvPr/>
        </p:nvCxnSpPr>
        <p:spPr>
          <a:xfrm flipV="1">
            <a:off x="818284" y="2374207"/>
            <a:ext cx="5285060" cy="72876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37" idx="1"/>
          </p:cNvCxnSpPr>
          <p:nvPr/>
        </p:nvCxnSpPr>
        <p:spPr>
          <a:xfrm>
            <a:off x="1432446" y="3253096"/>
            <a:ext cx="5410164" cy="16061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11724" y="2850450"/>
            <a:ext cx="1296144" cy="576064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AC system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49398" y="2120986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1</a:t>
            </a:r>
            <a:endParaRPr lang="en-GB" sz="1100" dirty="0"/>
          </a:p>
        </p:txBody>
      </p:sp>
      <p:sp>
        <p:nvSpPr>
          <p:cNvPr id="13" name="TextBox 12"/>
          <p:cNvSpPr txBox="1"/>
          <p:nvPr/>
        </p:nvSpPr>
        <p:spPr>
          <a:xfrm>
            <a:off x="6629606" y="3158610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1</a:t>
            </a:r>
            <a:endParaRPr lang="en-GB" sz="1100" dirty="0"/>
          </a:p>
        </p:txBody>
      </p:sp>
      <p:sp>
        <p:nvSpPr>
          <p:cNvPr id="14" name="TextBox 13"/>
          <p:cNvSpPr txBox="1"/>
          <p:nvPr/>
        </p:nvSpPr>
        <p:spPr>
          <a:xfrm>
            <a:off x="1963021" y="2695517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1</a:t>
            </a:r>
            <a:endParaRPr lang="en-GB" sz="1100" dirty="0"/>
          </a:p>
        </p:txBody>
      </p:sp>
      <p:sp>
        <p:nvSpPr>
          <p:cNvPr id="15" name="TextBox 14"/>
          <p:cNvSpPr txBox="1"/>
          <p:nvPr/>
        </p:nvSpPr>
        <p:spPr>
          <a:xfrm>
            <a:off x="1965293" y="324181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1</a:t>
            </a:r>
            <a:endParaRPr lang="en-GB" sz="1100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371600" y="3441700"/>
            <a:ext cx="0" cy="190500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49890" y="4187561"/>
            <a:ext cx="8226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member of</a:t>
            </a:r>
            <a:endParaRPr lang="en-GB" sz="1100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4033809" y="3155834"/>
            <a:ext cx="2275" cy="1755429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213478" y="4186997"/>
            <a:ext cx="8226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member of</a:t>
            </a:r>
            <a:endParaRPr lang="en-GB" sz="1100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5344942" y="3756335"/>
            <a:ext cx="2275" cy="1755429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525559" y="4186986"/>
            <a:ext cx="8226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member of</a:t>
            </a:r>
            <a:endParaRPr lang="en-GB" sz="1100" dirty="0"/>
          </a:p>
        </p:txBody>
      </p:sp>
      <p:sp>
        <p:nvSpPr>
          <p:cNvPr id="22" name="Diamond 21"/>
          <p:cNvSpPr/>
          <p:nvPr/>
        </p:nvSpPr>
        <p:spPr>
          <a:xfrm>
            <a:off x="3246512" y="4805916"/>
            <a:ext cx="1584176" cy="792088"/>
          </a:xfrm>
          <a:prstGeom prst="diamond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3" name="Diamond 22"/>
          <p:cNvSpPr/>
          <p:nvPr/>
        </p:nvSpPr>
        <p:spPr>
          <a:xfrm>
            <a:off x="4549245" y="5357892"/>
            <a:ext cx="1584176" cy="928607"/>
          </a:xfrm>
          <a:prstGeom prst="diamond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6400800" y="2691811"/>
            <a:ext cx="138" cy="1978377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603732" y="4186057"/>
            <a:ext cx="8226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member of</a:t>
            </a:r>
            <a:endParaRPr lang="en-GB" sz="1100" dirty="0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7806519" y="3701198"/>
            <a:ext cx="1" cy="2074459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966567" y="4199687"/>
            <a:ext cx="8226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member of</a:t>
            </a:r>
            <a:endParaRPr lang="en-GB" sz="1100" dirty="0"/>
          </a:p>
        </p:txBody>
      </p:sp>
      <p:sp>
        <p:nvSpPr>
          <p:cNvPr id="28" name="Rectangle 27"/>
          <p:cNvSpPr/>
          <p:nvPr/>
        </p:nvSpPr>
        <p:spPr>
          <a:xfrm>
            <a:off x="6101069" y="4540500"/>
            <a:ext cx="1296144" cy="576064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relay serial 98/1224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815883" y="5580006"/>
            <a:ext cx="1296144" cy="576064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relay serial 99/2375</a:t>
            </a:r>
            <a:endParaRPr lang="en-GB" sz="11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7028597" y="1381076"/>
            <a:ext cx="0" cy="859809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7792872" y="1381076"/>
            <a:ext cx="0" cy="2101756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227595" y="1472210"/>
            <a:ext cx="8034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subclass of</a:t>
            </a:r>
            <a:endParaRPr lang="en-GB" sz="1100" dirty="0"/>
          </a:p>
        </p:txBody>
      </p:sp>
      <p:sp>
        <p:nvSpPr>
          <p:cNvPr id="34" name="TextBox 33"/>
          <p:cNvSpPr txBox="1"/>
          <p:nvPr/>
        </p:nvSpPr>
        <p:spPr>
          <a:xfrm>
            <a:off x="7827631" y="1474482"/>
            <a:ext cx="8034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subclass of</a:t>
            </a:r>
            <a:endParaRPr lang="en-GB" sz="1100" dirty="0"/>
          </a:p>
        </p:txBody>
      </p:sp>
      <p:sp>
        <p:nvSpPr>
          <p:cNvPr id="35" name="Rectangle 34"/>
          <p:cNvSpPr/>
          <p:nvPr/>
        </p:nvSpPr>
        <p:spPr>
          <a:xfrm>
            <a:off x="6103344" y="2086175"/>
            <a:ext cx="1296144" cy="576064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AC system fan relay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36" name="Diamond 35"/>
          <p:cNvSpPr/>
          <p:nvPr/>
        </p:nvSpPr>
        <p:spPr>
          <a:xfrm>
            <a:off x="3174107" y="2351591"/>
            <a:ext cx="1754386" cy="792088"/>
          </a:xfrm>
          <a:prstGeom prst="diamond">
            <a:avLst/>
          </a:prstGeom>
          <a:solidFill>
            <a:srgbClr val="FFFF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842610" y="3125681"/>
            <a:ext cx="1296144" cy="576064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AC system fan relay – after run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38" name="Diamond 37"/>
          <p:cNvSpPr/>
          <p:nvPr/>
        </p:nvSpPr>
        <p:spPr>
          <a:xfrm>
            <a:off x="4509627" y="2954368"/>
            <a:ext cx="1669965" cy="792088"/>
          </a:xfrm>
          <a:prstGeom prst="diamond">
            <a:avLst/>
          </a:prstGeom>
          <a:solidFill>
            <a:srgbClr val="FFFF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717882" y="794192"/>
            <a:ext cx="1296144" cy="576064"/>
          </a:xfrm>
          <a:prstGeom prst="rect">
            <a:avLst/>
          </a:prstGeom>
          <a:solidFill>
            <a:srgbClr val="FFFF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relay type XYZ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568512" y="2514600"/>
            <a:ext cx="9909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AC system</a:t>
            </a:r>
          </a:p>
          <a:p>
            <a:r>
              <a:rPr lang="en-GB" sz="1100" dirty="0" smtClean="0"/>
              <a:t>has fan relay</a:t>
            </a:r>
            <a:endParaRPr lang="en-GB" sz="1100" dirty="0"/>
          </a:p>
        </p:txBody>
      </p:sp>
      <p:sp>
        <p:nvSpPr>
          <p:cNvPr id="44" name="TextBox 43"/>
          <p:cNvSpPr txBox="1"/>
          <p:nvPr/>
        </p:nvSpPr>
        <p:spPr>
          <a:xfrm>
            <a:off x="4805403" y="3048000"/>
            <a:ext cx="1107996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AC system</a:t>
            </a:r>
          </a:p>
          <a:p>
            <a:r>
              <a:rPr lang="en-GB" sz="1100" dirty="0" smtClean="0"/>
              <a:t>has fan relay –</a:t>
            </a:r>
          </a:p>
          <a:p>
            <a:r>
              <a:rPr lang="en-GB" sz="1100" dirty="0" smtClean="0"/>
              <a:t>after run</a:t>
            </a:r>
            <a:endParaRPr lang="en-GB" sz="1100" dirty="0"/>
          </a:p>
        </p:txBody>
      </p:sp>
      <p:sp>
        <p:nvSpPr>
          <p:cNvPr id="45" name="TextBox 44"/>
          <p:cNvSpPr txBox="1"/>
          <p:nvPr/>
        </p:nvSpPr>
        <p:spPr>
          <a:xfrm>
            <a:off x="3485280" y="4864100"/>
            <a:ext cx="113204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my car</a:t>
            </a:r>
          </a:p>
          <a:p>
            <a:r>
              <a:rPr lang="en-GB" sz="1100" dirty="0" smtClean="0"/>
              <a:t>AC system has</a:t>
            </a:r>
          </a:p>
          <a:p>
            <a:r>
              <a:rPr lang="en-GB" sz="1100" dirty="0" smtClean="0"/>
              <a:t>fan relay</a:t>
            </a:r>
            <a:endParaRPr lang="en-GB" sz="1100" dirty="0"/>
          </a:p>
        </p:txBody>
      </p:sp>
      <p:sp>
        <p:nvSpPr>
          <p:cNvPr id="46" name="TextBox 45"/>
          <p:cNvSpPr txBox="1"/>
          <p:nvPr/>
        </p:nvSpPr>
        <p:spPr>
          <a:xfrm>
            <a:off x="4774946" y="5473700"/>
            <a:ext cx="116891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my car AC</a:t>
            </a:r>
          </a:p>
          <a:p>
            <a:r>
              <a:rPr lang="en-GB" sz="1100" dirty="0" smtClean="0"/>
              <a:t>system has fan</a:t>
            </a:r>
          </a:p>
          <a:p>
            <a:r>
              <a:rPr lang="en-GB" sz="1100" dirty="0" smtClean="0"/>
              <a:t>relay – after run</a:t>
            </a:r>
            <a:endParaRPr lang="en-GB" sz="1100" dirty="0"/>
          </a:p>
        </p:txBody>
      </p:sp>
      <p:sp>
        <p:nvSpPr>
          <p:cNvPr id="8" name="Rectangle 7"/>
          <p:cNvSpPr/>
          <p:nvPr/>
        </p:nvSpPr>
        <p:spPr>
          <a:xfrm>
            <a:off x="671349" y="5304775"/>
            <a:ext cx="1296144" cy="576064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AC system in </a:t>
            </a:r>
            <a:r>
              <a:rPr lang="en-GB" sz="1100" dirty="0" err="1" smtClean="0">
                <a:solidFill>
                  <a:schemeClr val="tx1"/>
                </a:solidFill>
              </a:rPr>
              <a:t>myCar</a:t>
            </a:r>
            <a:endParaRPr lang="en-GB" sz="1100" dirty="0">
              <a:solidFill>
                <a:schemeClr val="tx1"/>
              </a:solidFill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6743700" y="6350000"/>
            <a:ext cx="2228905" cy="393700"/>
            <a:chOff x="6731000" y="6273800"/>
            <a:chExt cx="2228905" cy="393700"/>
          </a:xfrm>
        </p:grpSpPr>
        <p:sp>
          <p:nvSpPr>
            <p:cNvPr id="48" name="Rectangle 47"/>
            <p:cNvSpPr/>
            <p:nvPr/>
          </p:nvSpPr>
          <p:spPr bwMode="auto">
            <a:xfrm>
              <a:off x="6731000" y="6273800"/>
              <a:ext cx="2209800" cy="39370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744234" y="6299200"/>
              <a:ext cx="22156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>
                  <a:solidFill>
                    <a:schemeClr val="accent2">
                      <a:lumMod val="50000"/>
                    </a:schemeClr>
                  </a:solidFill>
                </a:rPr>
                <a:t>ISO 15926-2 notation</a:t>
              </a:r>
              <a:endParaRPr lang="en-GB" sz="1600" b="1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car wiring diagram - terminology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 smtClean="0">
                <a:solidFill>
                  <a:srgbClr val="336699"/>
                </a:solidFill>
              </a:rPr>
              <a:t> </a:t>
            </a:r>
            <a:r>
              <a:rPr lang="en-GB" i="1" dirty="0" smtClean="0">
                <a:solidFill>
                  <a:srgbClr val="C00000"/>
                </a:solidFill>
              </a:rPr>
              <a:t>AC system fan relay</a:t>
            </a:r>
            <a:r>
              <a:rPr lang="en-GB" dirty="0" smtClean="0"/>
              <a:t> and </a:t>
            </a:r>
            <a:r>
              <a:rPr lang="en-GB" i="1" dirty="0" smtClean="0">
                <a:solidFill>
                  <a:srgbClr val="C00000"/>
                </a:solidFill>
              </a:rPr>
              <a:t>AC system fan relay – after run</a:t>
            </a:r>
            <a:r>
              <a:rPr lang="en-GB" dirty="0" smtClean="0"/>
              <a:t> are two “</a:t>
            </a:r>
            <a:r>
              <a:rPr lang="en-GB" b="1" dirty="0" smtClean="0"/>
              <a:t>design occurrences</a:t>
            </a:r>
            <a:r>
              <a:rPr lang="en-GB" dirty="0" smtClean="0"/>
              <a:t>” of </a:t>
            </a:r>
            <a:r>
              <a:rPr lang="en-GB" i="1" dirty="0" smtClean="0">
                <a:solidFill>
                  <a:srgbClr val="C00000"/>
                </a:solidFill>
              </a:rPr>
              <a:t>relay type XYZ</a:t>
            </a:r>
            <a:r>
              <a:rPr lang="en-GB" dirty="0" smtClean="0"/>
              <a:t>.</a:t>
            </a:r>
          </a:p>
          <a:p>
            <a:pPr>
              <a:spcBef>
                <a:spcPts val="1800"/>
              </a:spcBef>
            </a:pPr>
            <a:r>
              <a:rPr lang="en-GB" i="1" dirty="0" smtClean="0">
                <a:solidFill>
                  <a:srgbClr val="336699"/>
                </a:solidFill>
              </a:rPr>
              <a:t> </a:t>
            </a:r>
            <a:r>
              <a:rPr lang="en-GB" i="1" dirty="0" smtClean="0">
                <a:solidFill>
                  <a:srgbClr val="C00000"/>
                </a:solidFill>
              </a:rPr>
              <a:t>AC system fan relay</a:t>
            </a:r>
            <a:r>
              <a:rPr lang="en-GB" dirty="0" smtClean="0"/>
              <a:t> is the “</a:t>
            </a:r>
            <a:r>
              <a:rPr lang="en-GB" b="1" dirty="0" smtClean="0"/>
              <a:t>role</a:t>
            </a:r>
            <a:r>
              <a:rPr lang="en-GB" dirty="0" smtClean="0"/>
              <a:t>” of </a:t>
            </a:r>
            <a:r>
              <a:rPr lang="en-GB" i="1" dirty="0" smtClean="0">
                <a:solidFill>
                  <a:srgbClr val="C00000"/>
                </a:solidFill>
              </a:rPr>
              <a:t>relay serial 98/1224</a:t>
            </a:r>
            <a:r>
              <a:rPr lang="en-GB" dirty="0" smtClean="0"/>
              <a:t> in the AC system of </a:t>
            </a:r>
            <a:r>
              <a:rPr lang="en-GB" i="1" dirty="0" err="1" smtClean="0">
                <a:solidFill>
                  <a:srgbClr val="C00000"/>
                </a:solidFill>
              </a:rPr>
              <a:t>myCar</a:t>
            </a:r>
            <a:r>
              <a:rPr lang="en-GB" dirty="0" smtClean="0"/>
              <a:t>.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The relationships “</a:t>
            </a:r>
            <a:r>
              <a:rPr lang="en-GB" b="1" dirty="0" smtClean="0"/>
              <a:t>design occurrence</a:t>
            </a:r>
            <a:r>
              <a:rPr lang="en-GB" dirty="0" smtClean="0"/>
              <a:t>” and “</a:t>
            </a:r>
            <a:r>
              <a:rPr lang="en-GB" b="1" dirty="0" smtClean="0"/>
              <a:t>role</a:t>
            </a:r>
            <a:r>
              <a:rPr lang="en-GB" dirty="0" smtClean="0"/>
              <a:t>” are very important to engineering, but there is no established terminology and the relationships are not usually defined in ontologies.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A67999-E5D1-4F2E-A07D-DEAF9017A55B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car wiring diagram - notation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25538"/>
            <a:ext cx="4851400" cy="627062"/>
          </a:xfrm>
        </p:spPr>
        <p:txBody>
          <a:bodyPr/>
          <a:lstStyle/>
          <a:p>
            <a:r>
              <a:rPr lang="en-GB" sz="1600" dirty="0" smtClean="0">
                <a:solidFill>
                  <a:srgbClr val="336699"/>
                </a:solidFill>
              </a:rPr>
              <a:t>An RDF/OWL representation does not treat class and individual level information in analogous ways</a:t>
            </a:r>
            <a:endParaRPr lang="en-GB" sz="1600" dirty="0" smtClean="0"/>
          </a:p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A67999-E5D1-4F2E-A07D-DEAF9017A55B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177801" y="1913340"/>
            <a:ext cx="8724900" cy="2169994"/>
          </a:xfrm>
          <a:prstGeom prst="roundRect">
            <a:avLst/>
          </a:prstGeom>
          <a:solidFill>
            <a:srgbClr val="ACDB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816009" y="4828532"/>
            <a:ext cx="5285060" cy="72876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405719" y="5707421"/>
            <a:ext cx="5410164" cy="16061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7806519" y="3701198"/>
            <a:ext cx="1" cy="2074459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7028597" y="1381076"/>
            <a:ext cx="0" cy="859809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7792872" y="1381076"/>
            <a:ext cx="0" cy="2101756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6743700" y="6350000"/>
            <a:ext cx="2209800" cy="393700"/>
            <a:chOff x="6731000" y="6273800"/>
            <a:chExt cx="2209800" cy="3937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6731000" y="6273800"/>
              <a:ext cx="2209800" cy="39370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849488" y="6299200"/>
              <a:ext cx="200516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>
                  <a:solidFill>
                    <a:schemeClr val="accent2">
                      <a:lumMod val="50000"/>
                    </a:schemeClr>
                  </a:solidFill>
                </a:rPr>
                <a:t>RDF/OWL notation</a:t>
              </a:r>
              <a:endParaRPr lang="en-GB" sz="1600" b="1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cxnSp>
        <p:nvCxnSpPr>
          <p:cNvPr id="46" name="Straight Arrow Connector 45"/>
          <p:cNvCxnSpPr>
            <a:endCxn id="48" idx="2"/>
          </p:cNvCxnSpPr>
          <p:nvPr/>
        </p:nvCxnSpPr>
        <p:spPr bwMode="auto">
          <a:xfrm>
            <a:off x="1460500" y="5689600"/>
            <a:ext cx="5270500" cy="19208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3540986" y="4787901"/>
            <a:ext cx="916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>
                <a:solidFill>
                  <a:schemeClr val="accent2">
                    <a:lumMod val="50000"/>
                  </a:schemeClr>
                </a:solidFill>
              </a:rPr>
              <a:t>hasPart</a:t>
            </a: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6731000" y="5564187"/>
            <a:ext cx="15621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GB" sz="1100" dirty="0" smtClean="0">
                <a:solidFill>
                  <a:srgbClr val="FFFFFF"/>
                </a:solidFill>
              </a:rPr>
              <a:t>relay serial 99/2375</a:t>
            </a:r>
          </a:p>
        </p:txBody>
      </p:sp>
      <p:cxnSp>
        <p:nvCxnSpPr>
          <p:cNvPr id="55" name="Straight Arrow Connector 54"/>
          <p:cNvCxnSpPr/>
          <p:nvPr/>
        </p:nvCxnSpPr>
        <p:spPr bwMode="auto">
          <a:xfrm flipV="1">
            <a:off x="1130300" y="4851401"/>
            <a:ext cx="4813300" cy="66039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4175986" y="5499101"/>
            <a:ext cx="916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>
                <a:solidFill>
                  <a:schemeClr val="accent2">
                    <a:lumMod val="50000"/>
                  </a:schemeClr>
                </a:solidFill>
              </a:rPr>
              <a:t>hasPart</a:t>
            </a: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6629400" y="801687"/>
            <a:ext cx="15621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GB" sz="1100" dirty="0" smtClean="0">
                <a:solidFill>
                  <a:srgbClr val="FFFFFF"/>
                </a:solidFill>
              </a:rPr>
              <a:t>relay type XYZ</a:t>
            </a:r>
          </a:p>
        </p:txBody>
      </p:sp>
      <p:sp>
        <p:nvSpPr>
          <p:cNvPr id="61" name="Oval 60"/>
          <p:cNvSpPr/>
          <p:nvPr/>
        </p:nvSpPr>
        <p:spPr bwMode="auto">
          <a:xfrm>
            <a:off x="6007100" y="2058987"/>
            <a:ext cx="15621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GB" sz="1100" dirty="0" smtClean="0">
                <a:solidFill>
                  <a:srgbClr val="FFFFFF"/>
                </a:solidFill>
              </a:rPr>
              <a:t>AC system fan relay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6794500" y="3074987"/>
            <a:ext cx="1562100" cy="635000"/>
            <a:chOff x="8724900" y="2998787"/>
            <a:chExt cx="1562100" cy="635000"/>
          </a:xfrm>
        </p:grpSpPr>
        <p:sp>
          <p:nvSpPr>
            <p:cNvPr id="62" name="Oval 61"/>
            <p:cNvSpPr/>
            <p:nvPr/>
          </p:nvSpPr>
          <p:spPr bwMode="auto">
            <a:xfrm>
              <a:off x="8724900" y="2998787"/>
              <a:ext cx="1562100" cy="635000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en-GB" sz="1100" dirty="0" smtClean="0">
                <a:solidFill>
                  <a:srgbClr val="FFFFFF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8810017" y="3098800"/>
              <a:ext cx="137538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GB" sz="1100" dirty="0" smtClean="0">
                  <a:solidFill>
                    <a:srgbClr val="FFFFFF"/>
                  </a:solidFill>
                </a:rPr>
                <a:t>AC system fan relay – after run</a:t>
              </a:r>
              <a:endParaRPr lang="en-GB" dirty="0"/>
            </a:p>
          </p:txBody>
        </p:sp>
      </p:grpSp>
      <p:cxnSp>
        <p:nvCxnSpPr>
          <p:cNvPr id="66" name="Straight Arrow Connector 65"/>
          <p:cNvCxnSpPr/>
          <p:nvPr/>
        </p:nvCxnSpPr>
        <p:spPr bwMode="auto">
          <a:xfrm>
            <a:off x="1498600" y="3225800"/>
            <a:ext cx="5270500" cy="19208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 flipV="1">
            <a:off x="1168400" y="2387601"/>
            <a:ext cx="4813300" cy="66039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5" name="Oval 64"/>
          <p:cNvSpPr/>
          <p:nvPr/>
        </p:nvSpPr>
        <p:spPr bwMode="auto">
          <a:xfrm>
            <a:off x="584200" y="2820987"/>
            <a:ext cx="15748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GB" sz="1100" dirty="0" smtClean="0">
                <a:solidFill>
                  <a:srgbClr val="FFFFFF"/>
                </a:solidFill>
              </a:rPr>
              <a:t>AC system</a:t>
            </a:r>
            <a:endParaRPr kumimoji="0" lang="en-GB" sz="11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 flipV="1">
            <a:off x="1371600" y="3441700"/>
            <a:ext cx="0" cy="1905000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V="1">
            <a:off x="6400800" y="2666411"/>
            <a:ext cx="138" cy="1978377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 bwMode="auto">
          <a:xfrm>
            <a:off x="5969000" y="4484687"/>
            <a:ext cx="15621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GB" sz="1100" dirty="0" smtClean="0">
                <a:solidFill>
                  <a:srgbClr val="FFFFFF"/>
                </a:solidFill>
              </a:rPr>
              <a:t>relay serial 98/1224</a:t>
            </a:r>
          </a:p>
        </p:txBody>
      </p:sp>
      <p:sp>
        <p:nvSpPr>
          <p:cNvPr id="49" name="Oval 48"/>
          <p:cNvSpPr/>
          <p:nvPr/>
        </p:nvSpPr>
        <p:spPr bwMode="auto">
          <a:xfrm>
            <a:off x="558800" y="5272087"/>
            <a:ext cx="15748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GB" sz="1100" dirty="0" smtClean="0">
                <a:solidFill>
                  <a:srgbClr val="FFFFFF"/>
                </a:solidFill>
              </a:rPr>
              <a:t>AC system in </a:t>
            </a:r>
            <a:r>
              <a:rPr lang="en-GB" sz="1100" dirty="0" err="1" smtClean="0">
                <a:solidFill>
                  <a:srgbClr val="FFFFFF"/>
                </a:solidFill>
              </a:rPr>
              <a:t>myCar</a:t>
            </a:r>
            <a:endParaRPr kumimoji="0" lang="en-GB" sz="11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97786" y="4152901"/>
            <a:ext cx="916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801586" y="4165601"/>
            <a:ext cx="916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236686" y="4154100"/>
            <a:ext cx="916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674586" y="1536701"/>
            <a:ext cx="1704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>
                <a:solidFill>
                  <a:schemeClr val="accent2">
                    <a:lumMod val="50000"/>
                  </a:schemeClr>
                </a:solidFill>
              </a:rPr>
              <a:t>subClassOf</a:t>
            </a: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427186" y="1536701"/>
            <a:ext cx="1704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>
                <a:solidFill>
                  <a:schemeClr val="accent2">
                    <a:lumMod val="50000"/>
                  </a:schemeClr>
                </a:solidFill>
              </a:rPr>
              <a:t>subClassOf</a:t>
            </a: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3124200" y="2286000"/>
            <a:ext cx="2044700" cy="1346200"/>
          </a:xfrm>
          <a:prstGeom prst="rect">
            <a:avLst/>
          </a:prstGeom>
          <a:solidFill>
            <a:srgbClr val="ACDBD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122025" y="2525123"/>
            <a:ext cx="19594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one-to-one relationships defined by restriction classes</a:t>
            </a:r>
          </a:p>
          <a:p>
            <a:r>
              <a:rPr lang="en-GB" sz="1400" dirty="0" smtClean="0"/>
              <a:t>?????</a:t>
            </a:r>
            <a:endParaRPr lang="en-GB" sz="1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74800" y="2708275"/>
            <a:ext cx="6146800" cy="754063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3.   What about variables?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sz="2000" dirty="0" smtClean="0"/>
              <a:t>Need for classes, classes of class, etc.</a:t>
            </a:r>
          </a:p>
          <a:p>
            <a:pPr lvl="1"/>
            <a:r>
              <a:rPr lang="en-GB" sz="1600" dirty="0" smtClean="0">
                <a:solidFill>
                  <a:srgbClr val="336699"/>
                </a:solidFill>
              </a:rPr>
              <a:t>Not a problem for practical queries</a:t>
            </a:r>
          </a:p>
          <a:p>
            <a:pPr lvl="1"/>
            <a:r>
              <a:rPr lang="en-GB" sz="1600" dirty="0" smtClean="0">
                <a:solidFill>
                  <a:srgbClr val="336699"/>
                </a:solidFill>
              </a:rPr>
              <a:t>Inferencing has to accommodate this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en-GB" sz="2000" dirty="0" smtClean="0">
                <a:solidFill>
                  <a:srgbClr val="336699"/>
                </a:solidFill>
              </a:rPr>
              <a:t>Need to treat class level information and instance level information in analogous ways</a:t>
            </a:r>
          </a:p>
          <a:p>
            <a:pPr lvl="1"/>
            <a:r>
              <a:rPr lang="en-GB" sz="1600" dirty="0" smtClean="0">
                <a:solidFill>
                  <a:srgbClr val="336699"/>
                </a:solidFill>
              </a:rPr>
              <a:t>Existing engineering practice does this for good reasons</a:t>
            </a:r>
          </a:p>
          <a:p>
            <a:pPr lvl="1"/>
            <a:r>
              <a:rPr lang="en-GB" sz="1600" dirty="0" smtClean="0">
                <a:solidFill>
                  <a:srgbClr val="336699"/>
                </a:solidFill>
              </a:rPr>
              <a:t>A design is created without knowing whether one will be built or lots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en-GB" sz="2000" dirty="0" smtClean="0">
                <a:solidFill>
                  <a:srgbClr val="336699"/>
                </a:solidFill>
              </a:rPr>
              <a:t>What about variables?</a:t>
            </a:r>
          </a:p>
          <a:p>
            <a:pPr marL="716400" lvl="1" indent="-180000"/>
            <a:r>
              <a:rPr lang="en-GB" sz="1600" dirty="0" smtClean="0">
                <a:solidFill>
                  <a:srgbClr val="336699"/>
                </a:solidFill>
              </a:rPr>
              <a:t>Parameterised designs and optimization within design spaces are important</a:t>
            </a:r>
            <a:br>
              <a:rPr lang="en-GB" sz="1600" dirty="0" smtClean="0">
                <a:solidFill>
                  <a:srgbClr val="336699"/>
                </a:solidFill>
              </a:rPr>
            </a:br>
            <a:endParaRPr lang="en-GB" sz="1600" dirty="0">
              <a:solidFill>
                <a:srgbClr val="33669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A67999-E5D1-4F2E-A07D-DEAF9017A55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variables?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Designers define design spaces</a:t>
            </a:r>
          </a:p>
          <a:p>
            <a:pPr lvl="1"/>
            <a:r>
              <a:rPr lang="en-GB" sz="1600" dirty="0" smtClean="0">
                <a:solidFill>
                  <a:srgbClr val="336699"/>
                </a:solidFill>
              </a:rPr>
              <a:t>An optimal (or perhaps </a:t>
            </a:r>
            <a:r>
              <a:rPr lang="en-GB" sz="1600" dirty="0" err="1" smtClean="0">
                <a:solidFill>
                  <a:srgbClr val="336699"/>
                </a:solidFill>
              </a:rPr>
              <a:t>manufacturable</a:t>
            </a:r>
            <a:r>
              <a:rPr lang="en-GB" sz="1600" dirty="0" smtClean="0">
                <a:solidFill>
                  <a:srgbClr val="336699"/>
                </a:solidFill>
              </a:rPr>
              <a:t>) design is then found within the space</a:t>
            </a:r>
          </a:p>
          <a:p>
            <a:pPr>
              <a:spcBef>
                <a:spcPts val="1800"/>
              </a:spcBef>
            </a:pPr>
            <a:r>
              <a:rPr lang="en-GB" dirty="0" smtClean="0">
                <a:solidFill>
                  <a:srgbClr val="336699"/>
                </a:solidFill>
              </a:rPr>
              <a:t>A design space is a class that contains individual designs as members.</a:t>
            </a:r>
          </a:p>
          <a:p>
            <a:pPr lvl="1"/>
            <a:r>
              <a:rPr lang="en-GB" sz="1600" dirty="0" smtClean="0">
                <a:solidFill>
                  <a:srgbClr val="336699"/>
                </a:solidFill>
              </a:rPr>
              <a:t>A design space is defined by “ranges” of variables.  (A “range” can be a finite set of choices.) </a:t>
            </a:r>
          </a:p>
          <a:p>
            <a:pPr>
              <a:spcBef>
                <a:spcPts val="1800"/>
              </a:spcBef>
            </a:pPr>
            <a:r>
              <a:rPr lang="en-GB" dirty="0" smtClean="0">
                <a:solidFill>
                  <a:srgbClr val="336699"/>
                </a:solidFill>
              </a:rPr>
              <a:t>A specific design within a design space can also be expressed in terms of variables, where an instance of the design is a binding of the variables to individuals.</a:t>
            </a:r>
          </a:p>
          <a:p>
            <a:pPr lvl="1"/>
            <a:r>
              <a:rPr lang="en-GB" sz="1600" dirty="0" smtClean="0">
                <a:solidFill>
                  <a:srgbClr val="336699"/>
                </a:solidFill>
              </a:rPr>
              <a:t>OK – it sound odd – but bear with me, and look again at the car wiring diagram.  </a:t>
            </a:r>
            <a:endParaRPr lang="en-GB" sz="1600" dirty="0">
              <a:solidFill>
                <a:srgbClr val="33669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A67999-E5D1-4F2E-A07D-DEAF9017A55B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car wiring diagram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25538"/>
            <a:ext cx="4851400" cy="627062"/>
          </a:xfrm>
        </p:spPr>
        <p:txBody>
          <a:bodyPr/>
          <a:lstStyle/>
          <a:p>
            <a:r>
              <a:rPr lang="en-GB" sz="1600" dirty="0" smtClean="0">
                <a:solidFill>
                  <a:srgbClr val="336699"/>
                </a:solidFill>
              </a:rPr>
              <a:t>Design defined in terms of variables</a:t>
            </a:r>
            <a:endParaRPr lang="en-GB" sz="1600" dirty="0" smtClean="0"/>
          </a:p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A67999-E5D1-4F2E-A07D-DEAF9017A55B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177801" y="1913340"/>
            <a:ext cx="8724900" cy="2169994"/>
          </a:xfrm>
          <a:prstGeom prst="roundRect">
            <a:avLst/>
          </a:prstGeom>
          <a:solidFill>
            <a:srgbClr val="ACDB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7028597" y="1381076"/>
            <a:ext cx="0" cy="859809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7792872" y="1381076"/>
            <a:ext cx="0" cy="2101756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42"/>
          <p:cNvGrpSpPr/>
          <p:nvPr/>
        </p:nvGrpSpPr>
        <p:grpSpPr>
          <a:xfrm>
            <a:off x="6743700" y="6350000"/>
            <a:ext cx="2209800" cy="393700"/>
            <a:chOff x="6731000" y="6273800"/>
            <a:chExt cx="2209800" cy="3937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6731000" y="6273800"/>
              <a:ext cx="2209800" cy="39370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849488" y="6299200"/>
              <a:ext cx="200516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>
                  <a:solidFill>
                    <a:schemeClr val="accent2">
                      <a:lumMod val="50000"/>
                    </a:schemeClr>
                  </a:solidFill>
                </a:rPr>
                <a:t>RDF/OWL notation</a:t>
              </a:r>
              <a:endParaRPr lang="en-GB" sz="1600" b="1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60" name="Oval 59"/>
          <p:cNvSpPr/>
          <p:nvPr/>
        </p:nvSpPr>
        <p:spPr bwMode="auto">
          <a:xfrm>
            <a:off x="6629400" y="801687"/>
            <a:ext cx="15621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GB" sz="1100" dirty="0" smtClean="0">
                <a:solidFill>
                  <a:srgbClr val="FFFFFF"/>
                </a:solidFill>
              </a:rPr>
              <a:t>relay type XYZ</a:t>
            </a:r>
          </a:p>
        </p:txBody>
      </p:sp>
      <p:sp>
        <p:nvSpPr>
          <p:cNvPr id="61" name="Oval 60"/>
          <p:cNvSpPr/>
          <p:nvPr/>
        </p:nvSpPr>
        <p:spPr bwMode="auto">
          <a:xfrm>
            <a:off x="6007100" y="2058987"/>
            <a:ext cx="15621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GB" sz="1100" dirty="0" smtClean="0">
                <a:solidFill>
                  <a:srgbClr val="FFFFFF"/>
                </a:solidFill>
              </a:rPr>
              <a:t>_AC system fan relay</a:t>
            </a:r>
          </a:p>
        </p:txBody>
      </p:sp>
      <p:grpSp>
        <p:nvGrpSpPr>
          <p:cNvPr id="9" name="Group 63"/>
          <p:cNvGrpSpPr/>
          <p:nvPr/>
        </p:nvGrpSpPr>
        <p:grpSpPr>
          <a:xfrm>
            <a:off x="6794500" y="3074987"/>
            <a:ext cx="1562100" cy="635000"/>
            <a:chOff x="8724900" y="2998787"/>
            <a:chExt cx="1562100" cy="635000"/>
          </a:xfrm>
        </p:grpSpPr>
        <p:sp>
          <p:nvSpPr>
            <p:cNvPr id="62" name="Oval 61"/>
            <p:cNvSpPr/>
            <p:nvPr/>
          </p:nvSpPr>
          <p:spPr bwMode="auto">
            <a:xfrm>
              <a:off x="8724900" y="2998787"/>
              <a:ext cx="1562100" cy="635000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en-GB" sz="1100" dirty="0" smtClean="0">
                <a:solidFill>
                  <a:srgbClr val="FFFFFF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8810017" y="3098800"/>
              <a:ext cx="137538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GB" sz="1100" dirty="0" smtClean="0">
                  <a:solidFill>
                    <a:srgbClr val="FFFFFF"/>
                  </a:solidFill>
                </a:rPr>
                <a:t>_AC system fan relay – after run</a:t>
              </a:r>
              <a:endParaRPr lang="en-GB" dirty="0"/>
            </a:p>
          </p:txBody>
        </p:sp>
      </p:grpSp>
      <p:cxnSp>
        <p:nvCxnSpPr>
          <p:cNvPr id="66" name="Straight Arrow Connector 65"/>
          <p:cNvCxnSpPr/>
          <p:nvPr/>
        </p:nvCxnSpPr>
        <p:spPr bwMode="auto">
          <a:xfrm>
            <a:off x="1498600" y="3225800"/>
            <a:ext cx="5270500" cy="19208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 flipV="1">
            <a:off x="1168400" y="2387601"/>
            <a:ext cx="4813300" cy="66039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5" name="Oval 64"/>
          <p:cNvSpPr/>
          <p:nvPr/>
        </p:nvSpPr>
        <p:spPr bwMode="auto">
          <a:xfrm>
            <a:off x="584200" y="2820987"/>
            <a:ext cx="15748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GB" sz="1100" dirty="0" smtClean="0">
                <a:solidFill>
                  <a:srgbClr val="FFFFFF"/>
                </a:solidFill>
              </a:rPr>
              <a:t>_AC system</a:t>
            </a:r>
            <a:endParaRPr kumimoji="0" lang="en-GB" sz="11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042886" y="1536701"/>
            <a:ext cx="1704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109686" y="1536701"/>
            <a:ext cx="1704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540986" y="2298701"/>
            <a:ext cx="916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>
                <a:solidFill>
                  <a:schemeClr val="accent2">
                    <a:lumMod val="50000"/>
                  </a:schemeClr>
                </a:solidFill>
              </a:rPr>
              <a:t>hasPart</a:t>
            </a: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175986" y="3009901"/>
            <a:ext cx="916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>
                <a:solidFill>
                  <a:schemeClr val="accent2">
                    <a:lumMod val="50000"/>
                  </a:schemeClr>
                </a:solidFill>
              </a:rPr>
              <a:t>hasPart</a:t>
            </a: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41" name="Straight Arrow Connector 40"/>
          <p:cNvCxnSpPr/>
          <p:nvPr/>
        </p:nvCxnSpPr>
        <p:spPr bwMode="auto">
          <a:xfrm flipV="1">
            <a:off x="1104900" y="3517900"/>
            <a:ext cx="215900" cy="1600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498514" y="5168900"/>
            <a:ext cx="1168910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free variable</a:t>
            </a:r>
            <a:endParaRPr lang="en-GB" sz="1400" dirty="0">
              <a:solidFill>
                <a:srgbClr val="FF0000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 bwMode="auto">
          <a:xfrm flipV="1">
            <a:off x="6184900" y="2717800"/>
            <a:ext cx="292100" cy="2438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5480168" y="5156200"/>
            <a:ext cx="1645002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 </a:t>
            </a:r>
            <a:r>
              <a:rPr lang="en-GB" sz="1400" dirty="0" smtClean="0">
                <a:solidFill>
                  <a:srgbClr val="FF0000"/>
                </a:solidFill>
                <a:sym typeface="Symbol"/>
              </a:rPr>
              <a:t> </a:t>
            </a:r>
            <a:r>
              <a:rPr lang="en-GB" sz="1400" dirty="0" smtClean="0">
                <a:solidFill>
                  <a:srgbClr val="FF0000"/>
                </a:solidFill>
              </a:rPr>
              <a:t>bound variables</a:t>
            </a:r>
            <a:endParaRPr lang="en-GB" sz="1400" dirty="0">
              <a:solidFill>
                <a:srgbClr val="FF0000"/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 flipV="1">
            <a:off x="6477000" y="3733800"/>
            <a:ext cx="698500" cy="142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car wiring diagram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25538"/>
            <a:ext cx="4851400" cy="627062"/>
          </a:xfrm>
        </p:spPr>
        <p:txBody>
          <a:bodyPr/>
          <a:lstStyle/>
          <a:p>
            <a:r>
              <a:rPr lang="en-GB" sz="1600" dirty="0" smtClean="0">
                <a:solidFill>
                  <a:srgbClr val="336699"/>
                </a:solidFill>
              </a:rPr>
              <a:t>An instance of a design is a binding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A67999-E5D1-4F2E-A07D-DEAF9017A55B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177801" y="1913340"/>
            <a:ext cx="8724900" cy="2169994"/>
          </a:xfrm>
          <a:prstGeom prst="roundRect">
            <a:avLst/>
          </a:prstGeom>
          <a:solidFill>
            <a:srgbClr val="ACDB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7806519" y="3497998"/>
            <a:ext cx="1" cy="2074459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7028597" y="1381076"/>
            <a:ext cx="0" cy="859809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7792872" y="1381076"/>
            <a:ext cx="0" cy="2101756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42"/>
          <p:cNvGrpSpPr/>
          <p:nvPr/>
        </p:nvGrpSpPr>
        <p:grpSpPr>
          <a:xfrm>
            <a:off x="6743700" y="6350000"/>
            <a:ext cx="2209800" cy="393700"/>
            <a:chOff x="6731000" y="6273800"/>
            <a:chExt cx="2209800" cy="3937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6731000" y="6273800"/>
              <a:ext cx="2209800" cy="39370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849488" y="6299200"/>
              <a:ext cx="200516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>
                  <a:solidFill>
                    <a:schemeClr val="accent2">
                      <a:lumMod val="50000"/>
                    </a:schemeClr>
                  </a:solidFill>
                </a:rPr>
                <a:t>RDF/OWL notation</a:t>
              </a:r>
              <a:endParaRPr lang="en-GB" sz="1600" b="1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48" name="Oval 47"/>
          <p:cNvSpPr/>
          <p:nvPr/>
        </p:nvSpPr>
        <p:spPr bwMode="auto">
          <a:xfrm>
            <a:off x="6731000" y="5564187"/>
            <a:ext cx="15621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GB" sz="1100" dirty="0" smtClean="0">
                <a:solidFill>
                  <a:srgbClr val="FFFFFF"/>
                </a:solidFill>
              </a:rPr>
              <a:t>relay serial 99/2375</a:t>
            </a:r>
          </a:p>
        </p:txBody>
      </p:sp>
      <p:sp>
        <p:nvSpPr>
          <p:cNvPr id="60" name="Oval 59"/>
          <p:cNvSpPr/>
          <p:nvPr/>
        </p:nvSpPr>
        <p:spPr bwMode="auto">
          <a:xfrm>
            <a:off x="6629400" y="801687"/>
            <a:ext cx="15621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GB" sz="1100" dirty="0" smtClean="0">
                <a:solidFill>
                  <a:srgbClr val="FFFFFF"/>
                </a:solidFill>
              </a:rPr>
              <a:t>relay type XYZ</a:t>
            </a:r>
          </a:p>
        </p:txBody>
      </p:sp>
      <p:grpSp>
        <p:nvGrpSpPr>
          <p:cNvPr id="9" name="Group 63"/>
          <p:cNvGrpSpPr/>
          <p:nvPr/>
        </p:nvGrpSpPr>
        <p:grpSpPr>
          <a:xfrm>
            <a:off x="6794500" y="3074987"/>
            <a:ext cx="1562100" cy="635000"/>
            <a:chOff x="8724900" y="2998787"/>
            <a:chExt cx="1562100" cy="635000"/>
          </a:xfrm>
        </p:grpSpPr>
        <p:sp>
          <p:nvSpPr>
            <p:cNvPr id="62" name="Oval 61"/>
            <p:cNvSpPr/>
            <p:nvPr/>
          </p:nvSpPr>
          <p:spPr bwMode="auto">
            <a:xfrm>
              <a:off x="8724900" y="2998787"/>
              <a:ext cx="1562100" cy="635000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en-GB" sz="1100" dirty="0" smtClean="0">
                <a:solidFill>
                  <a:srgbClr val="FFFFFF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8810017" y="3098800"/>
              <a:ext cx="137538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GB" sz="1100" dirty="0" smtClean="0">
                  <a:solidFill>
                    <a:srgbClr val="FFFFFF"/>
                  </a:solidFill>
                </a:rPr>
                <a:t>_AC system fan relay – after run</a:t>
              </a:r>
              <a:endParaRPr lang="en-GB" dirty="0"/>
            </a:p>
          </p:txBody>
        </p:sp>
      </p:grpSp>
      <p:cxnSp>
        <p:nvCxnSpPr>
          <p:cNvPr id="66" name="Straight Arrow Connector 65"/>
          <p:cNvCxnSpPr/>
          <p:nvPr/>
        </p:nvCxnSpPr>
        <p:spPr bwMode="auto">
          <a:xfrm>
            <a:off x="1498600" y="3225800"/>
            <a:ext cx="5270500" cy="19208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 flipV="1">
            <a:off x="1168400" y="2387601"/>
            <a:ext cx="4813300" cy="66039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8" name="Straight Arrow Connector 67"/>
          <p:cNvCxnSpPr/>
          <p:nvPr/>
        </p:nvCxnSpPr>
        <p:spPr>
          <a:xfrm flipV="1">
            <a:off x="1371600" y="3263900"/>
            <a:ext cx="0" cy="2006600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V="1">
            <a:off x="6400800" y="2526711"/>
            <a:ext cx="138" cy="1978377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 bwMode="auto">
          <a:xfrm>
            <a:off x="5969000" y="4484687"/>
            <a:ext cx="15621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GB" sz="1100" dirty="0" smtClean="0">
                <a:solidFill>
                  <a:srgbClr val="FFFFFF"/>
                </a:solidFill>
              </a:rPr>
              <a:t>relay serial 98/1224</a:t>
            </a:r>
          </a:p>
        </p:txBody>
      </p:sp>
      <p:sp>
        <p:nvSpPr>
          <p:cNvPr id="49" name="Oval 48"/>
          <p:cNvSpPr/>
          <p:nvPr/>
        </p:nvSpPr>
        <p:spPr bwMode="auto">
          <a:xfrm>
            <a:off x="558800" y="5272087"/>
            <a:ext cx="15748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GB" sz="1100" dirty="0" smtClean="0">
                <a:solidFill>
                  <a:srgbClr val="FFFFFF"/>
                </a:solidFill>
              </a:rPr>
              <a:t>AC system in </a:t>
            </a:r>
            <a:r>
              <a:rPr lang="en-GB" sz="1100" dirty="0" err="1" smtClean="0">
                <a:solidFill>
                  <a:srgbClr val="FFFFFF"/>
                </a:solidFill>
              </a:rPr>
              <a:t>myCar</a:t>
            </a:r>
            <a:endParaRPr kumimoji="0" lang="en-GB" sz="11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56486" y="4152901"/>
            <a:ext cx="916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accent2">
                    <a:lumMod val="50000"/>
                  </a:schemeClr>
                </a:solidFill>
              </a:rPr>
              <a:t>bound to</a:t>
            </a: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585686" y="4165601"/>
            <a:ext cx="916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accent2">
                    <a:lumMod val="50000"/>
                  </a:schemeClr>
                </a:solidFill>
              </a:rPr>
              <a:t>bound to</a:t>
            </a: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995386" y="4154100"/>
            <a:ext cx="916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accent2">
                    <a:lumMod val="50000"/>
                  </a:schemeClr>
                </a:solidFill>
              </a:rPr>
              <a:t>bound to</a:t>
            </a: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042886" y="1536701"/>
            <a:ext cx="1704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109686" y="1536701"/>
            <a:ext cx="1704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540986" y="2298701"/>
            <a:ext cx="916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>
                <a:solidFill>
                  <a:schemeClr val="accent2">
                    <a:lumMod val="50000"/>
                  </a:schemeClr>
                </a:solidFill>
              </a:rPr>
              <a:t>hasPart</a:t>
            </a: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175986" y="3009901"/>
            <a:ext cx="916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>
                <a:solidFill>
                  <a:schemeClr val="accent2">
                    <a:lumMod val="50000"/>
                  </a:schemeClr>
                </a:solidFill>
              </a:rPr>
              <a:t>hasPart</a:t>
            </a: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1" name="Oval 60"/>
          <p:cNvSpPr/>
          <p:nvPr/>
        </p:nvSpPr>
        <p:spPr bwMode="auto">
          <a:xfrm>
            <a:off x="6007100" y="2058987"/>
            <a:ext cx="15621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GB" sz="1100" dirty="0" smtClean="0">
                <a:solidFill>
                  <a:srgbClr val="FFFFFF"/>
                </a:solidFill>
              </a:rPr>
              <a:t>_AC system fan relay</a:t>
            </a:r>
          </a:p>
        </p:txBody>
      </p:sp>
      <p:sp>
        <p:nvSpPr>
          <p:cNvPr id="65" name="Oval 64"/>
          <p:cNvSpPr/>
          <p:nvPr/>
        </p:nvSpPr>
        <p:spPr bwMode="auto">
          <a:xfrm>
            <a:off x="584200" y="2820987"/>
            <a:ext cx="15748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GB" sz="1100" dirty="0" smtClean="0">
                <a:solidFill>
                  <a:srgbClr val="FFFFFF"/>
                </a:solidFill>
              </a:rPr>
              <a:t>_AC system</a:t>
            </a:r>
            <a:endParaRPr kumimoji="0" lang="en-GB" sz="11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do we go with variables?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mathematical definition of a design uses variables</a:t>
            </a:r>
          </a:p>
          <a:p>
            <a:pPr lvl="1"/>
            <a:r>
              <a:rPr lang="en-GB" sz="1600" dirty="0" smtClean="0">
                <a:solidFill>
                  <a:srgbClr val="336699"/>
                </a:solidFill>
              </a:rPr>
              <a:t>I believe that any expression involving variables can </a:t>
            </a:r>
            <a:r>
              <a:rPr lang="en-GB" sz="1600" b="1" i="1" dirty="0" smtClean="0">
                <a:solidFill>
                  <a:srgbClr val="336699"/>
                </a:solidFill>
              </a:rPr>
              <a:t>with sufficient effort</a:t>
            </a:r>
            <a:r>
              <a:rPr lang="en-GB" sz="1600" dirty="0" smtClean="0">
                <a:solidFill>
                  <a:srgbClr val="336699"/>
                </a:solidFill>
              </a:rPr>
              <a:t> be expressed in terms of mappings between classes</a:t>
            </a:r>
          </a:p>
          <a:p>
            <a:pPr lvl="1"/>
            <a:r>
              <a:rPr lang="en-GB" sz="1600" dirty="0" smtClean="0">
                <a:solidFill>
                  <a:srgbClr val="336699"/>
                </a:solidFill>
              </a:rPr>
              <a:t>We use variables, because they make life easier.</a:t>
            </a:r>
          </a:p>
          <a:p>
            <a:pPr>
              <a:spcBef>
                <a:spcPts val="1800"/>
              </a:spcBef>
            </a:pPr>
            <a:r>
              <a:rPr lang="en-GB" dirty="0" smtClean="0">
                <a:solidFill>
                  <a:srgbClr val="336699"/>
                </a:solidFill>
              </a:rPr>
              <a:t>Heretofore, attempts to record a design as a formal set of statements have not made use of variables</a:t>
            </a:r>
          </a:p>
          <a:p>
            <a:pPr lvl="1"/>
            <a:r>
              <a:rPr lang="en-GB" sz="1600" dirty="0" smtClean="0">
                <a:solidFill>
                  <a:srgbClr val="336699"/>
                </a:solidFill>
              </a:rPr>
              <a:t>These attempts have not been successful, because the complexity of the information in a design makes it difficult.</a:t>
            </a:r>
          </a:p>
          <a:p>
            <a:pPr lvl="1"/>
            <a:r>
              <a:rPr lang="en-GB" sz="1600" dirty="0" smtClean="0">
                <a:solidFill>
                  <a:srgbClr val="336699"/>
                </a:solidFill>
              </a:rPr>
              <a:t>Recording a design space is even more difficult.</a:t>
            </a:r>
          </a:p>
          <a:p>
            <a:pPr>
              <a:spcBef>
                <a:spcPts val="1800"/>
              </a:spcBef>
            </a:pPr>
            <a:r>
              <a:rPr lang="en-GB" dirty="0" smtClean="0">
                <a:solidFill>
                  <a:srgbClr val="336699"/>
                </a:solidFill>
              </a:rPr>
              <a:t>Some research is needed in this area.</a:t>
            </a:r>
            <a:endParaRPr lang="en-GB" sz="1600" dirty="0">
              <a:solidFill>
                <a:srgbClr val="33669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A67999-E5D1-4F2E-A07D-DEAF9017A55B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89313" y="3165475"/>
            <a:ext cx="2795587" cy="754063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End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74800" y="2708275"/>
            <a:ext cx="6146800" cy="754063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1.   Need for classes and classes of class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Things are multiply classified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909638"/>
            <a:ext cx="8128000" cy="1008062"/>
          </a:xfrm>
        </p:spPr>
        <p:txBody>
          <a:bodyPr/>
          <a:lstStyle/>
          <a:p>
            <a:r>
              <a:rPr lang="en-GB" sz="1600" dirty="0" smtClean="0"/>
              <a:t>A query “</a:t>
            </a:r>
            <a:r>
              <a:rPr lang="en-GB" sz="1600" b="1" dirty="0" smtClean="0"/>
              <a:t>what type of thing is this</a:t>
            </a:r>
            <a:r>
              <a:rPr lang="en-GB" sz="1600" dirty="0" smtClean="0"/>
              <a:t>” will return lots of stuff.</a:t>
            </a:r>
          </a:p>
          <a:p>
            <a:r>
              <a:rPr lang="en-GB" sz="1600" dirty="0" smtClean="0"/>
              <a:t>Therefore it is important to classify the classes, so that you can select what you want.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A67999-E5D1-4F2E-A07D-DEAF9017A55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8" name="Oval 7"/>
          <p:cNvSpPr/>
          <p:nvPr/>
        </p:nvSpPr>
        <p:spPr bwMode="auto">
          <a:xfrm>
            <a:off x="3924300" y="19446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part type XYZ_1/v2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320800" y="2374900"/>
            <a:ext cx="2667000" cy="15240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601186" y="2743201"/>
            <a:ext cx="34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12" name="Straight Arrow Connector 11"/>
          <p:cNvCxnSpPr>
            <a:stCxn id="8" idx="6"/>
            <a:endCxn id="16" idx="2"/>
          </p:cNvCxnSpPr>
          <p:nvPr/>
        </p:nvCxnSpPr>
        <p:spPr bwMode="auto">
          <a:xfrm>
            <a:off x="6019800" y="2262187"/>
            <a:ext cx="8763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258786" y="1968501"/>
            <a:ext cx="34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6896100" y="19446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Part type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3911600" y="30368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plate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cxnSp>
        <p:nvCxnSpPr>
          <p:cNvPr id="20" name="Straight Arrow Connector 19"/>
          <p:cNvCxnSpPr>
            <a:stCxn id="19" idx="6"/>
            <a:endCxn id="22" idx="2"/>
          </p:cNvCxnSpPr>
          <p:nvPr/>
        </p:nvCxnSpPr>
        <p:spPr bwMode="auto">
          <a:xfrm>
            <a:off x="6007100" y="3354387"/>
            <a:ext cx="8763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258786" y="3060701"/>
            <a:ext cx="34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6883400" y="30368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Geometry type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flipV="1">
            <a:off x="1435100" y="3365502"/>
            <a:ext cx="2463800" cy="58419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0" name="Oval 29"/>
          <p:cNvSpPr/>
          <p:nvPr/>
        </p:nvSpPr>
        <p:spPr bwMode="auto">
          <a:xfrm>
            <a:off x="3911600" y="41417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AMS 4028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cxnSp>
        <p:nvCxnSpPr>
          <p:cNvPr id="31" name="Straight Arrow Connector 30"/>
          <p:cNvCxnSpPr>
            <a:stCxn id="30" idx="6"/>
            <a:endCxn id="33" idx="2"/>
          </p:cNvCxnSpPr>
          <p:nvPr/>
        </p:nvCxnSpPr>
        <p:spPr bwMode="auto">
          <a:xfrm>
            <a:off x="6007100" y="4459287"/>
            <a:ext cx="8763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6258786" y="4152901"/>
            <a:ext cx="34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6883400" y="41417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Material specification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3911600" y="52974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2014 Aluminium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cxnSp>
        <p:nvCxnSpPr>
          <p:cNvPr id="35" name="Straight Arrow Connector 34"/>
          <p:cNvCxnSpPr>
            <a:stCxn id="34" idx="6"/>
            <a:endCxn id="37" idx="2"/>
          </p:cNvCxnSpPr>
          <p:nvPr/>
        </p:nvCxnSpPr>
        <p:spPr bwMode="auto">
          <a:xfrm>
            <a:off x="6007100" y="5614987"/>
            <a:ext cx="8763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6258786" y="5308601"/>
            <a:ext cx="34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6883400" y="52974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Alloy type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855186" y="3276601"/>
            <a:ext cx="34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1435100" y="3848102"/>
            <a:ext cx="2463800" cy="58419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1320800" y="3949700"/>
            <a:ext cx="2667000" cy="15240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" name="Oval 6"/>
          <p:cNvSpPr/>
          <p:nvPr/>
        </p:nvSpPr>
        <p:spPr bwMode="auto">
          <a:xfrm>
            <a:off x="279400" y="35829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my aluminium plate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601186" y="4457701"/>
            <a:ext cx="34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855186" y="3937001"/>
            <a:ext cx="34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46" name="Straight Arrow Connector 45"/>
          <p:cNvCxnSpPr>
            <a:stCxn id="30" idx="4"/>
            <a:endCxn id="34" idx="0"/>
          </p:cNvCxnSpPr>
          <p:nvPr/>
        </p:nvCxnSpPr>
        <p:spPr bwMode="auto">
          <a:xfrm>
            <a:off x="4959350" y="4776787"/>
            <a:ext cx="0" cy="5207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4800600" y="48387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 smtClean="0">
                <a:solidFill>
                  <a:schemeClr val="accent2">
                    <a:lumMod val="50000"/>
                  </a:schemeClr>
                </a:solidFill>
              </a:rPr>
              <a:t>subClassOf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/>
          <p:cNvSpPr/>
          <p:nvPr/>
        </p:nvSpPr>
        <p:spPr bwMode="auto">
          <a:xfrm>
            <a:off x="6896100" y="19446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Part type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6883400" y="30368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Geometry type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6883400" y="41417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Material specification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6883400" y="52974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Alloy type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Things are multiply classified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909638"/>
            <a:ext cx="8128000" cy="1008062"/>
          </a:xfrm>
        </p:spPr>
        <p:txBody>
          <a:bodyPr/>
          <a:lstStyle/>
          <a:p>
            <a:r>
              <a:rPr lang="en-GB" sz="1600" dirty="0" smtClean="0"/>
              <a:t>A query “</a:t>
            </a:r>
            <a:r>
              <a:rPr lang="en-GB" sz="1600" b="1" dirty="0" smtClean="0"/>
              <a:t>what type of thing is this</a:t>
            </a:r>
            <a:r>
              <a:rPr lang="en-GB" sz="1600" dirty="0" smtClean="0"/>
              <a:t>” will return lots of stuff.</a:t>
            </a:r>
          </a:p>
          <a:p>
            <a:r>
              <a:rPr lang="en-GB" sz="1600" dirty="0" smtClean="0"/>
              <a:t>Therefore it is important to classify the classes, so that you can select what you want.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A67999-E5D1-4F2E-A07D-DEAF9017A55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8" name="Oval 7"/>
          <p:cNvSpPr/>
          <p:nvPr/>
        </p:nvSpPr>
        <p:spPr bwMode="auto">
          <a:xfrm>
            <a:off x="3924300" y="19446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part type XYZ_1/v2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320800" y="2374900"/>
            <a:ext cx="2667000" cy="15240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601186" y="2743201"/>
            <a:ext cx="34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12" name="Straight Arrow Connector 11"/>
          <p:cNvCxnSpPr>
            <a:stCxn id="8" idx="6"/>
          </p:cNvCxnSpPr>
          <p:nvPr/>
        </p:nvCxnSpPr>
        <p:spPr bwMode="auto">
          <a:xfrm>
            <a:off x="6019800" y="2262187"/>
            <a:ext cx="8763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258786" y="1968501"/>
            <a:ext cx="34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3911600" y="30368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plate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cxnSp>
        <p:nvCxnSpPr>
          <p:cNvPr id="20" name="Straight Arrow Connector 19"/>
          <p:cNvCxnSpPr>
            <a:stCxn id="19" idx="6"/>
          </p:cNvCxnSpPr>
          <p:nvPr/>
        </p:nvCxnSpPr>
        <p:spPr bwMode="auto">
          <a:xfrm>
            <a:off x="6007100" y="3354387"/>
            <a:ext cx="8763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258786" y="3060701"/>
            <a:ext cx="34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flipV="1">
            <a:off x="1435100" y="3365502"/>
            <a:ext cx="2463800" cy="58419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0" name="Oval 29"/>
          <p:cNvSpPr/>
          <p:nvPr/>
        </p:nvSpPr>
        <p:spPr bwMode="auto">
          <a:xfrm>
            <a:off x="3911600" y="41417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AMS 4028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cxnSp>
        <p:nvCxnSpPr>
          <p:cNvPr id="31" name="Straight Arrow Connector 30"/>
          <p:cNvCxnSpPr>
            <a:stCxn id="30" idx="6"/>
          </p:cNvCxnSpPr>
          <p:nvPr/>
        </p:nvCxnSpPr>
        <p:spPr bwMode="auto">
          <a:xfrm>
            <a:off x="6007100" y="4459287"/>
            <a:ext cx="8763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6258786" y="4152901"/>
            <a:ext cx="34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3911600" y="52974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2014 Aluminium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cxnSp>
        <p:nvCxnSpPr>
          <p:cNvPr id="35" name="Straight Arrow Connector 34"/>
          <p:cNvCxnSpPr>
            <a:stCxn id="34" idx="6"/>
          </p:cNvCxnSpPr>
          <p:nvPr/>
        </p:nvCxnSpPr>
        <p:spPr bwMode="auto">
          <a:xfrm>
            <a:off x="6007100" y="5614987"/>
            <a:ext cx="8763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6258786" y="5308601"/>
            <a:ext cx="34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855186" y="3276601"/>
            <a:ext cx="34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1435100" y="3848102"/>
            <a:ext cx="2463800" cy="58419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1320800" y="3949700"/>
            <a:ext cx="2667000" cy="15240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2601186" y="4457701"/>
            <a:ext cx="34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855186" y="3937001"/>
            <a:ext cx="34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46" name="Straight Arrow Connector 45"/>
          <p:cNvCxnSpPr>
            <a:stCxn id="30" idx="4"/>
            <a:endCxn id="34" idx="0"/>
          </p:cNvCxnSpPr>
          <p:nvPr/>
        </p:nvCxnSpPr>
        <p:spPr bwMode="auto">
          <a:xfrm>
            <a:off x="4959350" y="4776787"/>
            <a:ext cx="0" cy="5207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4800600" y="48387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 smtClean="0">
                <a:solidFill>
                  <a:schemeClr val="accent2">
                    <a:lumMod val="50000"/>
                  </a:schemeClr>
                </a:solidFill>
              </a:rPr>
              <a:t>subClassOf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79400" y="35829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my aluminium plate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1255996" y="3223260"/>
            <a:ext cx="6618004" cy="1399540"/>
            <a:chOff x="176496" y="3540760"/>
            <a:chExt cx="6618004" cy="1399540"/>
          </a:xfrm>
        </p:grpSpPr>
        <p:sp>
          <p:nvSpPr>
            <p:cNvPr id="38" name="Rectangle 37"/>
            <p:cNvSpPr/>
            <p:nvPr/>
          </p:nvSpPr>
          <p:spPr bwMode="auto">
            <a:xfrm>
              <a:off x="199209" y="3540760"/>
              <a:ext cx="6595291" cy="139954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798706" y="4036060"/>
              <a:ext cx="3959482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GB" sz="1400" dirty="0" smtClean="0"/>
                <a:t>SELECT  ?</a:t>
              </a:r>
              <a:r>
                <a:rPr lang="en-GB" sz="1400" dirty="0" err="1" smtClean="0"/>
                <a:t>alloyType</a:t>
              </a:r>
              <a:endParaRPr lang="en-GB" sz="1400" dirty="0" smtClean="0"/>
            </a:p>
            <a:p>
              <a:pPr algn="l"/>
              <a:r>
                <a:rPr lang="en-GB" sz="1400" dirty="0" smtClean="0"/>
                <a:t>      WHERE { :</a:t>
              </a:r>
              <a:r>
                <a:rPr lang="en-GB" sz="1400" dirty="0" err="1" smtClean="0"/>
                <a:t>myAluminumPlate</a:t>
              </a:r>
              <a:r>
                <a:rPr lang="en-GB" sz="1400" dirty="0" smtClean="0"/>
                <a:t> a ?</a:t>
              </a:r>
              <a:r>
                <a:rPr lang="en-GB" sz="1400" dirty="0" err="1" smtClean="0"/>
                <a:t>alloyType</a:t>
              </a:r>
              <a:r>
                <a:rPr lang="en-GB" sz="1400" dirty="0" smtClean="0"/>
                <a:t> .</a:t>
              </a:r>
            </a:p>
            <a:p>
              <a:pPr algn="l"/>
              <a:r>
                <a:rPr lang="en-GB" sz="1400" dirty="0" smtClean="0"/>
                <a:t>                       ?</a:t>
              </a:r>
              <a:r>
                <a:rPr lang="en-GB" sz="1400" dirty="0" err="1" smtClean="0"/>
                <a:t>alloyType</a:t>
              </a:r>
              <a:r>
                <a:rPr lang="en-GB" sz="1400" dirty="0" smtClean="0"/>
                <a:t> a :</a:t>
              </a:r>
              <a:r>
                <a:rPr lang="en-GB" sz="1400" dirty="0" err="1" smtClean="0"/>
                <a:t>AlloyType</a:t>
              </a:r>
              <a:r>
                <a:rPr lang="en-GB" sz="1400" dirty="0" smtClean="0"/>
                <a:t> }</a:t>
              </a:r>
              <a:endParaRPr lang="en-GB" sz="14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76496" y="3553460"/>
              <a:ext cx="45250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 smtClean="0">
                  <a:solidFill>
                    <a:schemeClr val="tx2">
                      <a:lumMod val="50000"/>
                    </a:schemeClr>
                  </a:solidFill>
                </a:rPr>
                <a:t>SPARQL to get the alloy type of </a:t>
              </a:r>
              <a:r>
                <a:rPr lang="en-GB" sz="1400" b="1" dirty="0" err="1" smtClean="0">
                  <a:solidFill>
                    <a:schemeClr val="tx2">
                      <a:lumMod val="50000"/>
                    </a:schemeClr>
                  </a:solidFill>
                </a:rPr>
                <a:t>myAluminiumPlate</a:t>
              </a:r>
              <a:endParaRPr lang="en-GB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Things are multiply classified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909638"/>
            <a:ext cx="8128000" cy="1008062"/>
          </a:xfrm>
        </p:spPr>
        <p:txBody>
          <a:bodyPr/>
          <a:lstStyle/>
          <a:p>
            <a:r>
              <a:rPr lang="en-GB" sz="1600" dirty="0" smtClean="0"/>
              <a:t>Sometimes the relationship with a quantity is just classification too.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A67999-E5D1-4F2E-A07D-DEAF9017A55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8" name="Oval 7"/>
          <p:cNvSpPr/>
          <p:nvPr/>
        </p:nvSpPr>
        <p:spPr bwMode="auto">
          <a:xfrm>
            <a:off x="3924300" y="19446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10.3 Kg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cxnSp>
        <p:nvCxnSpPr>
          <p:cNvPr id="10" name="Straight Arrow Connector 9"/>
          <p:cNvCxnSpPr>
            <a:stCxn id="7" idx="6"/>
            <a:endCxn id="8" idx="2"/>
          </p:cNvCxnSpPr>
          <p:nvPr/>
        </p:nvCxnSpPr>
        <p:spPr bwMode="auto">
          <a:xfrm>
            <a:off x="2425700" y="2262187"/>
            <a:ext cx="1498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2" name="Straight Arrow Connector 11"/>
          <p:cNvCxnSpPr>
            <a:stCxn id="8" idx="6"/>
            <a:endCxn id="16" idx="2"/>
          </p:cNvCxnSpPr>
          <p:nvPr/>
        </p:nvCxnSpPr>
        <p:spPr bwMode="auto">
          <a:xfrm>
            <a:off x="6019800" y="2262187"/>
            <a:ext cx="8763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258786" y="1968501"/>
            <a:ext cx="34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6896100" y="19446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Mass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330200" y="19446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my aluminium plate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969486" y="1968501"/>
            <a:ext cx="34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Things are multiply classified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909638"/>
            <a:ext cx="8128000" cy="1008062"/>
          </a:xfrm>
        </p:spPr>
        <p:txBody>
          <a:bodyPr/>
          <a:lstStyle/>
          <a:p>
            <a:r>
              <a:rPr lang="en-GB" sz="1600" dirty="0" smtClean="0"/>
              <a:t>Sometimes the relationship with a quantity is just classification too.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A67999-E5D1-4F2E-A07D-DEAF9017A55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8" name="Oval 7"/>
          <p:cNvSpPr/>
          <p:nvPr/>
        </p:nvSpPr>
        <p:spPr bwMode="auto">
          <a:xfrm>
            <a:off x="3924300" y="19446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10.3 Kg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cxnSp>
        <p:nvCxnSpPr>
          <p:cNvPr id="10" name="Straight Arrow Connector 9"/>
          <p:cNvCxnSpPr>
            <a:stCxn id="7" idx="6"/>
            <a:endCxn id="8" idx="2"/>
          </p:cNvCxnSpPr>
          <p:nvPr/>
        </p:nvCxnSpPr>
        <p:spPr bwMode="auto">
          <a:xfrm>
            <a:off x="2425700" y="2262187"/>
            <a:ext cx="1498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2" name="Straight Arrow Connector 11"/>
          <p:cNvCxnSpPr>
            <a:stCxn id="8" idx="6"/>
            <a:endCxn id="16" idx="2"/>
          </p:cNvCxnSpPr>
          <p:nvPr/>
        </p:nvCxnSpPr>
        <p:spPr bwMode="auto">
          <a:xfrm>
            <a:off x="6019800" y="2262187"/>
            <a:ext cx="8763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258786" y="1968501"/>
            <a:ext cx="34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6896100" y="19446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Mass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330200" y="19446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my aluminium plate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969486" y="1968501"/>
            <a:ext cx="34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84739" y="3223260"/>
            <a:ext cx="6689261" cy="1399540"/>
            <a:chOff x="105239" y="3540760"/>
            <a:chExt cx="6689261" cy="1399540"/>
          </a:xfrm>
        </p:grpSpPr>
        <p:sp>
          <p:nvSpPr>
            <p:cNvPr id="15" name="Rectangle 14"/>
            <p:cNvSpPr/>
            <p:nvPr/>
          </p:nvSpPr>
          <p:spPr bwMode="auto">
            <a:xfrm>
              <a:off x="199209" y="3540760"/>
              <a:ext cx="6595291" cy="139954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798706" y="4036060"/>
              <a:ext cx="3631122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GB" sz="1400" dirty="0" smtClean="0"/>
                <a:t>SELECT  ?mass</a:t>
              </a:r>
            </a:p>
            <a:p>
              <a:pPr algn="l"/>
              <a:r>
                <a:rPr lang="en-GB" sz="1400" dirty="0" smtClean="0"/>
                <a:t>      WHERE { :</a:t>
              </a:r>
              <a:r>
                <a:rPr lang="en-GB" sz="1400" dirty="0" err="1" smtClean="0"/>
                <a:t>myAluminumPlate</a:t>
              </a:r>
              <a:r>
                <a:rPr lang="en-GB" sz="1400" dirty="0" smtClean="0"/>
                <a:t> a ?mass .</a:t>
              </a:r>
            </a:p>
            <a:p>
              <a:pPr algn="l"/>
              <a:r>
                <a:rPr lang="en-GB" sz="1400" dirty="0" smtClean="0"/>
                <a:t>                       ?mass a :Mass }</a:t>
              </a:r>
              <a:endParaRPr lang="en-GB" sz="1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5239" y="3553460"/>
              <a:ext cx="41595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 smtClean="0">
                  <a:solidFill>
                    <a:schemeClr val="tx2">
                      <a:lumMod val="50000"/>
                    </a:schemeClr>
                  </a:solidFill>
                </a:rPr>
                <a:t>SPARQL to get the mass of </a:t>
              </a:r>
              <a:r>
                <a:rPr lang="en-GB" sz="1400" b="1" dirty="0" err="1" smtClean="0">
                  <a:solidFill>
                    <a:schemeClr val="tx2">
                      <a:lumMod val="50000"/>
                    </a:schemeClr>
                  </a:solidFill>
                </a:rPr>
                <a:t>myAluminiumPlate</a:t>
              </a:r>
              <a:endParaRPr lang="en-GB" sz="14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Things are multiply classified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909638"/>
            <a:ext cx="8128000" cy="1008062"/>
          </a:xfrm>
        </p:spPr>
        <p:txBody>
          <a:bodyPr/>
          <a:lstStyle/>
          <a:p>
            <a:r>
              <a:rPr lang="en-GB" sz="1600" dirty="0" smtClean="0"/>
              <a:t>There are so many classes as different meta-levels, that it is difficult to keep track.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A67999-E5D1-4F2E-A07D-DEAF9017A55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30" name="Oval 29"/>
          <p:cNvSpPr/>
          <p:nvPr/>
        </p:nvSpPr>
        <p:spPr bwMode="auto">
          <a:xfrm>
            <a:off x="3911600" y="19446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AMS 4028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cxnSp>
        <p:nvCxnSpPr>
          <p:cNvPr id="31" name="Straight Arrow Connector 30"/>
          <p:cNvCxnSpPr>
            <a:stCxn id="30" idx="6"/>
            <a:endCxn id="33" idx="2"/>
          </p:cNvCxnSpPr>
          <p:nvPr/>
        </p:nvCxnSpPr>
        <p:spPr bwMode="auto">
          <a:xfrm>
            <a:off x="6007100" y="2262187"/>
            <a:ext cx="8763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6258786" y="1955801"/>
            <a:ext cx="34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6883400" y="19446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Material specification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3911600" y="30495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2014 Aluminium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cxnSp>
        <p:nvCxnSpPr>
          <p:cNvPr id="35" name="Straight Arrow Connector 34"/>
          <p:cNvCxnSpPr>
            <a:stCxn id="34" idx="6"/>
            <a:endCxn id="37" idx="2"/>
          </p:cNvCxnSpPr>
          <p:nvPr/>
        </p:nvCxnSpPr>
        <p:spPr bwMode="auto">
          <a:xfrm>
            <a:off x="6007100" y="3367087"/>
            <a:ext cx="8763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6258786" y="3060701"/>
            <a:ext cx="34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6883400" y="30495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Aluminium  alloy type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cxnSp>
        <p:nvCxnSpPr>
          <p:cNvPr id="46" name="Straight Arrow Connector 45"/>
          <p:cNvCxnSpPr>
            <a:stCxn id="30" idx="4"/>
            <a:endCxn id="34" idx="0"/>
          </p:cNvCxnSpPr>
          <p:nvPr/>
        </p:nvCxnSpPr>
        <p:spPr bwMode="auto">
          <a:xfrm>
            <a:off x="4959350" y="2579687"/>
            <a:ext cx="0" cy="4699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4800600" y="26162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 smtClean="0">
                <a:solidFill>
                  <a:schemeClr val="accent2">
                    <a:lumMod val="50000"/>
                  </a:schemeClr>
                </a:solidFill>
              </a:rPr>
              <a:t>subClassOf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3911600" y="41671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Aluminium  alloy object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3924300" y="52847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Metal object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 bwMode="auto">
          <a:xfrm flipV="1">
            <a:off x="1320800" y="2374900"/>
            <a:ext cx="2667000" cy="15240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2601186" y="2743201"/>
            <a:ext cx="34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50" name="Straight Arrow Connector 49"/>
          <p:cNvCxnSpPr/>
          <p:nvPr/>
        </p:nvCxnSpPr>
        <p:spPr bwMode="auto">
          <a:xfrm flipV="1">
            <a:off x="1435100" y="3365502"/>
            <a:ext cx="2463800" cy="58419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2855186" y="3276601"/>
            <a:ext cx="34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 bwMode="auto">
          <a:xfrm>
            <a:off x="1435100" y="3848102"/>
            <a:ext cx="2463800" cy="58419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>
            <a:off x="1320800" y="3949700"/>
            <a:ext cx="2667000" cy="15240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4" name="Oval 53"/>
          <p:cNvSpPr/>
          <p:nvPr/>
        </p:nvSpPr>
        <p:spPr bwMode="auto">
          <a:xfrm>
            <a:off x="279400" y="35829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my aluminium plate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601186" y="4457701"/>
            <a:ext cx="34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855186" y="3937001"/>
            <a:ext cx="34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57" name="Straight Arrow Connector 56"/>
          <p:cNvCxnSpPr>
            <a:stCxn id="34" idx="4"/>
            <a:endCxn id="39" idx="0"/>
          </p:cNvCxnSpPr>
          <p:nvPr/>
        </p:nvCxnSpPr>
        <p:spPr bwMode="auto">
          <a:xfrm>
            <a:off x="4959350" y="3684587"/>
            <a:ext cx="0" cy="4826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4787900" y="37338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 smtClean="0">
                <a:solidFill>
                  <a:schemeClr val="accent2">
                    <a:lumMod val="50000"/>
                  </a:schemeClr>
                </a:solidFill>
              </a:rPr>
              <a:t>subClassOf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61" name="Straight Arrow Connector 60"/>
          <p:cNvCxnSpPr/>
          <p:nvPr/>
        </p:nvCxnSpPr>
        <p:spPr bwMode="auto">
          <a:xfrm>
            <a:off x="4946650" y="4789487"/>
            <a:ext cx="0" cy="4826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4800600" y="48387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 smtClean="0">
                <a:solidFill>
                  <a:schemeClr val="accent2">
                    <a:lumMod val="50000"/>
                  </a:schemeClr>
                </a:solidFill>
              </a:rPr>
              <a:t>subClassOf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reeform 105"/>
          <p:cNvSpPr/>
          <p:nvPr/>
        </p:nvSpPr>
        <p:spPr bwMode="auto">
          <a:xfrm rot="21296940" flipH="1">
            <a:off x="5727699" y="5384800"/>
            <a:ext cx="2057400" cy="406400"/>
          </a:xfrm>
          <a:custGeom>
            <a:avLst/>
            <a:gdLst>
              <a:gd name="connsiteX0" fmla="*/ 0 w 1981200"/>
              <a:gd name="connsiteY0" fmla="*/ 76200 h 406400"/>
              <a:gd name="connsiteX1" fmla="*/ 1181100 w 1981200"/>
              <a:gd name="connsiteY1" fmla="*/ 393700 h 406400"/>
              <a:gd name="connsiteX2" fmla="*/ 1981200 w 1981200"/>
              <a:gd name="connsiteY2" fmla="*/ 0 h 40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81200" h="406400">
                <a:moveTo>
                  <a:pt x="0" y="76200"/>
                </a:moveTo>
                <a:cubicBezTo>
                  <a:pt x="425450" y="241300"/>
                  <a:pt x="850900" y="406400"/>
                  <a:pt x="1181100" y="393700"/>
                </a:cubicBezTo>
                <a:cubicBezTo>
                  <a:pt x="1511300" y="381000"/>
                  <a:pt x="1746250" y="190500"/>
                  <a:pt x="1981200" y="0"/>
                </a:cubicBezTo>
              </a:path>
            </a:pathLst>
          </a:custGeom>
          <a:noFill/>
          <a:ln w="38100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8" name="Straight Arrow Connector 87"/>
          <p:cNvCxnSpPr/>
          <p:nvPr/>
        </p:nvCxnSpPr>
        <p:spPr bwMode="auto">
          <a:xfrm flipV="1">
            <a:off x="1435100" y="2692400"/>
            <a:ext cx="2603500" cy="12573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9" name="TextBox 88"/>
          <p:cNvSpPr txBox="1"/>
          <p:nvPr/>
        </p:nvSpPr>
        <p:spPr>
          <a:xfrm>
            <a:off x="2817086" y="2870201"/>
            <a:ext cx="34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2804386" y="4241801"/>
            <a:ext cx="34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Things are multiply classified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909638"/>
            <a:ext cx="8128000" cy="1008062"/>
          </a:xfrm>
        </p:spPr>
        <p:txBody>
          <a:bodyPr/>
          <a:lstStyle/>
          <a:p>
            <a:r>
              <a:rPr lang="en-GB" sz="1600" dirty="0" smtClean="0"/>
              <a:t>There are so many classes as different meta-levels, that it is difficult to keep track.</a:t>
            </a:r>
          </a:p>
          <a:p>
            <a:r>
              <a:rPr lang="en-GB" sz="1600" dirty="0" smtClean="0"/>
              <a:t>The use of power classes helps to organise the data.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A67999-E5D1-4F2E-A07D-DEAF9017A55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38" name="Oval 37"/>
          <p:cNvSpPr/>
          <p:nvPr/>
        </p:nvSpPr>
        <p:spPr bwMode="auto">
          <a:xfrm>
            <a:off x="5524500" y="3913187"/>
            <a:ext cx="2095500" cy="6350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Alloy type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6870700" y="4926013"/>
            <a:ext cx="2095500" cy="635000"/>
          </a:xfrm>
          <a:prstGeom prst="ellipse">
            <a:avLst/>
          </a:prstGeom>
          <a:solidFill>
            <a:schemeClr val="tx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Class of Aluminium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alloy object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sp>
        <p:nvSpPr>
          <p:cNvPr id="72" name="Arc 71"/>
          <p:cNvSpPr/>
          <p:nvPr/>
        </p:nvSpPr>
        <p:spPr bwMode="auto">
          <a:xfrm rot="2663000" flipV="1">
            <a:off x="7279452" y="2542562"/>
            <a:ext cx="896998" cy="934673"/>
          </a:xfrm>
          <a:prstGeom prst="arc">
            <a:avLst/>
          </a:prstGeom>
          <a:noFill/>
          <a:ln w="38100" cap="flat" cmpd="sng" algn="ctr">
            <a:solidFill>
              <a:schemeClr val="accent2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5" name="Oval 84"/>
          <p:cNvSpPr/>
          <p:nvPr/>
        </p:nvSpPr>
        <p:spPr bwMode="auto">
          <a:xfrm>
            <a:off x="3911600" y="22240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2014 Aluminium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sp>
        <p:nvSpPr>
          <p:cNvPr id="86" name="Oval 85"/>
          <p:cNvSpPr/>
          <p:nvPr/>
        </p:nvSpPr>
        <p:spPr bwMode="auto">
          <a:xfrm>
            <a:off x="3911600" y="49291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Aluminium  alloy object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cxnSp>
        <p:nvCxnSpPr>
          <p:cNvPr id="92" name="Straight Arrow Connector 91"/>
          <p:cNvCxnSpPr>
            <a:endCxn id="94" idx="2"/>
          </p:cNvCxnSpPr>
          <p:nvPr/>
        </p:nvCxnSpPr>
        <p:spPr bwMode="auto">
          <a:xfrm>
            <a:off x="6007100" y="2541587"/>
            <a:ext cx="8763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3" name="TextBox 92"/>
          <p:cNvSpPr txBox="1"/>
          <p:nvPr/>
        </p:nvSpPr>
        <p:spPr>
          <a:xfrm>
            <a:off x="6258786" y="2235201"/>
            <a:ext cx="34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4" name="Oval 93"/>
          <p:cNvSpPr/>
          <p:nvPr/>
        </p:nvSpPr>
        <p:spPr bwMode="auto">
          <a:xfrm>
            <a:off x="6883400" y="22240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Aluminium  alloy type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cxnSp>
        <p:nvCxnSpPr>
          <p:cNvPr id="95" name="Straight Arrow Connector 94"/>
          <p:cNvCxnSpPr>
            <a:stCxn id="86" idx="6"/>
            <a:endCxn id="41" idx="2"/>
          </p:cNvCxnSpPr>
          <p:nvPr/>
        </p:nvCxnSpPr>
        <p:spPr bwMode="auto">
          <a:xfrm flipV="1">
            <a:off x="6007100" y="5243513"/>
            <a:ext cx="863600" cy="317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6" name="TextBox 95"/>
          <p:cNvSpPr txBox="1"/>
          <p:nvPr/>
        </p:nvSpPr>
        <p:spPr>
          <a:xfrm>
            <a:off x="6258786" y="4940301"/>
            <a:ext cx="34176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endParaRPr lang="en-GB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00" name="Straight Arrow Connector 99"/>
          <p:cNvCxnSpPr>
            <a:stCxn id="85" idx="4"/>
            <a:endCxn id="86" idx="0"/>
          </p:cNvCxnSpPr>
          <p:nvPr/>
        </p:nvCxnSpPr>
        <p:spPr bwMode="auto">
          <a:xfrm>
            <a:off x="4959350" y="2859087"/>
            <a:ext cx="0" cy="20701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01" name="TextBox 100"/>
          <p:cNvSpPr txBox="1"/>
          <p:nvPr/>
        </p:nvSpPr>
        <p:spPr>
          <a:xfrm>
            <a:off x="4787900" y="30226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 smtClean="0">
                <a:solidFill>
                  <a:schemeClr val="accent2">
                    <a:lumMod val="50000"/>
                  </a:schemeClr>
                </a:solidFill>
              </a:rPr>
              <a:t>subClassOf</a:t>
            </a:r>
            <a:endParaRPr lang="en-GB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105" name="Straight Arrow Connector 104"/>
          <p:cNvCxnSpPr/>
          <p:nvPr/>
        </p:nvCxnSpPr>
        <p:spPr bwMode="auto">
          <a:xfrm>
            <a:off x="1435100" y="3822700"/>
            <a:ext cx="2603500" cy="12573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7" name="Oval 86"/>
          <p:cNvSpPr/>
          <p:nvPr/>
        </p:nvSpPr>
        <p:spPr bwMode="auto">
          <a:xfrm>
            <a:off x="279400" y="3582987"/>
            <a:ext cx="2095500" cy="6350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 smtClean="0">
                <a:solidFill>
                  <a:srgbClr val="FFFFFF"/>
                </a:solidFill>
              </a:rPr>
              <a:t>my aluminium plate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5141186" y="5765801"/>
            <a:ext cx="265661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400" dirty="0" err="1" smtClean="0">
                <a:solidFill>
                  <a:schemeClr val="tx2">
                    <a:lumMod val="50000"/>
                  </a:schemeClr>
                </a:solidFill>
              </a:rPr>
              <a:t>powerClassOf</a:t>
            </a:r>
            <a:endParaRPr lang="en-GB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9" name="Freeform 108"/>
          <p:cNvSpPr/>
          <p:nvPr/>
        </p:nvSpPr>
        <p:spPr bwMode="auto">
          <a:xfrm>
            <a:off x="7302500" y="2844800"/>
            <a:ext cx="444500" cy="1143000"/>
          </a:xfrm>
          <a:custGeom>
            <a:avLst/>
            <a:gdLst>
              <a:gd name="connsiteX0" fmla="*/ 355600 w 355600"/>
              <a:gd name="connsiteY0" fmla="*/ 0 h 1143000"/>
              <a:gd name="connsiteX1" fmla="*/ 228600 w 355600"/>
              <a:gd name="connsiteY1" fmla="*/ 584200 h 1143000"/>
              <a:gd name="connsiteX2" fmla="*/ 0 w 355600"/>
              <a:gd name="connsiteY2" fmla="*/ 114300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5600" h="1143000">
                <a:moveTo>
                  <a:pt x="355600" y="0"/>
                </a:moveTo>
                <a:cubicBezTo>
                  <a:pt x="321733" y="196850"/>
                  <a:pt x="287867" y="393700"/>
                  <a:pt x="228600" y="584200"/>
                </a:cubicBezTo>
                <a:cubicBezTo>
                  <a:pt x="169333" y="774700"/>
                  <a:pt x="84666" y="958850"/>
                  <a:pt x="0" y="1143000"/>
                </a:cubicBezTo>
              </a:path>
            </a:pathLst>
          </a:custGeom>
          <a:noFill/>
          <a:ln w="38100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0" name="Freeform 109"/>
          <p:cNvSpPr/>
          <p:nvPr/>
        </p:nvSpPr>
        <p:spPr bwMode="auto">
          <a:xfrm>
            <a:off x="7835901" y="2844800"/>
            <a:ext cx="177800" cy="2057400"/>
          </a:xfrm>
          <a:custGeom>
            <a:avLst/>
            <a:gdLst>
              <a:gd name="connsiteX0" fmla="*/ 2117 w 167217"/>
              <a:gd name="connsiteY0" fmla="*/ 0 h 2006600"/>
              <a:gd name="connsiteX1" fmla="*/ 27517 w 167217"/>
              <a:gd name="connsiteY1" fmla="*/ 1104900 h 2006600"/>
              <a:gd name="connsiteX2" fmla="*/ 167217 w 167217"/>
              <a:gd name="connsiteY2" fmla="*/ 2006600 h 2006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7217" h="2006600">
                <a:moveTo>
                  <a:pt x="2117" y="0"/>
                </a:moveTo>
                <a:cubicBezTo>
                  <a:pt x="1058" y="385233"/>
                  <a:pt x="0" y="770467"/>
                  <a:pt x="27517" y="1104900"/>
                </a:cubicBezTo>
                <a:cubicBezTo>
                  <a:pt x="55034" y="1439333"/>
                  <a:pt x="111125" y="1722966"/>
                  <a:pt x="167217" y="2006600"/>
                </a:cubicBezTo>
              </a:path>
            </a:pathLst>
          </a:custGeom>
          <a:noFill/>
          <a:ln w="38100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7173186" y="3365501"/>
            <a:ext cx="265661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400" dirty="0" err="1" smtClean="0">
                <a:solidFill>
                  <a:schemeClr val="tx2">
                    <a:lumMod val="50000"/>
                  </a:schemeClr>
                </a:solidFill>
              </a:rPr>
              <a:t>intersectionOf</a:t>
            </a:r>
            <a:endParaRPr lang="en-GB" sz="1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olien">
  <a:themeElements>
    <a:clrScheme name="Folien 1">
      <a:dk1>
        <a:srgbClr val="000000"/>
      </a:dk1>
      <a:lt1>
        <a:srgbClr val="DCF0F0"/>
      </a:lt1>
      <a:dk2>
        <a:srgbClr val="B30000"/>
      </a:dk2>
      <a:lt2>
        <a:srgbClr val="99B8C5"/>
      </a:lt2>
      <a:accent1>
        <a:srgbClr val="99CCD9"/>
      </a:accent1>
      <a:accent2>
        <a:srgbClr val="E48800"/>
      </a:accent2>
      <a:accent3>
        <a:srgbClr val="EBF6F6"/>
      </a:accent3>
      <a:accent4>
        <a:srgbClr val="000000"/>
      </a:accent4>
      <a:accent5>
        <a:srgbClr val="CAE2E9"/>
      </a:accent5>
      <a:accent6>
        <a:srgbClr val="CF7B00"/>
      </a:accent6>
      <a:hlink>
        <a:srgbClr val="336699"/>
      </a:hlink>
      <a:folHlink>
        <a:srgbClr val="969696"/>
      </a:folHlink>
    </a:clrScheme>
    <a:fontScheme name="Foli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olien 1">
        <a:dk1>
          <a:srgbClr val="000000"/>
        </a:dk1>
        <a:lt1>
          <a:srgbClr val="DCF0F0"/>
        </a:lt1>
        <a:dk2>
          <a:srgbClr val="B30000"/>
        </a:dk2>
        <a:lt2>
          <a:srgbClr val="99B8C5"/>
        </a:lt2>
        <a:accent1>
          <a:srgbClr val="99CCD9"/>
        </a:accent1>
        <a:accent2>
          <a:srgbClr val="E48800"/>
        </a:accent2>
        <a:accent3>
          <a:srgbClr val="EBF6F6"/>
        </a:accent3>
        <a:accent4>
          <a:srgbClr val="000000"/>
        </a:accent4>
        <a:accent5>
          <a:srgbClr val="CAE2E9"/>
        </a:accent5>
        <a:accent6>
          <a:srgbClr val="CF7B00"/>
        </a:accent6>
        <a:hlink>
          <a:srgbClr val="33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n 2">
        <a:dk1>
          <a:srgbClr val="000000"/>
        </a:dk1>
        <a:lt1>
          <a:srgbClr val="FFFFFF"/>
        </a:lt1>
        <a:dk2>
          <a:srgbClr val="B30000"/>
        </a:dk2>
        <a:lt2>
          <a:srgbClr val="99B8C5"/>
        </a:lt2>
        <a:accent1>
          <a:srgbClr val="99CCD9"/>
        </a:accent1>
        <a:accent2>
          <a:srgbClr val="E48800"/>
        </a:accent2>
        <a:accent3>
          <a:srgbClr val="FFFFFF"/>
        </a:accent3>
        <a:accent4>
          <a:srgbClr val="000000"/>
        </a:accent4>
        <a:accent5>
          <a:srgbClr val="CAE2E9"/>
        </a:accent5>
        <a:accent6>
          <a:srgbClr val="CF7B00"/>
        </a:accent6>
        <a:hlink>
          <a:srgbClr val="33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Folien</Template>
  <TotalTime>3761</TotalTime>
  <Words>1297</Words>
  <Application>Microsoft Office PowerPoint</Application>
  <PresentationFormat>On-screen Show (4:3)</PresentationFormat>
  <Paragraphs>312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Folien</vt:lpstr>
      <vt:lpstr>Some thoughts on requirements for languages in engineering</vt:lpstr>
      <vt:lpstr>Topics</vt:lpstr>
      <vt:lpstr>1.   Need for classes and classes of class</vt:lpstr>
      <vt:lpstr>Things are multiply classified</vt:lpstr>
      <vt:lpstr>Things are multiply classified</vt:lpstr>
      <vt:lpstr>Things are multiply classified</vt:lpstr>
      <vt:lpstr>Things are multiply classified</vt:lpstr>
      <vt:lpstr>Things are multiply classified</vt:lpstr>
      <vt:lpstr>Things are multiply classified</vt:lpstr>
      <vt:lpstr>2.   Need to treat class level and individual level information in analogous ways</vt:lpstr>
      <vt:lpstr>A car wiring diagram</vt:lpstr>
      <vt:lpstr>A car wiring diagram</vt:lpstr>
      <vt:lpstr>Digression on notation - dog owner example</vt:lpstr>
      <vt:lpstr>Digression on notation - dog owner example</vt:lpstr>
      <vt:lpstr>Digression on notation - dog owner example</vt:lpstr>
      <vt:lpstr>A car wiring diagram</vt:lpstr>
      <vt:lpstr>A car wiring diagram - terminology</vt:lpstr>
      <vt:lpstr>A car wiring diagram - notation</vt:lpstr>
      <vt:lpstr>3.   What about variables?</vt:lpstr>
      <vt:lpstr>Why variables?</vt:lpstr>
      <vt:lpstr>A car wiring diagram</vt:lpstr>
      <vt:lpstr>A car wiring diagram</vt:lpstr>
      <vt:lpstr>Where do we go with variables?</vt:lpstr>
      <vt:lpstr>End</vt:lpstr>
    </vt:vector>
  </TitlesOfParts>
  <Company>FGH e.V.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0</dc:title>
  <dc:creator>Michael Schwan</dc:creator>
  <cp:lastModifiedBy>Matthew West</cp:lastModifiedBy>
  <cp:revision>143</cp:revision>
  <dcterms:created xsi:type="dcterms:W3CDTF">2005-07-25T08:11:32Z</dcterms:created>
  <dcterms:modified xsi:type="dcterms:W3CDTF">2012-03-21T14:53:05Z</dcterms:modified>
</cp:coreProperties>
</file>