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53C6-26B5-4547-A24C-F616AC453535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4D5A1-16D2-114C-8FA1-A673EE971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BBD7-9220-D340-95A1-F96E2B74DDF2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424CA-A960-1443-ADAB-71F302528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suggestion</a:t>
            </a:r>
            <a:r>
              <a:rPr lang="en-US" baseline="0" dirty="0" smtClean="0"/>
              <a:t> of George Strawn ontology created to capture the decisions.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424CA-A960-1443-ADAB-71F302528B4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Incomplete work-in-progress.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424CA-A960-1443-ADAB-71F302528B4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</a:t>
            </a:r>
            <a:r>
              <a:rPr lang="en-US" baseline="0" dirty="0" smtClean="0"/>
              <a:t> data here not described by software production ontology.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424CA-A960-1443-ADAB-71F302528B4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424CA-A960-1443-ADAB-71F302528B4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207E-3EBA-3440-B963-6309763A943A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5899-FCA4-1548-A0DB-FB6F5020C322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F232-34F8-CA43-B6F8-E2A5FEB7A144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03B-C210-794B-A92D-1CBD9BB0F373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0E83-931D-C647-9289-6D70298EC1E1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84E6-C824-4444-8893-44C84FA1FC61}" type="datetime1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25B8-94FB-4A46-8148-1CE5B5F677DF}" type="datetime1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1DC9-2D9E-EC4F-B464-93A6BFC2D4C4}" type="datetime1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64A6-AC38-DA45-80F8-747A2A3B2A2B}" type="datetime1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C7F2-B582-2141-9AA9-63E714634F17}" type="datetime1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97F1-365D-CB48-8335-662DAFA3426E}" type="datetime1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6452-5200-FC46-86E4-6474E9913988}" type="datetime1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19A9-3320-E741-AC0E-CED8B9AE1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ames.kirby@nrl.navy.mi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357" y="2130425"/>
            <a:ext cx="8304854" cy="1470025"/>
          </a:xfrm>
        </p:spPr>
        <p:txBody>
          <a:bodyPr/>
          <a:lstStyle/>
          <a:p>
            <a:r>
              <a:rPr lang="en-US" dirty="0" smtClean="0"/>
              <a:t>Ontology for Software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Kirby, Jr.</a:t>
            </a:r>
            <a:r>
              <a:rPr lang="en-US" baseline="30000" dirty="0" smtClean="0"/>
              <a:t>*</a:t>
            </a:r>
          </a:p>
          <a:p>
            <a:r>
              <a:rPr lang="en-US" dirty="0" smtClean="0"/>
              <a:t>Naval Research Laboratory</a:t>
            </a:r>
          </a:p>
          <a:p>
            <a:r>
              <a:rPr lang="en-US" dirty="0" smtClean="0">
                <a:hlinkClick r:id="rId2"/>
              </a:rPr>
              <a:t>james.kirby@nrl.navy.mil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6192827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With contributions from David Weiss, Robyn Lutz, and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Software c</a:t>
            </a:r>
            <a:r>
              <a:rPr lang="en-US" dirty="0" smtClean="0"/>
              <a:t>reation + sustainment (evolution) + assurance</a:t>
            </a:r>
          </a:p>
          <a:p>
            <a:pPr lvl="1"/>
            <a:r>
              <a:rPr lang="en-US" dirty="0" smtClean="0"/>
              <a:t>Years of development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ecades of operation</a:t>
            </a:r>
          </a:p>
          <a:p>
            <a:r>
              <a:rPr lang="en-US" dirty="0"/>
              <a:t>D</a:t>
            </a:r>
            <a:r>
              <a:rPr lang="en-US" dirty="0" smtClean="0"/>
              <a:t>ecision making process</a:t>
            </a:r>
          </a:p>
          <a:p>
            <a:pPr lvl="1"/>
            <a:r>
              <a:rPr lang="en-US" dirty="0" smtClean="0"/>
              <a:t>What are those decisions?</a:t>
            </a:r>
          </a:p>
          <a:p>
            <a:pPr lvl="1"/>
            <a:r>
              <a:rPr lang="en-US" dirty="0" smtClean="0"/>
              <a:t>How are decisions recorded?</a:t>
            </a:r>
          </a:p>
          <a:p>
            <a:pPr lvl="1"/>
            <a:r>
              <a:rPr lang="en-US" dirty="0" smtClean="0"/>
              <a:t>How are decisions organized?</a:t>
            </a:r>
          </a:p>
          <a:p>
            <a:r>
              <a:rPr lang="en-US" dirty="0" smtClean="0"/>
              <a:t>Capture decisions in ontology</a:t>
            </a:r>
          </a:p>
          <a:p>
            <a:r>
              <a:rPr lang="en-US" dirty="0" smtClean="0"/>
              <a:t>Instantiating the ontology describes design of a particular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ppleClassesSlotsRels.jp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88B6CB"/>
              </a:clrFrom>
              <a:clrTo>
                <a:srgbClr val="88B6CB">
                  <a:alpha val="0"/>
                </a:srgbClr>
              </a:clrTo>
            </a:clrChange>
          </a:blip>
          <a:srcRect l="-16315" r="-16315"/>
          <a:stretch>
            <a:fillRect/>
          </a:stretch>
        </p:blipFill>
        <p:spPr>
          <a:xfrm>
            <a:off x="-1449883" y="274639"/>
            <a:ext cx="11970587" cy="6583362"/>
          </a:xfrm>
        </p:spPr>
      </p:pic>
      <p:sp>
        <p:nvSpPr>
          <p:cNvPr id="5" name="Rectangle 4"/>
          <p:cNvSpPr/>
          <p:nvPr/>
        </p:nvSpPr>
        <p:spPr>
          <a:xfrm>
            <a:off x="6728167" y="151395"/>
            <a:ext cx="743701" cy="698101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23314" y="4705938"/>
            <a:ext cx="1473980" cy="698101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82285" y="849496"/>
            <a:ext cx="1492520" cy="698101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256097"/>
            <a:ext cx="3130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Software Production Ontology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7833410" y="11310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49694" y="849496"/>
            <a:ext cx="1473980" cy="698101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5" grpId="3" animBg="1"/>
      <p:bldP spid="7" grpId="2" animBg="1"/>
      <p:bldP spid="7" grpId="3" animBg="1"/>
      <p:bldP spid="8" grpId="3" animBg="1"/>
      <p:bldP spid="8" grpId="4" animBg="1"/>
      <p:bldP spid="12" grpId="0" animBg="1"/>
      <p:bldP spid="1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Software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Inadequate, anecdotal understanding</a:t>
            </a:r>
          </a:p>
          <a:p>
            <a:pPr lvl="1"/>
            <a:r>
              <a:rPr lang="en-US" dirty="0" smtClean="0"/>
              <a:t>How to create, sustain software infrastructure in response to changing needs and technologies?</a:t>
            </a:r>
          </a:p>
          <a:p>
            <a:r>
              <a:rPr lang="en-US" dirty="0"/>
              <a:t>Few examples of large-scale data </a:t>
            </a:r>
            <a:r>
              <a:rPr lang="en-US" dirty="0" smtClean="0"/>
              <a:t>collection</a:t>
            </a:r>
          </a:p>
          <a:p>
            <a:r>
              <a:rPr lang="en-US" dirty="0" smtClean="0"/>
              <a:t>Little </a:t>
            </a:r>
            <a:r>
              <a:rPr lang="en-US" dirty="0"/>
              <a:t>standardization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Widely</a:t>
            </a:r>
            <a:r>
              <a:rPr lang="en-US" dirty="0"/>
              <a:t>-varying industrial </a:t>
            </a:r>
            <a:r>
              <a:rPr lang="en-US" dirty="0" smtClean="0"/>
              <a:t>settings</a:t>
            </a:r>
            <a:endParaRPr lang="en-US" dirty="0"/>
          </a:p>
          <a:p>
            <a:pPr lvl="1"/>
            <a:r>
              <a:rPr lang="en-US" dirty="0" smtClean="0"/>
              <a:t>Avionics</a:t>
            </a:r>
            <a:r>
              <a:rPr lang="en-US" dirty="0"/>
              <a:t>, Automotive, Medical, Energy, Defense, Telecommunications, </a:t>
            </a:r>
            <a:r>
              <a:rPr lang="en-US" dirty="0" smtClean="0"/>
              <a:t>Entertainment</a:t>
            </a:r>
          </a:p>
          <a:p>
            <a:r>
              <a:rPr lang="en-US" dirty="0" smtClean="0"/>
              <a:t>Evidence </a:t>
            </a:r>
            <a:r>
              <a:rPr lang="en-US" dirty="0"/>
              <a:t>is often anecdotal or based on small- scale trials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Production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Decisions considered, rejected, made, changed</a:t>
            </a:r>
          </a:p>
          <a:p>
            <a:pPr lvl="1"/>
            <a:r>
              <a:rPr lang="en-US" dirty="0" smtClean="0"/>
              <a:t>Rationale</a:t>
            </a:r>
          </a:p>
          <a:p>
            <a:r>
              <a:rPr lang="en-US" dirty="0" smtClean="0"/>
              <a:t>Formal software artifacts</a:t>
            </a:r>
          </a:p>
          <a:p>
            <a:pPr lvl="1"/>
            <a:r>
              <a:rPr lang="en-US" dirty="0" smtClean="0"/>
              <a:t>Source and executable code; specifications; machine-readable models</a:t>
            </a:r>
          </a:p>
          <a:p>
            <a:r>
              <a:rPr lang="en-US" dirty="0" smtClean="0"/>
              <a:t>Structured informal artifacts</a:t>
            </a:r>
          </a:p>
          <a:p>
            <a:pPr lvl="1"/>
            <a:r>
              <a:rPr lang="en-US" dirty="0" smtClean="0"/>
              <a:t>Pseudo-code, requirements, graphical models, test plans, email addressing info, subject</a:t>
            </a:r>
          </a:p>
          <a:p>
            <a:r>
              <a:rPr lang="en-US" dirty="0" smtClean="0"/>
              <a:t>Unstructured artifacts</a:t>
            </a:r>
          </a:p>
          <a:p>
            <a:pPr lvl="1"/>
            <a:r>
              <a:rPr lang="en-US" dirty="0" smtClean="0"/>
              <a:t>Email body, notes, code comments, etc.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1" y="1600200"/>
            <a:ext cx="8565763" cy="4525963"/>
          </a:xfrm>
        </p:spPr>
        <p:txBody>
          <a:bodyPr/>
          <a:lstStyle/>
          <a:p>
            <a:r>
              <a:rPr lang="en-US" dirty="0" smtClean="0"/>
              <a:t>Information process</a:t>
            </a:r>
          </a:p>
          <a:p>
            <a:pPr lvl="1"/>
            <a:r>
              <a:rPr lang="en-US" dirty="0" smtClean="0"/>
              <a:t>Sequence of representations (Denning)</a:t>
            </a:r>
          </a:p>
          <a:p>
            <a:r>
              <a:rPr lang="en-US" dirty="0" smtClean="0"/>
              <a:t>Software production representation</a:t>
            </a:r>
          </a:p>
          <a:p>
            <a:pPr lvl="1"/>
            <a:r>
              <a:rPr lang="en-US" dirty="0" smtClean="0"/>
              <a:t>Union of existing artifacts at point in time</a:t>
            </a:r>
          </a:p>
          <a:p>
            <a:r>
              <a:rPr lang="en-US" dirty="0"/>
              <a:t>S</a:t>
            </a:r>
            <a:r>
              <a:rPr lang="en-US" dirty="0" smtClean="0"/>
              <a:t>equence of representations</a:t>
            </a:r>
          </a:p>
          <a:p>
            <a:pPr lvl="1"/>
            <a:r>
              <a:rPr lang="en-US" dirty="0" smtClean="0"/>
              <a:t>Demarcated by </a:t>
            </a:r>
            <a:r>
              <a:rPr lang="en-US" dirty="0"/>
              <a:t>c</a:t>
            </a:r>
            <a:r>
              <a:rPr lang="en-US" dirty="0" smtClean="0"/>
              <a:t>reation of artifacts and changes to them over time</a:t>
            </a:r>
          </a:p>
          <a:p>
            <a:r>
              <a:rPr lang="en-US" dirty="0" smtClean="0"/>
              <a:t>State space of software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Production Information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 source software (OSS) Mozilla Core as of 20 May 2011</a:t>
            </a:r>
          </a:p>
          <a:p>
            <a:pPr lvl="1"/>
            <a:r>
              <a:rPr lang="en-US" dirty="0" smtClean="0"/>
              <a:t>1379 developers over 13 years</a:t>
            </a:r>
          </a:p>
          <a:p>
            <a:pPr lvl="1"/>
            <a:r>
              <a:rPr lang="en-US" dirty="0" smtClean="0"/>
              <a:t>10.8M lines of codes and comments</a:t>
            </a:r>
          </a:p>
          <a:p>
            <a:pPr lvl="1"/>
            <a:r>
              <a:rPr lang="en-US" dirty="0" smtClean="0"/>
              <a:t>205,799 changes committed to version control system</a:t>
            </a:r>
          </a:p>
          <a:p>
            <a:r>
              <a:rPr lang="en-US" dirty="0" smtClean="0"/>
              <a:t>State space of </a:t>
            </a:r>
            <a:r>
              <a:rPr lang="en-US" dirty="0" smtClean="0"/>
              <a:t>Mozilla Core </a:t>
            </a:r>
            <a:r>
              <a:rPr lang="en-US" dirty="0" smtClean="0"/>
              <a:t>software production</a:t>
            </a:r>
          </a:p>
          <a:p>
            <a:pPr lvl="1"/>
            <a:r>
              <a:rPr lang="en-US" dirty="0" smtClean="0"/>
              <a:t>205,799 representations X average of ~5M lines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rtifacts </a:t>
            </a:r>
            <a:r>
              <a:rPr lang="en-US" dirty="0" smtClean="0"/>
              <a:t>other than code </a:t>
            </a:r>
            <a:r>
              <a:rPr lang="en-US" dirty="0" smtClean="0"/>
              <a:t>not considered</a:t>
            </a:r>
          </a:p>
          <a:p>
            <a:pPr lvl="1"/>
            <a:r>
              <a:rPr lang="en-US" dirty="0" smtClean="0"/>
              <a:t>Not a very large project</a:t>
            </a:r>
          </a:p>
          <a:p>
            <a:pPr lvl="1"/>
            <a:r>
              <a:rPr lang="en-US" dirty="0" smtClean="0"/>
              <a:t>One OSS project vs. Commercial vs. contractor-developed government project vs. .....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9A9-3320-E741-AC0E-CED8B9AE11A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367</Words>
  <Application>Microsoft Macintosh PowerPoint</Application>
  <PresentationFormat>On-screen Show (4:3)</PresentationFormat>
  <Paragraphs>68</Paragraphs>
  <Slides>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Ontology for Software Production</vt:lpstr>
      <vt:lpstr>Software Production</vt:lpstr>
      <vt:lpstr>Slide 3</vt:lpstr>
      <vt:lpstr>Understanding Software Production</vt:lpstr>
      <vt:lpstr>Software Production Data</vt:lpstr>
      <vt:lpstr>Software Production</vt:lpstr>
      <vt:lpstr>Software Production Information Process</vt:lpstr>
      <vt:lpstr>Questions?</vt:lpstr>
    </vt:vector>
  </TitlesOfParts>
  <Company>NRL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for Software Engineering</dc:title>
  <dc:creator>Jim Kirby</dc:creator>
  <cp:lastModifiedBy>Jim Kirby</cp:lastModifiedBy>
  <cp:revision>14</cp:revision>
  <cp:lastPrinted>2012-02-07T22:23:01Z</cp:lastPrinted>
  <dcterms:created xsi:type="dcterms:W3CDTF">2012-02-07T15:47:36Z</dcterms:created>
  <dcterms:modified xsi:type="dcterms:W3CDTF">2012-02-07T23:00:22Z</dcterms:modified>
</cp:coreProperties>
</file>