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F00D6-B6D7-4337-803E-620533C926F8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BF5E2-6DBF-41F1-B776-09427A60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55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C1C9665-6938-4E48-850C-2CE0677304E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C1E27B1-1E67-414A-9F89-11D5AA8DC55E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EF24-73D1-4DE0-8B49-DC31851D603F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5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A13A-AD08-46A2-9E06-E1B2BEA4946A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8D76-10F5-4D2E-8693-CDD7292A2280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5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0772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2">
                    <a:shade val="50000"/>
                    <a:satMod val="20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ACDE4A9E-C85B-4665-AC3E-CD58C321464A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2">
                    <a:shade val="50000"/>
                    <a:satMod val="20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solidFill>
                  <a:schemeClr val="bg2">
                    <a:shade val="50000"/>
                    <a:satMod val="20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C056EDA0-06F8-4ABC-B55F-EB8A330C5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5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2761-E02B-49B1-8631-6E16D91C8F83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4F33-4351-4E13-9BE5-63CB9AD13266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4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3925-2E6B-4DCA-AE1F-93BE5110E352}" type="datetime1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020B-1E83-4D81-A9B0-0F11F39A50BB}" type="datetime1">
              <a:rPr lang="en-US" smtClean="0"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7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4D65-F95A-4F3C-8471-8856E8559470}" type="datetime1">
              <a:rPr lang="en-US" smtClean="0"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5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E5D5-FC2A-423C-9A19-F6EFE951F899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7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A84F-5B40-41B9-946E-C00CDC88AB51}" type="datetime1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4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AE71-BE33-427B-8DCE-DB0D67BAD3FD}" type="datetime1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9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BD23D-5AD0-4A39-8309-15FE9EB22102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7F3EA-FC26-436C-B6E9-8AC99B5F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8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bofoundry.org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ntology.buffalo.edu/bio/LinkSuit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zW3Gc_yA9A" TargetMode="External"/><Relationship Id="rId2" Type="http://schemas.openxmlformats.org/officeDocument/2006/relationships/hyperlink" Target="http://www.geneontology.org/GO.refgenome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eur-ws.org/Vol-808/STIDS2011_CR_T1_SalmenEtAl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Data that might benefit from ontology technology, but why this usually fails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Barry Smith</a:t>
            </a:r>
          </a:p>
          <a:p>
            <a:r>
              <a:rPr lang="en-US" dirty="0" smtClean="0"/>
              <a:t>National Center for Ontological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3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524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GO provides a controlled vocabulary of terms for use in annotating </a:t>
            </a:r>
            <a:r>
              <a:rPr lang="en-US" sz="3600" dirty="0" smtClean="0"/>
              <a:t>(tagging</a:t>
            </a:r>
            <a:r>
              <a:rPr lang="en-US" sz="3600" dirty="0" smtClean="0"/>
              <a:t>) </a:t>
            </a:r>
            <a:r>
              <a:rPr lang="en-US" sz="3600" dirty="0" smtClean="0"/>
              <a:t>biological data</a:t>
            </a:r>
            <a:endParaRPr lang="en-US" sz="3600" dirty="0" smtClean="0"/>
          </a:p>
        </p:txBody>
      </p:sp>
      <p:sp>
        <p:nvSpPr>
          <p:cNvPr id="114691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51038"/>
            <a:ext cx="8458200" cy="46021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multi-species, multi-disciplinary, open source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built and maintained by domain experts</a:t>
            </a:r>
            <a:endParaRPr lang="en-US" sz="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contributing to the </a:t>
            </a:r>
            <a:r>
              <a:rPr lang="en-US" dirty="0" err="1" smtClean="0"/>
              <a:t>cumulativity</a:t>
            </a:r>
            <a:r>
              <a:rPr lang="en-US" dirty="0" smtClean="0"/>
              <a:t> of scientific results obtained by distinct research communities</a:t>
            </a:r>
            <a:endParaRPr lang="en-US" sz="5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natural </a:t>
            </a:r>
            <a:r>
              <a:rPr lang="en-US" dirty="0" smtClean="0"/>
              <a:t>language and logical definitions for all terms to support consistent human application and computational </a:t>
            </a:r>
            <a:r>
              <a:rPr lang="en-US" dirty="0" smtClean="0"/>
              <a:t>exploitation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rigorous governance process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feedback loop connects users to editors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6EDA0-06F8-4ABC-B55F-EB8A330C5E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124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524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How to do it right</a:t>
            </a:r>
            <a:endParaRPr lang="en-US" sz="3600" dirty="0" smtClean="0"/>
          </a:p>
        </p:txBody>
      </p:sp>
      <p:sp>
        <p:nvSpPr>
          <p:cNvPr id="114691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8458200" cy="5105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ontologies should mimic the methodology used by the GO (following the principles of the OBO Foundry: </a:t>
            </a:r>
            <a:r>
              <a:rPr lang="en-US" dirty="0" smtClean="0">
                <a:hlinkClick r:id="rId2"/>
              </a:rPr>
              <a:t>http://obofoundry.org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ontologies in the same field should be developed in coordinated fashion to ensure that there is exactly one ontology for each subdomain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ontologies should be developed incrementally in a way that builds on successful user testing at every stage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6EDA0-06F8-4ABC-B55F-EB8A330C5ED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683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strategy of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Databases describe data using multiple heterogeneous labels </a:t>
            </a:r>
          </a:p>
          <a:p>
            <a:pPr marL="0" indent="0">
              <a:buNone/>
            </a:pPr>
            <a:r>
              <a:rPr lang="en-US" dirty="0" smtClean="0"/>
              <a:t>If we can </a:t>
            </a:r>
            <a:r>
              <a:rPr lang="en-US" i="1" dirty="0" smtClean="0"/>
              <a:t>annotate</a:t>
            </a:r>
            <a:r>
              <a:rPr lang="en-US" dirty="0" smtClean="0"/>
              <a:t> (tag) these labels using terms from common controlled vocabularies, then a virtual arms-length integration can be achieved, providing </a:t>
            </a:r>
          </a:p>
          <a:p>
            <a:r>
              <a:rPr lang="en-US" dirty="0" smtClean="0"/>
              <a:t>immediate benefits for search and retrieval</a:t>
            </a:r>
          </a:p>
          <a:p>
            <a:r>
              <a:rPr lang="en-US" dirty="0" smtClean="0"/>
              <a:t>a starting point for the creation of net-centric reference data</a:t>
            </a:r>
          </a:p>
          <a:p>
            <a:r>
              <a:rPr lang="en-US" dirty="0" smtClean="0"/>
              <a:t>potential longer term benefits for reasoning</a:t>
            </a:r>
          </a:p>
          <a:p>
            <a:pPr marL="0" indent="0">
              <a:buNone/>
            </a:pPr>
            <a:r>
              <a:rPr lang="en-US" dirty="0" smtClean="0"/>
              <a:t>with no need to modify existing systems, code or data</a:t>
            </a:r>
          </a:p>
          <a:p>
            <a:pPr marL="0" indent="0">
              <a:buNone/>
            </a:pPr>
            <a:endParaRPr lang="en-US" sz="2600" dirty="0" smtClean="0"/>
          </a:p>
          <a:p>
            <a:pPr marL="1828800" indent="0">
              <a:buNone/>
            </a:pPr>
            <a:r>
              <a:rPr lang="en-US" sz="2600" dirty="0" smtClean="0"/>
              <a:t>See Ceusters </a:t>
            </a:r>
            <a:r>
              <a:rPr lang="en-US" sz="2600" i="1" dirty="0" smtClean="0"/>
              <a:t>et al. Proceedings of DILS 2004. </a:t>
            </a:r>
            <a:r>
              <a:rPr lang="en-US" sz="2600" i="1" dirty="0" smtClean="0">
                <a:hlinkClick r:id="rId2"/>
              </a:rPr>
              <a:t>http://ontology.buffalo.edu/bio/LinkSuite.pdf</a:t>
            </a:r>
            <a:endParaRPr lang="en-US" sz="2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26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5"/>
          <p:cNvSpPr txBox="1">
            <a:spLocks noChangeArrowheads="1"/>
          </p:cNvSpPr>
          <p:nvPr/>
        </p:nvSpPr>
        <p:spPr bwMode="auto">
          <a:xfrm>
            <a:off x="228600" y="2351782"/>
            <a:ext cx="8686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400" dirty="0"/>
              <a:t>Ontologies facilitate grouping of annotations</a:t>
            </a:r>
            <a:r>
              <a:rPr lang="en-US" sz="3200" dirty="0"/>
              <a:t> </a:t>
            </a:r>
          </a:p>
        </p:txBody>
      </p:sp>
      <p:sp>
        <p:nvSpPr>
          <p:cNvPr id="95235" name="Text Box 6"/>
          <p:cNvSpPr txBox="1">
            <a:spLocks noChangeArrowheads="1"/>
          </p:cNvSpPr>
          <p:nvPr/>
        </p:nvSpPr>
        <p:spPr bwMode="auto">
          <a:xfrm>
            <a:off x="2209800" y="3342382"/>
            <a:ext cx="4818063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 dirty="0">
                <a:solidFill>
                  <a:schemeClr val="accent2"/>
                </a:solidFill>
              </a:rPr>
              <a:t>brain	</a:t>
            </a:r>
            <a:r>
              <a:rPr lang="en-US" sz="2800" b="1" dirty="0"/>
              <a:t>	     		20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   hindbrain</a:t>
            </a:r>
            <a:r>
              <a:rPr lang="en-US" sz="2800" b="1" dirty="0"/>
              <a:t>              	15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        </a:t>
            </a:r>
            <a:r>
              <a:rPr lang="en-US" sz="2800" b="1" dirty="0" err="1">
                <a:solidFill>
                  <a:schemeClr val="accent2"/>
                </a:solidFill>
              </a:rPr>
              <a:t>rhombomere</a:t>
            </a:r>
            <a:r>
              <a:rPr lang="en-US" sz="2800" b="1" dirty="0"/>
              <a:t>   	10</a:t>
            </a:r>
          </a:p>
        </p:txBody>
      </p:sp>
      <p:sp>
        <p:nvSpPr>
          <p:cNvPr id="95236" name="Text Box 11"/>
          <p:cNvSpPr txBox="1">
            <a:spLocks noChangeArrowheads="1"/>
          </p:cNvSpPr>
          <p:nvPr/>
        </p:nvSpPr>
        <p:spPr bwMode="auto">
          <a:xfrm>
            <a:off x="1462088" y="5247382"/>
            <a:ext cx="647965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200" dirty="0"/>
              <a:t>Query </a:t>
            </a:r>
            <a:r>
              <a:rPr lang="en-US" sz="3200" dirty="0" smtClean="0"/>
              <a:t>‘brain’ </a:t>
            </a:r>
            <a:r>
              <a:rPr lang="en-US" sz="3200" dirty="0"/>
              <a:t>without ontology   </a:t>
            </a:r>
            <a:r>
              <a:rPr lang="en-US" sz="3200" dirty="0">
                <a:solidFill>
                  <a:srgbClr val="FF0000"/>
                </a:solidFill>
              </a:rPr>
              <a:t>20</a:t>
            </a:r>
          </a:p>
          <a:p>
            <a:r>
              <a:rPr lang="en-US" sz="3200" dirty="0"/>
              <a:t>Query </a:t>
            </a:r>
            <a:r>
              <a:rPr lang="en-US" sz="3200" dirty="0" smtClean="0"/>
              <a:t>‘brain’ </a:t>
            </a:r>
            <a:r>
              <a:rPr lang="en-US" sz="3200" dirty="0"/>
              <a:t>with ontology        </a:t>
            </a:r>
            <a:r>
              <a:rPr lang="en-US" sz="3200" dirty="0">
                <a:solidFill>
                  <a:srgbClr val="FF0000"/>
                </a:solidFill>
              </a:rPr>
              <a:t>45</a:t>
            </a:r>
            <a:r>
              <a:rPr lang="en-US" sz="3200" dirty="0"/>
              <a:t> </a:t>
            </a:r>
          </a:p>
        </p:txBody>
      </p:sp>
      <p:sp>
        <p:nvSpPr>
          <p:cNvPr id="95237" name="Slide Number Placeholder 4"/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858000"/>
            <a:ext cx="23622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2"/>
            <a:fld id="{735B6B37-AEE4-447E-97CB-FFD31DB26D15}" type="slidenum">
              <a:rPr lang="en-US" smtClean="0"/>
              <a:pPr lvl="2"/>
              <a:t>3</a:t>
            </a:fld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152400"/>
            <a:ext cx="83820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String searches yield partial results, rest on manual effort and on familiarity with existing database contents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9379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where this method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pPr fontAlgn="base"/>
            <a:r>
              <a:rPr lang="en-US" sz="2800" dirty="0" smtClean="0"/>
              <a:t>Reference </a:t>
            </a:r>
            <a:r>
              <a:rPr lang="en-US" sz="2800" dirty="0"/>
              <a:t>Genome Annotation </a:t>
            </a:r>
            <a:r>
              <a:rPr lang="en-US" sz="2800" dirty="0" smtClean="0"/>
              <a:t>Project</a:t>
            </a:r>
            <a:r>
              <a:rPr lang="en-US" sz="2800" dirty="0" smtClean="0">
                <a:hlinkClick r:id="rId2"/>
              </a:rPr>
              <a:t> http://www.geneontology.org/GO.refgenome.shtml</a:t>
            </a:r>
            <a:endParaRPr lang="en-US" sz="2800" dirty="0"/>
          </a:p>
          <a:p>
            <a:r>
              <a:rPr lang="en-US" sz="2800" dirty="0" smtClean="0"/>
              <a:t>Human resources data in large organizations</a:t>
            </a:r>
          </a:p>
          <a:p>
            <a:pPr marL="339725" indent="0">
              <a:buNone/>
            </a:pPr>
            <a:r>
              <a:rPr lang="en-US" sz="2800" dirty="0" smtClean="0">
                <a:hlinkClick r:id="rId3"/>
              </a:rPr>
              <a:t>http://www.youtube.com/watch?v=OzW3Gc_yA9A</a:t>
            </a:r>
            <a:endParaRPr lang="en-US" sz="2800" dirty="0" smtClean="0"/>
          </a:p>
          <a:p>
            <a:r>
              <a:rPr lang="en-US" sz="2800" dirty="0" smtClean="0"/>
              <a:t>Military intelligence data </a:t>
            </a:r>
          </a:p>
          <a:p>
            <a:pPr marL="339725" indent="0">
              <a:buNone/>
            </a:pPr>
            <a:r>
              <a:rPr lang="en-US" sz="2800" dirty="0" err="1" smtClean="0"/>
              <a:t>Salmen</a:t>
            </a:r>
            <a:r>
              <a:rPr lang="en-US" sz="2800" dirty="0" smtClean="0"/>
              <a:t> </a:t>
            </a:r>
            <a:r>
              <a:rPr lang="en-US" sz="2800" i="1" dirty="0" smtClean="0"/>
              <a:t>et al. </a:t>
            </a:r>
            <a:r>
              <a:rPr lang="en-US" sz="2800" dirty="0" smtClean="0"/>
              <a:t>in </a:t>
            </a:r>
            <a:r>
              <a:rPr lang="en-US" sz="2800" dirty="0" smtClean="0">
                <a:hlinkClick r:id="rId4"/>
              </a:rPr>
              <a:t>http://ceur-ws.org/Vol-808/</a:t>
            </a:r>
          </a:p>
          <a:p>
            <a:pPr marL="0" indent="0">
              <a:buNone/>
            </a:pPr>
            <a:r>
              <a:rPr lang="en-US" sz="2800" dirty="0" smtClean="0"/>
              <a:t>Other potential areas of application:</a:t>
            </a:r>
          </a:p>
          <a:p>
            <a:pPr>
              <a:tabLst>
                <a:tab pos="3997325" algn="l"/>
              </a:tabLst>
            </a:pPr>
            <a:r>
              <a:rPr lang="en-US" sz="2800" dirty="0" smtClean="0"/>
              <a:t>Crime 	</a:t>
            </a:r>
            <a:r>
              <a:rPr lang="en-US" sz="2200" dirty="0" smtClean="0"/>
              <a:t>•</a:t>
            </a:r>
            <a:r>
              <a:rPr lang="en-US" sz="2800" dirty="0" smtClean="0"/>
              <a:t>   Public health</a:t>
            </a:r>
          </a:p>
          <a:p>
            <a:pPr>
              <a:tabLst>
                <a:tab pos="3997325" algn="l"/>
              </a:tabLst>
            </a:pPr>
            <a:r>
              <a:rPr lang="en-US" sz="2800" dirty="0" smtClean="0"/>
              <a:t>Insurance	</a:t>
            </a:r>
            <a:r>
              <a:rPr lang="en-US" sz="2200" dirty="0" smtClean="0"/>
              <a:t>•</a:t>
            </a:r>
            <a:r>
              <a:rPr lang="en-US" sz="2800" dirty="0" smtClean="0"/>
              <a:t>   </a:t>
            </a:r>
            <a:r>
              <a:rPr lang="en-US" sz="2800" dirty="0" smtClean="0"/>
              <a:t>Finance</a:t>
            </a:r>
            <a:endParaRPr lang="en-US" sz="2800" dirty="0" smtClean="0"/>
          </a:p>
          <a:p>
            <a:pPr marL="0" indent="0">
              <a:buNone/>
            </a:pPr>
            <a:endParaRPr lang="en-US" sz="2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3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But normally the method does not work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4800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Semantic technology (OWL, …) seeks to break </a:t>
            </a:r>
            <a:r>
              <a:rPr lang="en-US" dirty="0" smtClean="0"/>
              <a:t>down </a:t>
            </a:r>
            <a:r>
              <a:rPr lang="en-US" dirty="0" smtClean="0"/>
              <a:t>data silos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Unfortunately </a:t>
            </a:r>
            <a:r>
              <a:rPr lang="en-US" dirty="0" smtClean="0"/>
              <a:t>it is now so easy to create ontologies that myriad incompatible ontologies </a:t>
            </a:r>
            <a:r>
              <a:rPr lang="en-US" dirty="0"/>
              <a:t>are being created in </a:t>
            </a:r>
            <a:r>
              <a:rPr lang="en-US" i="1" dirty="0"/>
              <a:t>ad hoc </a:t>
            </a:r>
            <a:r>
              <a:rPr lang="en-US" dirty="0"/>
              <a:t>ways </a:t>
            </a:r>
            <a:r>
              <a:rPr lang="en-US" dirty="0" smtClean="0"/>
              <a:t>leading </a:t>
            </a:r>
            <a:r>
              <a:rPr lang="en-US" dirty="0" smtClean="0"/>
              <a:t>to the creation of </a:t>
            </a:r>
            <a:r>
              <a:rPr lang="en-US" dirty="0" smtClean="0"/>
              <a:t>new</a:t>
            </a:r>
            <a:r>
              <a:rPr lang="en-US" dirty="0" smtClean="0"/>
              <a:t>, semantic silos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</a:t>
            </a:r>
            <a:r>
              <a:rPr lang="en-US" dirty="0" smtClean="0"/>
              <a:t>Semantic Web framework as currently conceived and governed by the W3C </a:t>
            </a:r>
            <a:r>
              <a:rPr lang="en-US" dirty="0" smtClean="0"/>
              <a:t>(modeled on html) yields </a:t>
            </a:r>
            <a:r>
              <a:rPr lang="en-US" dirty="0" smtClean="0"/>
              <a:t>minimal </a:t>
            </a:r>
            <a:r>
              <a:rPr lang="en-US" dirty="0" smtClean="0"/>
              <a:t>standardization</a:t>
            </a:r>
          </a:p>
          <a:p>
            <a:pPr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more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semantic technology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is successful, they more we fail to achieve our goals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693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9935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Reasons for this effect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Just as it’s easier to build a new database, so it’s easier to build a new ontology for each new project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You </a:t>
            </a:r>
            <a:r>
              <a:rPr lang="en-US" dirty="0" smtClean="0"/>
              <a:t>will not get paid for reusing </a:t>
            </a:r>
            <a:r>
              <a:rPr lang="en-US" dirty="0" smtClean="0"/>
              <a:t>existing ontologies </a:t>
            </a:r>
            <a:r>
              <a:rPr lang="en-US" dirty="0" smtClean="0"/>
              <a:t>(Let a million </a:t>
            </a:r>
            <a:r>
              <a:rPr lang="en-US" dirty="0" smtClean="0"/>
              <a:t>ontologies </a:t>
            </a:r>
            <a:r>
              <a:rPr lang="en-US" dirty="0" smtClean="0"/>
              <a:t>bloom)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There </a:t>
            </a:r>
            <a:r>
              <a:rPr lang="en-US" dirty="0" smtClean="0"/>
              <a:t>are no ‘good’ </a:t>
            </a:r>
            <a:r>
              <a:rPr lang="en-US" dirty="0" smtClean="0"/>
              <a:t>ontologies, anyway </a:t>
            </a:r>
            <a:r>
              <a:rPr lang="en-US" dirty="0" smtClean="0"/>
              <a:t>(just arbitrary choices of terms and relations  …)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Information technology (hardware) changes constantly, not worth the effort of getting things right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989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do it right?</a:t>
            </a:r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create an incremental, evolutionary process, where what is good survives, and what is bad fails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create a scenario in which people will find it profitable to reuse ontologies, terminologies and coding systems which have been tried and tested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silo effects will be avoided and results of investment in Semantic Technology will cumulate effectively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293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Uses of ‘ontology’ in PubMed abstracts</a:t>
            </a:r>
          </a:p>
        </p:txBody>
      </p:sp>
      <p:sp>
        <p:nvSpPr>
          <p:cNvPr id="10240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04" name="Chart 5"/>
          <p:cNvGraphicFramePr>
            <a:graphicFrameLocks/>
          </p:cNvGraphicFramePr>
          <p:nvPr/>
        </p:nvGraphicFramePr>
        <p:xfrm>
          <a:off x="1143000" y="1600200"/>
          <a:ext cx="6553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3" imgW="5944115" imgH="3657917" progId="Excel.Chart.8">
                  <p:embed/>
                </p:oleObj>
              </mc:Choice>
              <mc:Fallback>
                <p:oleObj r:id="rId3" imgW="5944115" imgH="365791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00200"/>
                        <a:ext cx="65532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0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9560" r="10156" b="18750"/>
          <a:stretch>
            <a:fillRect/>
          </a:stretch>
        </p:blipFill>
        <p:spPr bwMode="auto">
          <a:xfrm>
            <a:off x="0" y="0"/>
            <a:ext cx="9144000" cy="692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F3EA-FC26-436C-B6E9-8AC99B5F28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86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342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34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" t="9375" r="12030" b="729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9" name="Rectangle 7"/>
          <p:cNvSpPr>
            <a:spLocks noChangeArrowheads="1"/>
          </p:cNvSpPr>
          <p:nvPr/>
        </p:nvSpPr>
        <p:spPr bwMode="auto">
          <a:xfrm>
            <a:off x="0" y="84138"/>
            <a:ext cx="9144000" cy="67786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FFFF00"/>
                </a:solidFill>
              </a:rPr>
              <a:t>By far the most successful: GO (Gene Ontology)</a:t>
            </a:r>
          </a:p>
          <a:p>
            <a:pPr algn="ctr"/>
            <a:endParaRPr lang="en-US" sz="60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6EDA0-06F8-4ABC-B55F-EB8A330C5ED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770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568</Words>
  <Application>Microsoft Office PowerPoint</Application>
  <PresentationFormat>On-screen Show (4:3)</PresentationFormat>
  <Paragraphs>68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Office Excel Chart</vt:lpstr>
      <vt:lpstr>Big Data that might benefit from ontology technology, but why this usually fails</vt:lpstr>
      <vt:lpstr>The strategy of annotation</vt:lpstr>
      <vt:lpstr>PowerPoint Presentation</vt:lpstr>
      <vt:lpstr>Examples of where this method works</vt:lpstr>
      <vt:lpstr>But normally the method does not work</vt:lpstr>
      <vt:lpstr>Reasons for this effect</vt:lpstr>
      <vt:lpstr>How to do it right?</vt:lpstr>
      <vt:lpstr>Uses of ‘ontology’ in PubMed abstracts</vt:lpstr>
      <vt:lpstr>PowerPoint Presentation</vt:lpstr>
      <vt:lpstr>GO provides a controlled vocabulary of terms for use in annotating (tagging) biological data</vt:lpstr>
      <vt:lpstr>How to do it right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that might benefit from ontology technology, and why this is a hard problem</dc:title>
  <dc:creator>phismith</dc:creator>
  <cp:lastModifiedBy>phismith</cp:lastModifiedBy>
  <cp:revision>7</cp:revision>
  <dcterms:created xsi:type="dcterms:W3CDTF">2012-02-06T18:00:33Z</dcterms:created>
  <dcterms:modified xsi:type="dcterms:W3CDTF">2012-02-07T19:34:52Z</dcterms:modified>
</cp:coreProperties>
</file>