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91" r:id="rId5"/>
  </p:sldMasterIdLst>
  <p:notesMasterIdLst>
    <p:notesMasterId r:id="rId18"/>
  </p:notesMasterIdLst>
  <p:sldIdLst>
    <p:sldId id="256" r:id="rId6"/>
    <p:sldId id="323" r:id="rId7"/>
    <p:sldId id="320" r:id="rId8"/>
    <p:sldId id="286" r:id="rId9"/>
    <p:sldId id="326" r:id="rId10"/>
    <p:sldId id="327" r:id="rId11"/>
    <p:sldId id="328" r:id="rId12"/>
    <p:sldId id="330" r:id="rId13"/>
    <p:sldId id="332" r:id="rId14"/>
    <p:sldId id="334" r:id="rId15"/>
    <p:sldId id="335" r:id="rId16"/>
    <p:sldId id="336"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41E22"/>
    <a:srgbClr val="000000"/>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4849" autoAdjust="0"/>
  </p:normalViewPr>
  <p:slideViewPr>
    <p:cSldViewPr>
      <p:cViewPr varScale="1">
        <p:scale>
          <a:sx n="63" d="100"/>
          <a:sy n="63" d="100"/>
        </p:scale>
        <p:origin x="-14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E695B-7A1B-4E40-94EE-BB216125E018}" type="datetimeFigureOut">
              <a:rPr lang="en-US" smtClean="0"/>
              <a:pPr/>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AED1ED-EC98-4D04-A699-882FCCA4A4D8}" type="slidenum">
              <a:rPr lang="en-US" smtClean="0"/>
              <a:pPr/>
              <a:t>‹#›</a:t>
            </a:fld>
            <a:endParaRPr lang="en-US"/>
          </a:p>
        </p:txBody>
      </p:sp>
    </p:spTree>
    <p:extLst>
      <p:ext uri="{BB962C8B-B14F-4D97-AF65-F5344CB8AC3E}">
        <p14:creationId xmlns:p14="http://schemas.microsoft.com/office/powerpoint/2010/main" xmlns="" val="424986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require some changes in the</a:t>
            </a:r>
            <a:r>
              <a:rPr lang="en-US" baseline="0" dirty="0" smtClean="0"/>
              <a:t> product development process, just like m</a:t>
            </a:r>
            <a:r>
              <a:rPr lang="en-US" dirty="0" smtClean="0"/>
              <a:t>oving</a:t>
            </a:r>
            <a:r>
              <a:rPr lang="en-US" baseline="0" dirty="0" smtClean="0"/>
              <a:t> from core/rope memory that was put together by hand  to quad-core mass produced billion gate IC’s required changes… </a:t>
            </a:r>
          </a:p>
          <a:p>
            <a:r>
              <a:rPr lang="en-US" baseline="0" dirty="0" smtClean="0"/>
              <a:t>From drafting tables and tape, to CAD layout, to auto layout driven by schematics, to hardware description languages</a:t>
            </a:r>
          </a:p>
          <a:p>
            <a:r>
              <a:rPr lang="en-US" baseline="0" dirty="0" smtClean="0"/>
              <a:t>Remember Dr. Rose’s HDL quote… ‘your not going to lay out a billion gate integrated circuit by hand’</a:t>
            </a:r>
          </a:p>
          <a:p>
            <a:r>
              <a:rPr lang="en-US" baseline="0" dirty="0" smtClean="0"/>
              <a:t>Your not going to build the next generation products with billions of circuits, millions of lines of code, in hostile environments, in highly regulated situations like you did in the past using old methods—they’re not scalable.  </a:t>
            </a:r>
          </a:p>
          <a:p>
            <a:r>
              <a:rPr lang="en-US" baseline="0" dirty="0" smtClean="0"/>
              <a:t>Just as electronics design moved to higher levels of design and abstraction, you need to higher, cross-domain design approaches</a:t>
            </a:r>
            <a:endParaRPr lang="en-US" dirty="0"/>
          </a:p>
        </p:txBody>
      </p:sp>
      <p:sp>
        <p:nvSpPr>
          <p:cNvPr id="4" name="Slide Number Placeholder 3"/>
          <p:cNvSpPr>
            <a:spLocks noGrp="1"/>
          </p:cNvSpPr>
          <p:nvPr>
            <p:ph type="sldNum" sz="quarter" idx="10"/>
          </p:nvPr>
        </p:nvSpPr>
        <p:spPr/>
        <p:txBody>
          <a:bodyPr/>
          <a:lstStyle/>
          <a:p>
            <a:fld id="{A6B9FFFF-A930-4EF6-BB3E-23CEAD56D0F2}" type="slidenum">
              <a:rPr lang="de-DE" smtClean="0"/>
              <a:pPr/>
              <a:t>3</a:t>
            </a:fld>
            <a:endParaRPr lang="de-DE"/>
          </a:p>
        </p:txBody>
      </p:sp>
    </p:spTree>
    <p:extLst>
      <p:ext uri="{BB962C8B-B14F-4D97-AF65-F5344CB8AC3E}">
        <p14:creationId xmlns:p14="http://schemas.microsoft.com/office/powerpoint/2010/main" xmlns="" val="324838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4613" y="8684926"/>
            <a:ext cx="2971800" cy="457513"/>
          </a:xfrm>
          <a:prstGeom prst="rect">
            <a:avLst/>
          </a:prstGeom>
          <a:noFill/>
          <a:ln>
            <a:miter lim="800000"/>
            <a:headEnd/>
            <a:tailEnd/>
          </a:ln>
        </p:spPr>
        <p:txBody>
          <a:bodyPr/>
          <a:lstStyle/>
          <a:p>
            <a:fld id="{43E0DD64-3AD3-44C2-9E3A-2136B3F9ECBC}" type="slidenum">
              <a:rPr lang="en-US"/>
              <a:pPr/>
              <a:t>4</a:t>
            </a:fld>
            <a:endParaRPr lang="en-US"/>
          </a:p>
        </p:txBody>
      </p:sp>
      <p:sp>
        <p:nvSpPr>
          <p:cNvPr id="24579" name="Rectangle 2"/>
          <p:cNvSpPr>
            <a:spLocks noGrp="1" noRot="1" noChangeAspect="1" noChangeArrowheads="1" noTextEdit="1"/>
          </p:cNvSpPr>
          <p:nvPr>
            <p:ph type="sldImg"/>
          </p:nvPr>
        </p:nvSpPr>
        <p:spPr>
          <a:xfrm>
            <a:off x="1301750" y="803275"/>
            <a:ext cx="4257675" cy="3194050"/>
          </a:xfrm>
          <a:ln/>
        </p:spPr>
      </p:sp>
      <p:sp>
        <p:nvSpPr>
          <p:cNvPr id="24580" name="Rectangle 3"/>
          <p:cNvSpPr>
            <a:spLocks noGrp="1" noChangeArrowheads="1"/>
          </p:cNvSpPr>
          <p:nvPr>
            <p:ph type="body" idx="1"/>
          </p:nvPr>
        </p:nvSpPr>
        <p:spPr>
          <a:xfrm>
            <a:off x="993775" y="4351833"/>
            <a:ext cx="4870450" cy="3599200"/>
          </a:xfrm>
          <a:noFill/>
          <a:ln w="9525"/>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5F090-9D17-44F1-91E7-A11CEA33AF0F}" type="slidenum">
              <a:rPr lang="en-US">
                <a:solidFill>
                  <a:prstClr val="black"/>
                </a:solidFill>
              </a:rPr>
              <a:pPr/>
              <a:t>6</a:t>
            </a:fld>
            <a:endParaRPr lang="en-US">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logical systems of primary interest have an inference semantics and a reference semantics.  An </a:t>
            </a:r>
            <a:r>
              <a:rPr lang="en-US" sz="1000" dirty="0"/>
              <a:t>inference semantics </a:t>
            </a:r>
            <a:r>
              <a:rPr lang="en-US" sz="1000" dirty="0" smtClean="0"/>
              <a:t>is </a:t>
            </a:r>
            <a:r>
              <a:rPr lang="en-US" sz="1000" dirty="0"/>
              <a:t>given by rules which can be used to derive conclusions from axioms, i.e., other true statements.  </a:t>
            </a:r>
            <a:r>
              <a:rPr lang="en-US" sz="1000" dirty="0" smtClean="0"/>
              <a:t>The reference semantics for an axiom </a:t>
            </a:r>
            <a:r>
              <a:rPr lang="en-US" sz="1000" dirty="0"/>
              <a:t>set describes a class of valid interpretations. The axioms are by definition true in any valid interpretation. Of course an axiom set may not have any valid interpretations. </a:t>
            </a:r>
            <a:r>
              <a:rPr lang="en-US" sz="1000" dirty="0" smtClean="0"/>
              <a:t>Meta-logic theorems are used to connect inference and reference semantics.  The </a:t>
            </a:r>
            <a:r>
              <a:rPr lang="en-US" sz="1000" dirty="0"/>
              <a:t>inference rules are sound if a statement derived from the axioms is true in any valid interpretation. A </a:t>
            </a:r>
            <a:r>
              <a:rPr lang="en-US" sz="1000" dirty="0">
                <a:solidFill>
                  <a:srgbClr val="FF0000"/>
                </a:solidFill>
              </a:rPr>
              <a:t>formal system </a:t>
            </a:r>
            <a:r>
              <a:rPr lang="en-US" sz="1000" dirty="0"/>
              <a:t>is said to be sound when the statements derived from an axiom set are true with respect to the reference semantics and is said to be complete when all statements true in the reference semantics can be derived from the axiom set. </a:t>
            </a:r>
            <a:endParaRPr lang="en-US" sz="1000" dirty="0" smtClean="0"/>
          </a:p>
          <a:p>
            <a:endParaRPr lang="en-US" sz="1000" dirty="0" smtClean="0"/>
          </a:p>
          <a:p>
            <a:r>
              <a:rPr lang="en-US" sz="1000" dirty="0" smtClean="0"/>
              <a:t>In a semantic embedding the informal </a:t>
            </a:r>
            <a:r>
              <a:rPr lang="en-US" sz="1000" dirty="0" err="1" smtClean="0"/>
              <a:t>SysML</a:t>
            </a:r>
            <a:r>
              <a:rPr lang="en-US" sz="1000" dirty="0" smtClean="0"/>
              <a:t> semantics is in accord with logic semantics</a:t>
            </a:r>
            <a:r>
              <a:rPr lang="en-US" sz="1000" dirty="0"/>
              <a:t>. Many candidate logics are relevant as targets for embedding </a:t>
            </a:r>
            <a:r>
              <a:rPr lang="en-US" sz="1000" dirty="0" err="1"/>
              <a:t>SysML</a:t>
            </a:r>
            <a:r>
              <a:rPr lang="en-US" sz="1000" dirty="0"/>
              <a:t>. </a:t>
            </a:r>
            <a:r>
              <a:rPr lang="en-US" sz="1000" dirty="0" smtClean="0"/>
              <a:t>The </a:t>
            </a:r>
            <a:r>
              <a:rPr lang="en-US" sz="1000" dirty="0"/>
              <a:t>informal semantics of </a:t>
            </a:r>
            <a:r>
              <a:rPr lang="en-US" sz="1000" dirty="0" err="1"/>
              <a:t>SysML</a:t>
            </a:r>
            <a:r>
              <a:rPr lang="en-US" sz="1000" dirty="0"/>
              <a:t> as specified by an informal notion of valid interpretation accords well with the formal concept of valid </a:t>
            </a:r>
            <a:r>
              <a:rPr lang="en-US" sz="1000" dirty="0" smtClean="0"/>
              <a:t>interpretation. </a:t>
            </a:r>
            <a:r>
              <a:rPr lang="en-US" sz="1000" dirty="0"/>
              <a:t>Translating or embedding </a:t>
            </a:r>
            <a:r>
              <a:rPr lang="en-US" sz="1000" dirty="0" err="1"/>
              <a:t>SysML</a:t>
            </a:r>
            <a:r>
              <a:rPr lang="en-US" sz="1000" dirty="0"/>
              <a:t> models into logical system has pitfalls. Any useful formal semantics for </a:t>
            </a:r>
            <a:r>
              <a:rPr lang="en-US" sz="1000" dirty="0" err="1"/>
              <a:t>SysML</a:t>
            </a:r>
            <a:r>
              <a:rPr lang="en-US" sz="1000" dirty="0"/>
              <a:t> will have to be correct in so far as this is possible, given that </a:t>
            </a:r>
            <a:r>
              <a:rPr lang="en-US" sz="1000" dirty="0" err="1"/>
              <a:t>SysML</a:t>
            </a:r>
            <a:r>
              <a:rPr lang="en-US" sz="1000" dirty="0"/>
              <a:t> does not have a formal semantics. Otherwise, the semantics is potentially dangerous as it may lead to false conclusions.</a:t>
            </a:r>
          </a:p>
          <a:p>
            <a:endParaRPr lang="en-US" sz="1000" dirty="0" smtClean="0"/>
          </a:p>
          <a:p>
            <a:r>
              <a:rPr lang="en-US" sz="1000" dirty="0"/>
              <a:t>When an application is represented by a </a:t>
            </a:r>
            <a:r>
              <a:rPr lang="en-US" sz="1000" dirty="0" err="1"/>
              <a:t>SysML</a:t>
            </a:r>
            <a:r>
              <a:rPr lang="en-US" sz="1000" dirty="0"/>
              <a:t> model the engineering questions translate into questions about the axiom set encoding the model. Is the model </a:t>
            </a:r>
            <a:r>
              <a:rPr lang="en-US" sz="1000" dirty="0" err="1"/>
              <a:t>satisfiable</a:t>
            </a:r>
            <a:r>
              <a:rPr lang="en-US" sz="1000" dirty="0"/>
              <a:t>, i.e., do the axioms have a valid interpretation (model in the logician’s sense). Many engineering problems can be reduced to the question of satisfaction of the axiom set. Logical implication problem: is the statement true in any realization of model. An axiom set is </a:t>
            </a:r>
            <a:r>
              <a:rPr lang="en-US" sz="1000" dirty="0" err="1"/>
              <a:t>satisfiable</a:t>
            </a:r>
            <a:r>
              <a:rPr lang="en-US" sz="1000" dirty="0"/>
              <a:t> if it has a valid interpretation. An axiom set may have many or no valid interpretations. If an axiom set has no valid interpretations, it is said to be </a:t>
            </a:r>
            <a:r>
              <a:rPr lang="en-US" sz="1000" dirty="0" err="1"/>
              <a:t>unsatisfiable</a:t>
            </a:r>
            <a:r>
              <a:rPr lang="en-US" sz="1000" dirty="0"/>
              <a:t>.  satisfaction of an axiom set is equivalent to consistency in the logics considered here. In general </a:t>
            </a:r>
            <a:r>
              <a:rPr lang="en-US" sz="1000" dirty="0" err="1"/>
              <a:t>satisfiability</a:t>
            </a:r>
            <a:r>
              <a:rPr lang="en-US" sz="1000" dirty="0"/>
              <a:t> is </a:t>
            </a:r>
            <a:r>
              <a:rPr lang="en-US" sz="1000" dirty="0" err="1"/>
              <a:t>undecidable</a:t>
            </a:r>
            <a:r>
              <a:rPr lang="en-US" sz="1000" dirty="0"/>
              <a:t>. However, for important classes of problems there are decision algorithms. </a:t>
            </a:r>
          </a:p>
          <a:p>
            <a:r>
              <a:rPr lang="en-US" sz="1000" dirty="0" smtClean="0"/>
              <a:t>For integration with reasoning we are looking for logical systems that have inference engines. </a:t>
            </a:r>
          </a:p>
          <a:p>
            <a:endParaRPr lang="en-US" sz="1000" dirty="0">
              <a:solidFill>
                <a:srgbClr val="FF0000"/>
              </a:solidFill>
            </a:endParaRPr>
          </a:p>
          <a:p>
            <a:endParaRPr lang="en-US" sz="1000" dirty="0" smtClean="0"/>
          </a:p>
          <a:p>
            <a:r>
              <a:rPr lang="en-US" sz="1000" dirty="0" smtClean="0"/>
              <a:t> </a:t>
            </a:r>
          </a:p>
          <a:p>
            <a:endParaRPr lang="en-US" sz="1000" dirty="0" smtClean="0"/>
          </a:p>
          <a:p>
            <a:endParaRPr lang="en-US" sz="1000" dirty="0"/>
          </a:p>
          <a:p>
            <a:endParaRPr lang="en-US" sz="1000" dirty="0" smtClean="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B045FFBE-6802-427E-B234-A86A8DB5405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90665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design models in MBSE do not capture design constraints such as</a:t>
            </a:r>
          </a:p>
          <a:p>
            <a:r>
              <a:rPr lang="en-US" dirty="0" smtClean="0"/>
              <a:t>How many connections can be made to an electrical circuit</a:t>
            </a:r>
          </a:p>
          <a:p>
            <a:r>
              <a:rPr lang="en-US" dirty="0" smtClean="0"/>
              <a:t>Not always obvious from manual inspection of a design model that constraints violated</a:t>
            </a:r>
          </a:p>
          <a:p>
            <a:endParaRPr lang="en-US" dirty="0"/>
          </a:p>
        </p:txBody>
      </p:sp>
      <p:sp>
        <p:nvSpPr>
          <p:cNvPr id="4" name="Slide Number Placeholder 3"/>
          <p:cNvSpPr>
            <a:spLocks noGrp="1"/>
          </p:cNvSpPr>
          <p:nvPr>
            <p:ph type="sldNum" sz="quarter" idx="10"/>
          </p:nvPr>
        </p:nvSpPr>
        <p:spPr/>
        <p:txBody>
          <a:bodyPr/>
          <a:lstStyle/>
          <a:p>
            <a:fld id="{DC624F73-A5EF-444D-AA7C-C87FE5BA36C0}" type="slidenum">
              <a:rPr lang="en-US" smtClean="0"/>
              <a:pPr/>
              <a:t>8</a:t>
            </a:fld>
            <a:endParaRPr lang="en-US"/>
          </a:p>
        </p:txBody>
      </p:sp>
    </p:spTree>
    <p:extLst>
      <p:ext uri="{BB962C8B-B14F-4D97-AF65-F5344CB8AC3E}">
        <p14:creationId xmlns:p14="http://schemas.microsoft.com/office/powerpoint/2010/main" xmlns="" val="4067321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AAED1ED-EC98-4D04-A699-882FCCA4A4D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userDrawn="1"/>
        </p:nvPicPr>
        <p:blipFill>
          <a:blip r:embed="rId2"/>
          <a:srcRect/>
          <a:stretch>
            <a:fillRect/>
          </a:stretch>
        </p:blipFill>
        <p:spPr bwMode="auto">
          <a:xfrm>
            <a:off x="444500" y="5676900"/>
            <a:ext cx="1219200" cy="762000"/>
          </a:xfrm>
          <a:prstGeom prst="rect">
            <a:avLst/>
          </a:prstGeom>
          <a:noFill/>
          <a:ln w="9525">
            <a:noFill/>
            <a:miter lim="800000"/>
            <a:headEnd/>
            <a:tailEnd/>
          </a:ln>
        </p:spPr>
      </p:pic>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7"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8"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11"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12"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13"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pic>
        <p:nvPicPr>
          <p:cNvPr id="14" name="Picture 4"/>
          <p:cNvPicPr>
            <a:picLocks noChangeAspect="1" noChangeArrowheads="1"/>
          </p:cNvPicPr>
          <p:nvPr userDrawn="1"/>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a:p>
        </p:txBody>
      </p:sp>
      <p:sp>
        <p:nvSpPr>
          <p:cNvPr id="15" name="Rectangle 5"/>
          <p:cNvSpPr>
            <a:spLocks noGrp="1" noChangeArrowheads="1"/>
          </p:cNvSpPr>
          <p:nvPr>
            <p:ph type="ftr" sz="quarter" idx="10"/>
          </p:nvPr>
        </p:nvSpPr>
        <p:spPr/>
        <p:txBody>
          <a:bodyPr/>
          <a:lstStyle>
            <a:lvl1pPr>
              <a:defRPr/>
            </a:lvl1pPr>
          </a:lstStyle>
          <a:p>
            <a:pPr>
              <a:defRPr/>
            </a:pPr>
            <a:endParaRPr lang="en-US"/>
          </a:p>
        </p:txBody>
      </p:sp>
      <p:sp>
        <p:nvSpPr>
          <p:cNvPr id="16" name="Rectangle 6"/>
          <p:cNvSpPr>
            <a:spLocks noGrp="1" noChangeArrowheads="1"/>
          </p:cNvSpPr>
          <p:nvPr>
            <p:ph type="sldNum" sz="quarter" idx="11"/>
          </p:nvPr>
        </p:nvSpPr>
        <p:spPr/>
        <p:txBody>
          <a:bodyPr/>
          <a:lstStyle>
            <a:lvl1pPr>
              <a:defRPr/>
            </a:lvl1pPr>
          </a:lstStyle>
          <a:p>
            <a:pPr>
              <a:defRPr/>
            </a:pPr>
            <a:fld id="{BAD8E45F-502F-4A18-AEEE-504FE444DC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4375" y="6357938"/>
            <a:ext cx="1012825" cy="365125"/>
          </a:xfrm>
          <a:prstGeom prst="rect">
            <a:avLst/>
          </a:prstGeom>
        </p:spPr>
        <p:txBody>
          <a:bodyPr/>
          <a:lstStyle>
            <a:lvl1pPr>
              <a:defRPr/>
            </a:lvl1pPr>
          </a:lstStyle>
          <a:p>
            <a:pPr eaLnBrk="1" hangingPunct="1"/>
            <a:r>
              <a:rPr lang="en-US" smtClean="0">
                <a:solidFill>
                  <a:srgbClr val="000000"/>
                </a:solidFill>
              </a:rPr>
              <a:t>2011-03-23</a:t>
            </a:r>
            <a:endParaRPr lang="en-US" dirty="0">
              <a:solidFill>
                <a:srgbClr val="000000"/>
              </a:solidFill>
            </a:endParaRPr>
          </a:p>
        </p:txBody>
      </p:sp>
      <p:sp>
        <p:nvSpPr>
          <p:cNvPr id="3" name="Footer Placeholder 2"/>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8"/>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9"/>
            <a:ext cx="5111750" cy="5853113"/>
          </a:xfrm>
        </p:spPr>
        <p:txBody>
          <a:bodyPr/>
          <a:lstStyle>
            <a:lvl1pPr>
              <a:defRPr sz="34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313" cy="4691063"/>
          </a:xfrm>
        </p:spPr>
        <p:txBody>
          <a:bodyPr/>
          <a:lstStyle>
            <a:lvl1pPr marL="0" indent="0">
              <a:buNone/>
              <a:defRPr sz="1400"/>
            </a:lvl1pPr>
            <a:lvl2pPr marL="475441" indent="0">
              <a:buNone/>
              <a:defRPr sz="1200"/>
            </a:lvl2pPr>
            <a:lvl3pPr marL="950881" indent="0">
              <a:buNone/>
              <a:defRPr sz="1100"/>
            </a:lvl3pPr>
            <a:lvl4pPr marL="1426321" indent="0">
              <a:buNone/>
              <a:defRPr sz="1000"/>
            </a:lvl4pPr>
            <a:lvl5pPr marL="1901761" indent="0">
              <a:buNone/>
              <a:defRPr sz="1000"/>
            </a:lvl5pPr>
            <a:lvl6pPr marL="2377202" indent="0">
              <a:buNone/>
              <a:defRPr sz="1000"/>
            </a:lvl6pPr>
            <a:lvl7pPr marL="2852643" indent="0">
              <a:buNone/>
              <a:defRPr sz="1000"/>
            </a:lvl7pPr>
            <a:lvl8pPr marL="3328082" indent="0">
              <a:buNone/>
              <a:defRPr sz="1000"/>
            </a:lvl8pPr>
            <a:lvl9pPr marL="380352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14375" y="6357938"/>
            <a:ext cx="1012825" cy="365125"/>
          </a:xfrm>
          <a:prstGeom prst="rect">
            <a:avLst/>
          </a:prstGeom>
        </p:spPr>
        <p:txBody>
          <a:bodyPr/>
          <a:lstStyle>
            <a:lvl1pPr>
              <a:defRPr/>
            </a:lvl1pPr>
          </a:lstStyle>
          <a:p>
            <a:pPr eaLnBrk="1" hangingPunct="1"/>
            <a:r>
              <a:rPr lang="en-US" smtClean="0">
                <a:solidFill>
                  <a:srgbClr val="000000"/>
                </a:solidFill>
              </a:rPr>
              <a:t>2011-03-23</a:t>
            </a:r>
            <a:endParaRPr lang="en-US" dirty="0">
              <a:solidFill>
                <a:srgbClr val="000000"/>
              </a:solidFill>
            </a:endParaRPr>
          </a:p>
        </p:txBody>
      </p:sp>
      <p:sp>
        <p:nvSpPr>
          <p:cNvPr id="6" name="Footer Placeholder 5"/>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400"/>
            </a:lvl1pPr>
            <a:lvl2pPr marL="475441" indent="0">
              <a:buNone/>
              <a:defRPr sz="2900"/>
            </a:lvl2pPr>
            <a:lvl3pPr marL="950881" indent="0">
              <a:buNone/>
              <a:defRPr sz="2500"/>
            </a:lvl3pPr>
            <a:lvl4pPr marL="1426321" indent="0">
              <a:buNone/>
              <a:defRPr sz="2000"/>
            </a:lvl4pPr>
            <a:lvl5pPr marL="1901761" indent="0">
              <a:buNone/>
              <a:defRPr sz="2000"/>
            </a:lvl5pPr>
            <a:lvl6pPr marL="2377202" indent="0">
              <a:buNone/>
              <a:defRPr sz="2000"/>
            </a:lvl6pPr>
            <a:lvl7pPr marL="2852643" indent="0">
              <a:buNone/>
              <a:defRPr sz="2000"/>
            </a:lvl7pPr>
            <a:lvl8pPr marL="3328082" indent="0">
              <a:buNone/>
              <a:defRPr sz="2000"/>
            </a:lvl8pPr>
            <a:lvl9pPr marL="3803523"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75441" indent="0">
              <a:buNone/>
              <a:defRPr sz="1200"/>
            </a:lvl2pPr>
            <a:lvl3pPr marL="950881" indent="0">
              <a:buNone/>
              <a:defRPr sz="1100"/>
            </a:lvl3pPr>
            <a:lvl4pPr marL="1426321" indent="0">
              <a:buNone/>
              <a:defRPr sz="1000"/>
            </a:lvl4pPr>
            <a:lvl5pPr marL="1901761" indent="0">
              <a:buNone/>
              <a:defRPr sz="1000"/>
            </a:lvl5pPr>
            <a:lvl6pPr marL="2377202" indent="0">
              <a:buNone/>
              <a:defRPr sz="1000"/>
            </a:lvl6pPr>
            <a:lvl7pPr marL="2852643" indent="0">
              <a:buNone/>
              <a:defRPr sz="1000"/>
            </a:lvl7pPr>
            <a:lvl8pPr marL="3328082" indent="0">
              <a:buNone/>
              <a:defRPr sz="1000"/>
            </a:lvl8pPr>
            <a:lvl9pPr marL="380352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14375" y="6357938"/>
            <a:ext cx="1012825" cy="365125"/>
          </a:xfrm>
          <a:prstGeom prst="rect">
            <a:avLst/>
          </a:prstGeom>
        </p:spPr>
        <p:txBody>
          <a:bodyPr/>
          <a:lstStyle>
            <a:lvl1pPr>
              <a:defRPr/>
            </a:lvl1pPr>
          </a:lstStyle>
          <a:p>
            <a:pPr eaLnBrk="1" hangingPunct="1"/>
            <a:r>
              <a:rPr lang="en-US" smtClean="0">
                <a:solidFill>
                  <a:srgbClr val="000000"/>
                </a:solidFill>
              </a:rPr>
              <a:t>2011-03-23</a:t>
            </a:r>
            <a:endParaRPr lang="en-US" dirty="0">
              <a:solidFill>
                <a:srgbClr val="000000"/>
              </a:solidFill>
            </a:endParaRPr>
          </a:p>
        </p:txBody>
      </p:sp>
      <p:sp>
        <p:nvSpPr>
          <p:cNvPr id="6" name="Footer Placeholder 5"/>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714375" y="6357938"/>
            <a:ext cx="1012825" cy="365125"/>
          </a:xfrm>
          <a:prstGeom prst="rect">
            <a:avLst/>
          </a:prstGeom>
        </p:spPr>
        <p:txBody>
          <a:bodyPr/>
          <a:lstStyle>
            <a:lvl1pPr>
              <a:defRPr/>
            </a:lvl1pPr>
          </a:lstStyle>
          <a:p>
            <a:pPr eaLnBrk="1" hangingPunct="1"/>
            <a:r>
              <a:rPr lang="en-US" smtClean="0">
                <a:solidFill>
                  <a:srgbClr val="000000"/>
                </a:solidFill>
              </a:rPr>
              <a:t>2011-03-23</a:t>
            </a:r>
            <a:endParaRPr lang="en-US" dirty="0">
              <a:solidFill>
                <a:srgbClr val="000000"/>
              </a:solidFill>
            </a:endParaRPr>
          </a:p>
        </p:txBody>
      </p:sp>
      <p:sp>
        <p:nvSpPr>
          <p:cNvPr id="5" name="Footer Placeholder 4"/>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714375" y="6357938"/>
            <a:ext cx="1012825" cy="365125"/>
          </a:xfrm>
          <a:prstGeom prst="rect">
            <a:avLst/>
          </a:prstGeom>
        </p:spPr>
        <p:txBody>
          <a:bodyPr/>
          <a:lstStyle>
            <a:lvl1pPr>
              <a:defRPr/>
            </a:lvl1pPr>
          </a:lstStyle>
          <a:p>
            <a:pPr eaLnBrk="1" hangingPunct="1"/>
            <a:r>
              <a:rPr lang="en-US" smtClean="0">
                <a:solidFill>
                  <a:srgbClr val="000000"/>
                </a:solidFill>
              </a:rPr>
              <a:t>2011-03-23</a:t>
            </a:r>
            <a:endParaRPr lang="en-US" dirty="0">
              <a:solidFill>
                <a:srgbClr val="000000"/>
              </a:solidFill>
            </a:endParaRPr>
          </a:p>
        </p:txBody>
      </p:sp>
      <p:sp>
        <p:nvSpPr>
          <p:cNvPr id="5" name="Footer Placeholder 4"/>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500063" y="6143625"/>
            <a:ext cx="1928812"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500063" y="6143625"/>
            <a:ext cx="1928812"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a:xfrm>
            <a:off x="500063" y="6143625"/>
            <a:ext cx="1928812"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1"/>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73200"/>
            <a:ext cx="77724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3100" y="6248400"/>
            <a:ext cx="1905000" cy="457200"/>
          </a:xfrm>
          <a:prstGeom prst="rect">
            <a:avLst/>
          </a:prstGeom>
        </p:spPr>
        <p:txBody>
          <a:bodyPr/>
          <a:lstStyle>
            <a:lvl1pPr>
              <a:defRPr smtClean="0"/>
            </a:lvl1pPr>
          </a:lstStyle>
          <a:p>
            <a:r>
              <a:rPr lang="en-US" dirty="0">
                <a:solidFill>
                  <a:srgbClr val="000000"/>
                </a:solidFill>
              </a:rPr>
              <a:t>2011-03-23</a:t>
            </a:r>
          </a:p>
        </p:txBody>
      </p:sp>
      <p:sp>
        <p:nvSpPr>
          <p:cNvPr id="5" name="Slide Number Placeholder 4"/>
          <p:cNvSpPr>
            <a:spLocks noGrp="1"/>
          </p:cNvSpPr>
          <p:nvPr>
            <p:ph type="sldNum" sz="quarter" idx="11"/>
          </p:nvPr>
        </p:nvSpPr>
        <p:spPr>
          <a:xfrm>
            <a:off x="6553200" y="6248400"/>
            <a:ext cx="1905000" cy="457200"/>
          </a:xfrm>
        </p:spPr>
        <p:txBody>
          <a:bodyPr/>
          <a:lstStyle>
            <a:lvl1pPr>
              <a:defRPr smtClean="0"/>
            </a:lvl1pPr>
          </a:lstStyle>
          <a:p>
            <a:fld id="{FA46C91A-E790-AB40-9FCA-BF3C8D0A1DFB}" type="slidenum">
              <a:rPr lang="en-US">
                <a:solidFill>
                  <a:srgbClr val="000000"/>
                </a:solidFill>
              </a:rPr>
              <a:pPr/>
              <a:t>‹#›</a:t>
            </a:fld>
            <a:endParaRPr lang="en-US" dirty="0">
              <a:solidFill>
                <a:srgbClr val="00000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54312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3100" y="6248400"/>
            <a:ext cx="1905000" cy="457200"/>
          </a:xfrm>
          <a:prstGeom prst="rect">
            <a:avLst/>
          </a:prstGeom>
        </p:spPr>
        <p:txBody>
          <a:bodyPr/>
          <a:lstStyle>
            <a:lvl1pPr>
              <a:defRPr smtClean="0"/>
            </a:lvl1pPr>
          </a:lstStyle>
          <a:p>
            <a:r>
              <a:rPr lang="en-US" dirty="0">
                <a:solidFill>
                  <a:srgbClr val="000000"/>
                </a:solidFill>
              </a:rPr>
              <a:t>2011-03-23</a:t>
            </a:r>
          </a:p>
        </p:txBody>
      </p:sp>
      <p:sp>
        <p:nvSpPr>
          <p:cNvPr id="4" name="Slide Number Placeholder 3"/>
          <p:cNvSpPr>
            <a:spLocks noGrp="1"/>
          </p:cNvSpPr>
          <p:nvPr>
            <p:ph type="sldNum" sz="quarter" idx="11"/>
          </p:nvPr>
        </p:nvSpPr>
        <p:spPr>
          <a:xfrm>
            <a:off x="6553200" y="6248400"/>
            <a:ext cx="1905000" cy="457200"/>
          </a:xfrm>
        </p:spPr>
        <p:txBody>
          <a:bodyPr/>
          <a:lstStyle>
            <a:lvl1pPr>
              <a:defRPr smtClean="0"/>
            </a:lvl1pPr>
          </a:lstStyle>
          <a:p>
            <a:fld id="{48169040-EBA1-A44B-8A3F-884C5D4FBD3D}" type="slidenum">
              <a:rPr lang="en-US">
                <a:solidFill>
                  <a:srgbClr val="000000"/>
                </a:solidFill>
              </a:rPr>
              <a:pPr/>
              <a:t>‹#›</a:t>
            </a:fld>
            <a:endParaRPr lang="en-US" dirty="0">
              <a:solidFill>
                <a:srgbClr val="000000"/>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289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B4469D-D430-460F-954C-90B8E0366672}"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5441" indent="0" algn="ctr">
              <a:buNone/>
              <a:defRPr>
                <a:solidFill>
                  <a:schemeClr val="tx1">
                    <a:tint val="75000"/>
                  </a:schemeClr>
                </a:solidFill>
              </a:defRPr>
            </a:lvl2pPr>
            <a:lvl3pPr marL="950881" indent="0" algn="ctr">
              <a:buNone/>
              <a:defRPr>
                <a:solidFill>
                  <a:schemeClr val="tx1">
                    <a:tint val="75000"/>
                  </a:schemeClr>
                </a:solidFill>
              </a:defRPr>
            </a:lvl3pPr>
            <a:lvl4pPr marL="1426321" indent="0" algn="ctr">
              <a:buNone/>
              <a:defRPr>
                <a:solidFill>
                  <a:schemeClr val="tx1">
                    <a:tint val="75000"/>
                  </a:schemeClr>
                </a:solidFill>
              </a:defRPr>
            </a:lvl4pPr>
            <a:lvl5pPr marL="1901761" indent="0" algn="ctr">
              <a:buNone/>
              <a:defRPr>
                <a:solidFill>
                  <a:schemeClr val="tx1">
                    <a:tint val="75000"/>
                  </a:schemeClr>
                </a:solidFill>
              </a:defRPr>
            </a:lvl5pPr>
            <a:lvl6pPr marL="2377202" indent="0" algn="ctr">
              <a:buNone/>
              <a:defRPr>
                <a:solidFill>
                  <a:schemeClr val="tx1">
                    <a:tint val="75000"/>
                  </a:schemeClr>
                </a:solidFill>
              </a:defRPr>
            </a:lvl6pPr>
            <a:lvl7pPr marL="2852643" indent="0" algn="ctr">
              <a:buNone/>
              <a:defRPr>
                <a:solidFill>
                  <a:schemeClr val="tx1">
                    <a:tint val="75000"/>
                  </a:schemeClr>
                </a:solidFill>
              </a:defRPr>
            </a:lvl7pPr>
            <a:lvl8pPr marL="3328082" indent="0" algn="ctr">
              <a:buNone/>
              <a:defRPr>
                <a:solidFill>
                  <a:schemeClr val="tx1">
                    <a:tint val="75000"/>
                  </a:schemeClr>
                </a:solidFill>
              </a:defRPr>
            </a:lvl8pPr>
            <a:lvl9pPr marL="3803523"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643313" y="6492875"/>
            <a:ext cx="1012825" cy="365125"/>
          </a:xfrm>
          <a:prstGeom prst="rect">
            <a:avLst/>
          </a:prstGeom>
        </p:spPr>
        <p:txBody>
          <a:bodyPr/>
          <a:lstStyle>
            <a:lvl1pPr>
              <a:defRPr sz="1400">
                <a:latin typeface="Arial" pitchFamily="34" charset="0"/>
                <a:cs typeface="Arial" pitchFamily="34" charset="0"/>
              </a:defRPr>
            </a:lvl1pPr>
          </a:lstStyle>
          <a:p>
            <a:r>
              <a:rPr lang="en-US" smtClean="0">
                <a:solidFill>
                  <a:srgbClr val="000000"/>
                </a:solidFill>
              </a:rPr>
              <a:t>2011-03-23</a:t>
            </a:r>
            <a:endParaRPr lang="en-US" dirty="0">
              <a:solidFill>
                <a:srgbClr val="000000"/>
              </a:solidFill>
            </a:endParaRPr>
          </a:p>
        </p:txBody>
      </p:sp>
      <p:sp>
        <p:nvSpPr>
          <p:cNvPr id="5" name="Slide Number Placeholder 5"/>
          <p:cNvSpPr>
            <a:spLocks noGrp="1"/>
          </p:cNvSpPr>
          <p:nvPr>
            <p:ph type="sldNum" sz="quarter" idx="11"/>
          </p:nvPr>
        </p:nvSpPr>
        <p:spPr/>
        <p:txBody>
          <a:bodyPr/>
          <a:lstStyle>
            <a:lvl1pPr>
              <a:defRPr>
                <a:latin typeface="Arial" pitchFamily="34" charset="0"/>
                <a:cs typeface="Arial" pitchFamily="34" charset="0"/>
              </a:defRPr>
            </a:lvl1pPr>
          </a:lstStyle>
          <a:p>
            <a:fld id="{FA46C91A-E790-AB40-9FCA-BF3C8D0A1DFB}"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75441" indent="0">
              <a:buNone/>
              <a:defRPr sz="1900">
                <a:solidFill>
                  <a:schemeClr val="tx1">
                    <a:tint val="75000"/>
                  </a:schemeClr>
                </a:solidFill>
              </a:defRPr>
            </a:lvl2pPr>
            <a:lvl3pPr marL="950881" indent="0">
              <a:buNone/>
              <a:defRPr sz="1700">
                <a:solidFill>
                  <a:schemeClr val="tx1">
                    <a:tint val="75000"/>
                  </a:schemeClr>
                </a:solidFill>
              </a:defRPr>
            </a:lvl3pPr>
            <a:lvl4pPr marL="1426321" indent="0">
              <a:buNone/>
              <a:defRPr sz="1400">
                <a:solidFill>
                  <a:schemeClr val="tx1">
                    <a:tint val="75000"/>
                  </a:schemeClr>
                </a:solidFill>
              </a:defRPr>
            </a:lvl4pPr>
            <a:lvl5pPr marL="1901761" indent="0">
              <a:buNone/>
              <a:defRPr sz="1400">
                <a:solidFill>
                  <a:schemeClr val="tx1">
                    <a:tint val="75000"/>
                  </a:schemeClr>
                </a:solidFill>
              </a:defRPr>
            </a:lvl5pPr>
            <a:lvl6pPr marL="2377202" indent="0">
              <a:buNone/>
              <a:defRPr sz="1400">
                <a:solidFill>
                  <a:schemeClr val="tx1">
                    <a:tint val="75000"/>
                  </a:schemeClr>
                </a:solidFill>
              </a:defRPr>
            </a:lvl6pPr>
            <a:lvl7pPr marL="2852643" indent="0">
              <a:buNone/>
              <a:defRPr sz="1400">
                <a:solidFill>
                  <a:schemeClr val="tx1">
                    <a:tint val="75000"/>
                  </a:schemeClr>
                </a:solidFill>
              </a:defRPr>
            </a:lvl7pPr>
            <a:lvl8pPr marL="3328082" indent="0">
              <a:buNone/>
              <a:defRPr sz="1400">
                <a:solidFill>
                  <a:schemeClr val="tx1">
                    <a:tint val="75000"/>
                  </a:schemeClr>
                </a:solidFill>
              </a:defRPr>
            </a:lvl8pPr>
            <a:lvl9pPr marL="380352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14375" y="6357938"/>
            <a:ext cx="1012825" cy="365125"/>
          </a:xfrm>
          <a:prstGeom prst="rect">
            <a:avLst/>
          </a:prstGeom>
        </p:spPr>
        <p:txBody>
          <a:bodyPr/>
          <a:lstStyle>
            <a:lvl1pPr>
              <a:defRPr/>
            </a:lvl1pPr>
          </a:lstStyle>
          <a:p>
            <a:pPr eaLnBrk="1" hangingPunct="1"/>
            <a:r>
              <a:rPr lang="en-US" smtClean="0">
                <a:solidFill>
                  <a:srgbClr val="000000"/>
                </a:solidFill>
              </a:rPr>
              <a:t>2011-03-23</a:t>
            </a:r>
            <a:endParaRPr lang="en-US" dirty="0">
              <a:solidFill>
                <a:srgbClr val="000000"/>
              </a:solidFill>
            </a:endParaRPr>
          </a:p>
        </p:txBody>
      </p:sp>
      <p:sp>
        <p:nvSpPr>
          <p:cNvPr id="5" name="Footer Placeholder 4"/>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900"/>
            </a:lvl1pPr>
            <a:lvl2pPr>
              <a:defRPr sz="25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900"/>
            </a:lvl1pPr>
            <a:lvl2pPr>
              <a:defRPr sz="25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714375" y="6357938"/>
            <a:ext cx="1012825" cy="365125"/>
          </a:xfrm>
          <a:prstGeom prst="rect">
            <a:avLst/>
          </a:prstGeom>
        </p:spPr>
        <p:txBody>
          <a:bodyPr/>
          <a:lstStyle>
            <a:lvl1pPr>
              <a:defRPr/>
            </a:lvl1pPr>
          </a:lstStyle>
          <a:p>
            <a:pPr eaLnBrk="1" hangingPunct="1"/>
            <a:r>
              <a:rPr lang="en-US" smtClean="0">
                <a:solidFill>
                  <a:srgbClr val="000000"/>
                </a:solidFill>
              </a:rPr>
              <a:t>2011-03-23</a:t>
            </a:r>
            <a:endParaRPr lang="en-US" dirty="0">
              <a:solidFill>
                <a:srgbClr val="000000"/>
              </a:solidFill>
            </a:endParaRPr>
          </a:p>
        </p:txBody>
      </p:sp>
      <p:sp>
        <p:nvSpPr>
          <p:cNvPr id="6" name="Footer Placeholder 5"/>
          <p:cNvSpPr>
            <a:spLocks noGrp="1"/>
          </p:cNvSpPr>
          <p:nvPr>
            <p:ph type="ftr" sz="quarter" idx="11"/>
          </p:nvPr>
        </p:nvSpPr>
        <p:spPr>
          <a:xfrm>
            <a:off x="500063" y="6143625"/>
            <a:ext cx="1928812"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500" b="1"/>
            </a:lvl1pPr>
            <a:lvl2pPr marL="475441" indent="0">
              <a:buNone/>
              <a:defRPr sz="2000" b="1"/>
            </a:lvl2pPr>
            <a:lvl3pPr marL="950881" indent="0">
              <a:buNone/>
              <a:defRPr sz="1900" b="1"/>
            </a:lvl3pPr>
            <a:lvl4pPr marL="1426321" indent="0">
              <a:buNone/>
              <a:defRPr sz="1700" b="1"/>
            </a:lvl4pPr>
            <a:lvl5pPr marL="1901761" indent="0">
              <a:buNone/>
              <a:defRPr sz="1700" b="1"/>
            </a:lvl5pPr>
            <a:lvl6pPr marL="2377202" indent="0">
              <a:buNone/>
              <a:defRPr sz="1700" b="1"/>
            </a:lvl6pPr>
            <a:lvl7pPr marL="2852643" indent="0">
              <a:buNone/>
              <a:defRPr sz="1700" b="1"/>
            </a:lvl7pPr>
            <a:lvl8pPr marL="3328082" indent="0">
              <a:buNone/>
              <a:defRPr sz="1700" b="1"/>
            </a:lvl8pPr>
            <a:lvl9pPr marL="380352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00"/>
            </a:lvl1pPr>
            <a:lvl2pPr>
              <a:defRPr sz="20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500" b="1"/>
            </a:lvl1pPr>
            <a:lvl2pPr marL="475441" indent="0">
              <a:buNone/>
              <a:defRPr sz="2000" b="1"/>
            </a:lvl2pPr>
            <a:lvl3pPr marL="950881" indent="0">
              <a:buNone/>
              <a:defRPr sz="1900" b="1"/>
            </a:lvl3pPr>
            <a:lvl4pPr marL="1426321" indent="0">
              <a:buNone/>
              <a:defRPr sz="1700" b="1"/>
            </a:lvl4pPr>
            <a:lvl5pPr marL="1901761" indent="0">
              <a:buNone/>
              <a:defRPr sz="1700" b="1"/>
            </a:lvl5pPr>
            <a:lvl6pPr marL="2377202" indent="0">
              <a:buNone/>
              <a:defRPr sz="1700" b="1"/>
            </a:lvl6pPr>
            <a:lvl7pPr marL="2852643" indent="0">
              <a:buNone/>
              <a:defRPr sz="1700" b="1"/>
            </a:lvl7pPr>
            <a:lvl8pPr marL="3328082" indent="0">
              <a:buNone/>
              <a:defRPr sz="1700" b="1"/>
            </a:lvl8pPr>
            <a:lvl9pPr marL="380352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500"/>
            </a:lvl1pPr>
            <a:lvl2pPr>
              <a:defRPr sz="20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3711575" y="6467475"/>
            <a:ext cx="1787525" cy="365125"/>
          </a:xfrm>
          <a:prstGeom prst="rect">
            <a:avLst/>
          </a:prstGeom>
        </p:spPr>
        <p:txBody>
          <a:bodyPr/>
          <a:lstStyle>
            <a:lvl1pPr algn="ctr">
              <a:defRPr>
                <a:latin typeface="+mn-lt"/>
              </a:defRPr>
            </a:lvl1pPr>
          </a:lstStyle>
          <a:p>
            <a:pPr eaLnBrk="1" hangingPunct="1"/>
            <a:r>
              <a:rPr lang="en-US" smtClean="0">
                <a:solidFill>
                  <a:srgbClr val="000000"/>
                </a:solidFill>
              </a:rPr>
              <a:t>2011-03-23</a:t>
            </a:r>
            <a:endParaRPr lang="en-US" dirty="0">
              <a:solidFill>
                <a:srgbClr val="000000"/>
              </a:solidFill>
            </a:endParaRPr>
          </a:p>
        </p:txBody>
      </p:sp>
      <p:sp>
        <p:nvSpPr>
          <p:cNvPr id="8" name="Slide Number Placeholder 8"/>
          <p:cNvSpPr>
            <a:spLocks noGrp="1"/>
          </p:cNvSpPr>
          <p:nvPr>
            <p:ph type="sldNum" sz="quarter" idx="11"/>
          </p:nvPr>
        </p:nvSpPr>
        <p:spPr/>
        <p:txBody>
          <a:bodyPr/>
          <a:lstStyle>
            <a:lvl1pPr>
              <a:defRPr>
                <a:latin typeface="+mn-lt"/>
              </a:defRPr>
            </a:lvl1pPr>
          </a:lstStyle>
          <a:p>
            <a:pPr eaLnBrk="1" hangingPunct="1"/>
            <a:fld id="{9FB81264-23A4-8348-A460-28CAA61479FB}" type="slidenum">
              <a:rPr lang="en-US" smtClean="0">
                <a:solidFill>
                  <a:srgbClr val="000000"/>
                </a:solidFill>
              </a:rPr>
              <a:pPr eaLnBrk="1" hangingPunct="1"/>
              <a:t>‹#›</a:t>
            </a:fld>
            <a:endParaRPr lang="en-US" dirty="0">
              <a:solidFill>
                <a:srgbClr val="000000"/>
              </a:solidFill>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smtClean="0"/>
              <a:t>Click to edit Master title style</a:t>
            </a:r>
            <a:endParaRPr lang="en-GB" dirty="0"/>
          </a:p>
        </p:txBody>
      </p:sp>
      <p:sp>
        <p:nvSpPr>
          <p:cNvPr id="3" name="Date Placeholder 2"/>
          <p:cNvSpPr>
            <a:spLocks noGrp="1"/>
          </p:cNvSpPr>
          <p:nvPr>
            <p:ph type="dt" sz="half" idx="10"/>
          </p:nvPr>
        </p:nvSpPr>
        <p:spPr>
          <a:xfrm>
            <a:off x="4000500" y="6492875"/>
            <a:ext cx="1214438" cy="365125"/>
          </a:xfrm>
          <a:prstGeom prst="rect">
            <a:avLst/>
          </a:prstGeom>
        </p:spPr>
        <p:txBody>
          <a:bodyPr/>
          <a:lstStyle>
            <a:lvl1pPr algn="ctr">
              <a:defRPr sz="1800">
                <a:latin typeface="+mn-lt"/>
              </a:defRPr>
            </a:lvl1pPr>
          </a:lstStyle>
          <a:p>
            <a:r>
              <a:rPr lang="en-US" smtClean="0">
                <a:solidFill>
                  <a:srgbClr val="000000"/>
                </a:solidFill>
              </a:rPr>
              <a:t>2011-03-23</a:t>
            </a:r>
            <a:endParaRPr lang="en-US" dirty="0">
              <a:solidFill>
                <a:srgbClr val="000000"/>
              </a:solidFill>
            </a:endParaRPr>
          </a:p>
        </p:txBody>
      </p:sp>
      <p:sp>
        <p:nvSpPr>
          <p:cNvPr id="4" name="Slide Number Placeholder 4"/>
          <p:cNvSpPr>
            <a:spLocks noGrp="1"/>
          </p:cNvSpPr>
          <p:nvPr>
            <p:ph type="sldNum" sz="quarter" idx="11"/>
          </p:nvPr>
        </p:nvSpPr>
        <p:spPr/>
        <p:txBody>
          <a:bodyPr/>
          <a:lstStyle>
            <a:lvl1pPr>
              <a:defRPr>
                <a:latin typeface="+mn-lt"/>
              </a:defRPr>
            </a:lvl1pPr>
          </a:lstStyle>
          <a:p>
            <a:fld id="{48169040-EBA1-A44B-8A3F-884C5D4FBD3D}"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3.w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6248400" cy="95408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27" name="Rectangle 3"/>
          <p:cNvSpPr>
            <a:spLocks noGrp="1" noChangeArrowheads="1"/>
          </p:cNvSpPr>
          <p:nvPr>
            <p:ph type="body" idx="1"/>
          </p:nvPr>
        </p:nvSpPr>
        <p:spPr bwMode="auto">
          <a:xfrm>
            <a:off x="685800" y="10668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B32FBF-2175-464D-854E-1F0A920B1532}" type="slidenum">
              <a:rPr lang="en-US"/>
              <a:pPr>
                <a:defRPr/>
              </a:pPr>
              <a:t>‹#›</a:t>
            </a:fld>
            <a:endParaRPr lang="en-US"/>
          </a:p>
        </p:txBody>
      </p:sp>
      <p:pic>
        <p:nvPicPr>
          <p:cNvPr id="1030" name="Picture 7" descr="INCOSELogo_transparent"/>
          <p:cNvPicPr>
            <a:picLocks noChangeAspect="1" noChangeArrowheads="1"/>
          </p:cNvPicPr>
          <p:nvPr userDrawn="1"/>
        </p:nvPicPr>
        <p:blipFill>
          <a:blip r:embed="rId5"/>
          <a:srcRect/>
          <a:stretch>
            <a:fillRect/>
          </a:stretch>
        </p:blipFill>
        <p:spPr bwMode="auto">
          <a:xfrm>
            <a:off x="444500" y="5676900"/>
            <a:ext cx="1219200" cy="762000"/>
          </a:xfrm>
          <a:prstGeom prst="rect">
            <a:avLst/>
          </a:prstGeom>
          <a:noFill/>
          <a:ln w="9525">
            <a:noFill/>
            <a:miter lim="800000"/>
            <a:headEnd/>
            <a:tailEnd/>
          </a:ln>
        </p:spPr>
      </p:pic>
      <p:grpSp>
        <p:nvGrpSpPr>
          <p:cNvPr id="1031" name="Group 8"/>
          <p:cNvGrpSpPr>
            <a:grpSpLocks/>
          </p:cNvGrpSpPr>
          <p:nvPr userDrawn="1"/>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grpSp>
      <p:grpSp>
        <p:nvGrpSpPr>
          <p:cNvPr id="1032" name="Group 12"/>
          <p:cNvGrpSpPr>
            <a:grpSpLocks/>
          </p:cNvGrpSpPr>
          <p:nvPr userDrawn="1"/>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a:defRPr/>
              </a:pPr>
              <a:endParaRPr lang="en-US">
                <a:latin typeface="Arial" pitchFamily="-107" charset="0"/>
                <a:ea typeface="+mn-ea"/>
              </a:endParaRPr>
            </a:p>
          </p:txBody>
        </p:sp>
      </p:grpSp>
      <p:sp>
        <p:nvSpPr>
          <p:cNvPr id="42"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3"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a:defRPr/>
            </a:pPr>
            <a:endParaRPr lang="en-US"/>
          </a:p>
        </p:txBody>
      </p:sp>
      <p:sp>
        <p:nvSpPr>
          <p:cNvPr id="44" name="Text Box 19"/>
          <p:cNvSpPr txBox="1">
            <a:spLocks noChangeArrowheads="1"/>
          </p:cNvSpPr>
          <p:nvPr userDrawn="1"/>
        </p:nvSpPr>
        <p:spPr bwMode="auto">
          <a:xfrm>
            <a:off x="6646863" y="-4763"/>
            <a:ext cx="1900237" cy="646113"/>
          </a:xfrm>
          <a:prstGeom prst="rect">
            <a:avLst/>
          </a:prstGeom>
          <a:noFill/>
          <a:ln w="9525">
            <a:noFill/>
            <a:miter lim="800000"/>
            <a:headEnd/>
            <a:tailEnd/>
          </a:ln>
          <a:effectLst/>
        </p:spPr>
        <p:txBody>
          <a:bodyPr wrap="none">
            <a:spAutoFit/>
          </a:bodyPr>
          <a:lstStyle/>
          <a:p>
            <a:pPr algn="r">
              <a:defRPr/>
            </a:pPr>
            <a:r>
              <a:rPr lang="en-GB" sz="1200" b="1" dirty="0">
                <a:solidFill>
                  <a:srgbClr val="B41E22"/>
                </a:solidFill>
              </a:rPr>
              <a:t>International Workshop</a:t>
            </a:r>
          </a:p>
          <a:p>
            <a:pPr algn="r">
              <a:defRPr/>
            </a:pPr>
            <a:r>
              <a:rPr lang="en-GB" sz="1200" b="1" dirty="0" smtClean="0">
                <a:solidFill>
                  <a:srgbClr val="B41E22"/>
                </a:solidFill>
              </a:rPr>
              <a:t>Jan  21</a:t>
            </a:r>
            <a:r>
              <a:rPr lang="en-US" sz="1200" b="1" dirty="0" smtClean="0">
                <a:solidFill>
                  <a:srgbClr val="B41E22"/>
                </a:solidFill>
              </a:rPr>
              <a:t>–</a:t>
            </a:r>
            <a:r>
              <a:rPr lang="en-GB" sz="1200" b="1" dirty="0" smtClean="0">
                <a:solidFill>
                  <a:srgbClr val="B41E22"/>
                </a:solidFill>
              </a:rPr>
              <a:t> 24</a:t>
            </a:r>
            <a:r>
              <a:rPr lang="en-GB" sz="1200" b="1" baseline="0" dirty="0" smtClean="0">
                <a:solidFill>
                  <a:srgbClr val="B41E22"/>
                </a:solidFill>
              </a:rPr>
              <a:t>,</a:t>
            </a:r>
            <a:r>
              <a:rPr lang="en-GB" sz="1200" b="1" dirty="0" smtClean="0">
                <a:solidFill>
                  <a:srgbClr val="B41E22"/>
                </a:solidFill>
              </a:rPr>
              <a:t> 2012</a:t>
            </a:r>
            <a:endParaRPr lang="en-GB" sz="1200" b="1" dirty="0">
              <a:solidFill>
                <a:srgbClr val="B41E22"/>
              </a:solidFill>
            </a:endParaRPr>
          </a:p>
          <a:p>
            <a:pPr algn="r">
              <a:defRPr/>
            </a:pPr>
            <a:r>
              <a:rPr lang="en-GB" sz="1200" b="1" dirty="0" smtClean="0">
                <a:solidFill>
                  <a:srgbClr val="B41E22"/>
                </a:solidFill>
              </a:rPr>
              <a:t>Jacksonville, Fl </a:t>
            </a:r>
            <a:r>
              <a:rPr lang="en-GB" sz="1200" b="1" dirty="0">
                <a:solidFill>
                  <a:srgbClr val="B41E22"/>
                </a:solidFill>
              </a:rPr>
              <a:t>USA</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4" r:id="rId3"/>
  </p:sldLayoutIdLst>
  <p:txStyles>
    <p:titleStyle>
      <a:lvl1pPr algn="ctr" rtl="0" eaLnBrk="0" fontAlgn="base" hangingPunct="0">
        <a:spcBef>
          <a:spcPct val="0"/>
        </a:spcBef>
        <a:spcAft>
          <a:spcPct val="0"/>
        </a:spcAft>
        <a:defRPr sz="2800">
          <a:solidFill>
            <a:schemeClr val="tx2"/>
          </a:solidFill>
          <a:latin typeface="Arial" pitchFamily="-107" charset="0"/>
          <a:ea typeface="+mj-ea"/>
          <a:cs typeface="+mj-cs"/>
        </a:defRPr>
      </a:lvl1pPr>
      <a:lvl2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n-ea"/>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65100"/>
            <a:ext cx="8229600" cy="1143000"/>
          </a:xfrm>
          <a:prstGeom prst="rect">
            <a:avLst/>
          </a:prstGeom>
          <a:noFill/>
          <a:ln w="9525">
            <a:noFill/>
            <a:miter lim="800000"/>
            <a:headEnd/>
            <a:tailEnd/>
          </a:ln>
        </p:spPr>
        <p:txBody>
          <a:bodyPr vert="horz" wrap="square" lIns="95088" tIns="47544" rIns="95088" bIns="47544"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5088" tIns="47544" rIns="95088" bIns="475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8228013" y="6356350"/>
            <a:ext cx="487362" cy="365125"/>
          </a:xfrm>
          <a:prstGeom prst="rect">
            <a:avLst/>
          </a:prstGeom>
        </p:spPr>
        <p:txBody>
          <a:bodyPr vert="horz" lIns="95088" tIns="47544" rIns="95088" bIns="47544" rtlCol="0" anchor="ctr"/>
          <a:lstStyle>
            <a:lvl1pPr algn="r">
              <a:defRPr sz="1200">
                <a:solidFill>
                  <a:schemeClr val="tx1">
                    <a:tint val="75000"/>
                  </a:schemeClr>
                </a:solidFill>
                <a:latin typeface="+mn-lt"/>
              </a:defRPr>
            </a:lvl1pPr>
          </a:lstStyle>
          <a:p>
            <a:pPr>
              <a:defRPr/>
            </a:pPr>
            <a:fld id="{83B32FBF-2175-464D-854E-1F0A920B1532}" type="slidenum">
              <a:rPr lang="en-US" smtClean="0"/>
              <a:pPr>
                <a:defRPr/>
              </a:pPr>
              <a:t>‹#›</a:t>
            </a:fld>
            <a:endParaRPr lang="en-US"/>
          </a:p>
        </p:txBody>
      </p:sp>
      <p:pic>
        <p:nvPicPr>
          <p:cNvPr id="2053" name="Picture 2"/>
          <p:cNvPicPr>
            <a:picLocks noChangeAspect="1" noChangeArrowheads="1"/>
          </p:cNvPicPr>
          <p:nvPr/>
        </p:nvPicPr>
        <p:blipFill>
          <a:blip r:embed="rId18" cstate="print"/>
          <a:srcRect/>
          <a:stretch>
            <a:fillRect/>
          </a:stretch>
        </p:blipFill>
        <p:spPr bwMode="auto">
          <a:xfrm>
            <a:off x="23813" y="6049963"/>
            <a:ext cx="619125" cy="762000"/>
          </a:xfrm>
          <a:prstGeom prst="rect">
            <a:avLst/>
          </a:prstGeom>
          <a:noFill/>
          <a:ln w="9525" algn="ctr">
            <a:noFill/>
            <a:miter lim="800000"/>
            <a:headEnd/>
            <a:tailEnd/>
          </a:ln>
        </p:spPr>
      </p:pic>
      <p:sp>
        <p:nvSpPr>
          <p:cNvPr id="7" name="TextBox 6"/>
          <p:cNvSpPr txBox="1"/>
          <p:nvPr/>
        </p:nvSpPr>
        <p:spPr>
          <a:xfrm>
            <a:off x="549275" y="6143625"/>
            <a:ext cx="2165350" cy="338138"/>
          </a:xfrm>
          <a:prstGeom prst="rect">
            <a:avLst/>
          </a:prstGeom>
          <a:noFill/>
        </p:spPr>
        <p:txBody>
          <a:bodyPr>
            <a:spAutoFit/>
          </a:bodyPr>
          <a:lstStyle/>
          <a:p>
            <a:pPr>
              <a:defRPr/>
            </a:pPr>
            <a:r>
              <a:rPr lang="en-GB" sz="1600" dirty="0">
                <a:latin typeface="+mn-lt"/>
              </a:rPr>
              <a:t>Information Junction</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689" r:id="rId15"/>
    <p:sldLayoutId id="2147483690" r:id="rId16"/>
  </p:sldLayoutIdLst>
  <p:timing>
    <p:tnLst>
      <p:par>
        <p:cTn id="1" dur="indefinite" restart="never" nodeType="tmRoot"/>
      </p:par>
    </p:tnLst>
  </p:timing>
  <p:txStyles>
    <p:titleStyle>
      <a:lvl1pPr algn="ctr" defTabSz="949325" rtl="0" eaLnBrk="1" fontAlgn="base" hangingPunct="1">
        <a:spcBef>
          <a:spcPct val="0"/>
        </a:spcBef>
        <a:spcAft>
          <a:spcPct val="0"/>
        </a:spcAft>
        <a:defRPr sz="4000" kern="1200">
          <a:solidFill>
            <a:schemeClr val="tx1"/>
          </a:solidFill>
          <a:latin typeface="+mj-lt"/>
          <a:ea typeface="+mj-ea"/>
          <a:cs typeface="+mj-cs"/>
        </a:defRPr>
      </a:lvl1pPr>
      <a:lvl2pPr algn="ctr" defTabSz="949325" rtl="0" eaLnBrk="1" fontAlgn="base" hangingPunct="1">
        <a:spcBef>
          <a:spcPct val="0"/>
        </a:spcBef>
        <a:spcAft>
          <a:spcPct val="0"/>
        </a:spcAft>
        <a:defRPr sz="4000">
          <a:solidFill>
            <a:schemeClr val="tx1"/>
          </a:solidFill>
          <a:latin typeface="Arial" charset="0"/>
        </a:defRPr>
      </a:lvl2pPr>
      <a:lvl3pPr algn="ctr" defTabSz="949325" rtl="0" eaLnBrk="1" fontAlgn="base" hangingPunct="1">
        <a:spcBef>
          <a:spcPct val="0"/>
        </a:spcBef>
        <a:spcAft>
          <a:spcPct val="0"/>
        </a:spcAft>
        <a:defRPr sz="4000">
          <a:solidFill>
            <a:schemeClr val="tx1"/>
          </a:solidFill>
          <a:latin typeface="Arial" charset="0"/>
        </a:defRPr>
      </a:lvl3pPr>
      <a:lvl4pPr algn="ctr" defTabSz="949325" rtl="0" eaLnBrk="1" fontAlgn="base" hangingPunct="1">
        <a:spcBef>
          <a:spcPct val="0"/>
        </a:spcBef>
        <a:spcAft>
          <a:spcPct val="0"/>
        </a:spcAft>
        <a:defRPr sz="4000">
          <a:solidFill>
            <a:schemeClr val="tx1"/>
          </a:solidFill>
          <a:latin typeface="Arial" charset="0"/>
        </a:defRPr>
      </a:lvl4pPr>
      <a:lvl5pPr algn="ctr" defTabSz="949325" rtl="0" eaLnBrk="1" fontAlgn="base" hangingPunct="1">
        <a:spcBef>
          <a:spcPct val="0"/>
        </a:spcBef>
        <a:spcAft>
          <a:spcPct val="0"/>
        </a:spcAft>
        <a:defRPr sz="4000">
          <a:solidFill>
            <a:schemeClr val="tx1"/>
          </a:solidFill>
          <a:latin typeface="Arial" charset="0"/>
        </a:defRPr>
      </a:lvl5pPr>
      <a:lvl6pPr marL="457200" algn="ctr" defTabSz="949325" rtl="0" eaLnBrk="1" fontAlgn="base" hangingPunct="1">
        <a:spcBef>
          <a:spcPct val="0"/>
        </a:spcBef>
        <a:spcAft>
          <a:spcPct val="0"/>
        </a:spcAft>
        <a:defRPr sz="4600">
          <a:solidFill>
            <a:schemeClr val="tx1"/>
          </a:solidFill>
          <a:latin typeface="Calibri" pitchFamily="34" charset="0"/>
        </a:defRPr>
      </a:lvl6pPr>
      <a:lvl7pPr marL="914400" algn="ctr" defTabSz="949325" rtl="0" eaLnBrk="1" fontAlgn="base" hangingPunct="1">
        <a:spcBef>
          <a:spcPct val="0"/>
        </a:spcBef>
        <a:spcAft>
          <a:spcPct val="0"/>
        </a:spcAft>
        <a:defRPr sz="4600">
          <a:solidFill>
            <a:schemeClr val="tx1"/>
          </a:solidFill>
          <a:latin typeface="Calibri" pitchFamily="34" charset="0"/>
        </a:defRPr>
      </a:lvl7pPr>
      <a:lvl8pPr marL="1371600" algn="ctr" defTabSz="949325" rtl="0" eaLnBrk="1" fontAlgn="base" hangingPunct="1">
        <a:spcBef>
          <a:spcPct val="0"/>
        </a:spcBef>
        <a:spcAft>
          <a:spcPct val="0"/>
        </a:spcAft>
        <a:defRPr sz="4600">
          <a:solidFill>
            <a:schemeClr val="tx1"/>
          </a:solidFill>
          <a:latin typeface="Calibri" pitchFamily="34" charset="0"/>
        </a:defRPr>
      </a:lvl8pPr>
      <a:lvl9pPr marL="1828800" algn="ctr" defTabSz="949325" rtl="0" eaLnBrk="1" fontAlgn="base" hangingPunct="1">
        <a:spcBef>
          <a:spcPct val="0"/>
        </a:spcBef>
        <a:spcAft>
          <a:spcPct val="0"/>
        </a:spcAft>
        <a:defRPr sz="4600">
          <a:solidFill>
            <a:schemeClr val="tx1"/>
          </a:solidFill>
          <a:latin typeface="Calibri" pitchFamily="34" charset="0"/>
        </a:defRPr>
      </a:lvl9pPr>
    </p:titleStyle>
    <p:bodyStyle>
      <a:lvl1pPr marL="355600" indent="-355600" algn="l" defTabSz="949325"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71525" indent="-296863" algn="l" defTabSz="949325"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87450" indent="-236538" algn="l" defTabSz="949325"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63700" indent="-236538" algn="l" defTabSz="949325"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138363" indent="-236538" algn="l" defTabSz="949325"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614922" indent="-237720" algn="l" defTabSz="95088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90362" indent="-237720" algn="l" defTabSz="95088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65803" indent="-237720" algn="l" defTabSz="95088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4041243" indent="-237720" algn="l" defTabSz="95088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50881" rtl="0" eaLnBrk="1" latinLnBrk="0" hangingPunct="1">
        <a:defRPr sz="1900" kern="1200">
          <a:solidFill>
            <a:schemeClr val="tx1"/>
          </a:solidFill>
          <a:latin typeface="+mn-lt"/>
          <a:ea typeface="+mn-ea"/>
          <a:cs typeface="+mn-cs"/>
        </a:defRPr>
      </a:lvl1pPr>
      <a:lvl2pPr marL="475441" algn="l" defTabSz="950881" rtl="0" eaLnBrk="1" latinLnBrk="0" hangingPunct="1">
        <a:defRPr sz="1900" kern="1200">
          <a:solidFill>
            <a:schemeClr val="tx1"/>
          </a:solidFill>
          <a:latin typeface="+mn-lt"/>
          <a:ea typeface="+mn-ea"/>
          <a:cs typeface="+mn-cs"/>
        </a:defRPr>
      </a:lvl2pPr>
      <a:lvl3pPr marL="950881" algn="l" defTabSz="950881" rtl="0" eaLnBrk="1" latinLnBrk="0" hangingPunct="1">
        <a:defRPr sz="1900" kern="1200">
          <a:solidFill>
            <a:schemeClr val="tx1"/>
          </a:solidFill>
          <a:latin typeface="+mn-lt"/>
          <a:ea typeface="+mn-ea"/>
          <a:cs typeface="+mn-cs"/>
        </a:defRPr>
      </a:lvl3pPr>
      <a:lvl4pPr marL="1426321" algn="l" defTabSz="950881" rtl="0" eaLnBrk="1" latinLnBrk="0" hangingPunct="1">
        <a:defRPr sz="1900" kern="1200">
          <a:solidFill>
            <a:schemeClr val="tx1"/>
          </a:solidFill>
          <a:latin typeface="+mn-lt"/>
          <a:ea typeface="+mn-ea"/>
          <a:cs typeface="+mn-cs"/>
        </a:defRPr>
      </a:lvl4pPr>
      <a:lvl5pPr marL="1901761" algn="l" defTabSz="950881" rtl="0" eaLnBrk="1" latinLnBrk="0" hangingPunct="1">
        <a:defRPr sz="1900" kern="1200">
          <a:solidFill>
            <a:schemeClr val="tx1"/>
          </a:solidFill>
          <a:latin typeface="+mn-lt"/>
          <a:ea typeface="+mn-ea"/>
          <a:cs typeface="+mn-cs"/>
        </a:defRPr>
      </a:lvl5pPr>
      <a:lvl6pPr marL="2377202" algn="l" defTabSz="950881" rtl="0" eaLnBrk="1" latinLnBrk="0" hangingPunct="1">
        <a:defRPr sz="1900" kern="1200">
          <a:solidFill>
            <a:schemeClr val="tx1"/>
          </a:solidFill>
          <a:latin typeface="+mn-lt"/>
          <a:ea typeface="+mn-ea"/>
          <a:cs typeface="+mn-cs"/>
        </a:defRPr>
      </a:lvl6pPr>
      <a:lvl7pPr marL="2852643" algn="l" defTabSz="950881" rtl="0" eaLnBrk="1" latinLnBrk="0" hangingPunct="1">
        <a:defRPr sz="1900" kern="1200">
          <a:solidFill>
            <a:schemeClr val="tx1"/>
          </a:solidFill>
          <a:latin typeface="+mn-lt"/>
          <a:ea typeface="+mn-ea"/>
          <a:cs typeface="+mn-cs"/>
        </a:defRPr>
      </a:lvl7pPr>
      <a:lvl8pPr marL="3328082" algn="l" defTabSz="950881" rtl="0" eaLnBrk="1" latinLnBrk="0" hangingPunct="1">
        <a:defRPr sz="1900" kern="1200">
          <a:solidFill>
            <a:schemeClr val="tx1"/>
          </a:solidFill>
          <a:latin typeface="+mn-lt"/>
          <a:ea typeface="+mn-ea"/>
          <a:cs typeface="+mn-cs"/>
        </a:defRPr>
      </a:lvl8pPr>
      <a:lvl9pPr marL="3803523" algn="l" defTabSz="95088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upload.wikimedia.org/wikipedia/commons/4/4c/Apollo_guidiance_computer_ferrit_core_memory.jpg"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p:cNvSpPr>
            <a:spLocks noGrp="1" noChangeArrowheads="1"/>
          </p:cNvSpPr>
          <p:nvPr>
            <p:ph type="ctrTitle"/>
          </p:nvPr>
        </p:nvSpPr>
        <p:spPr>
          <a:xfrm>
            <a:off x="685800" y="1371600"/>
            <a:ext cx="7772400" cy="1470025"/>
          </a:xfrm>
        </p:spPr>
        <p:txBody>
          <a:bodyPr/>
          <a:lstStyle/>
          <a:p>
            <a:pPr eaLnBrk="1" hangingPunct="1"/>
            <a:r>
              <a:rPr lang="en-GB" dirty="0" smtClean="0">
                <a:latin typeface="Arial" charset="0"/>
              </a:rPr>
              <a:t>Model-based Systems Engineering</a:t>
            </a:r>
            <a:br>
              <a:rPr lang="en-GB" dirty="0" smtClean="0">
                <a:latin typeface="Arial" charset="0"/>
              </a:rPr>
            </a:br>
            <a:r>
              <a:rPr lang="en-GB" dirty="0" smtClean="0">
                <a:latin typeface="Arial" charset="0"/>
              </a:rPr>
              <a:t>(MBSE) Initiative</a:t>
            </a:r>
          </a:p>
        </p:txBody>
      </p:sp>
      <p:sp>
        <p:nvSpPr>
          <p:cNvPr id="3075" name="Rectangle 26"/>
          <p:cNvSpPr>
            <a:spLocks noGrp="1" noChangeArrowheads="1"/>
          </p:cNvSpPr>
          <p:nvPr>
            <p:ph type="subTitle" idx="1"/>
          </p:nvPr>
        </p:nvSpPr>
        <p:spPr>
          <a:xfrm>
            <a:off x="1371600" y="3127375"/>
            <a:ext cx="6400800" cy="1143000"/>
          </a:xfrm>
        </p:spPr>
        <p:txBody>
          <a:bodyPr/>
          <a:lstStyle/>
          <a:p>
            <a:pPr eaLnBrk="1" hangingPunct="1"/>
            <a:r>
              <a:rPr lang="en-US" dirty="0" smtClean="0">
                <a:latin typeface="Arial" charset="0"/>
              </a:rPr>
              <a:t>Slides by Henson Graves</a:t>
            </a:r>
          </a:p>
          <a:p>
            <a:pPr eaLnBrk="1" hangingPunct="1"/>
            <a:r>
              <a:rPr lang="en-US" dirty="0" smtClean="0">
                <a:latin typeface="Arial" charset="0"/>
              </a:rPr>
              <a:t>Presented by Matthew West</a:t>
            </a:r>
            <a:endParaRPr lang="en-US" dirty="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Review of Objectives</a:t>
            </a:r>
            <a:endParaRPr lang="en-US" dirty="0"/>
          </a:p>
        </p:txBody>
      </p:sp>
      <p:sp>
        <p:nvSpPr>
          <p:cNvPr id="2" name="Content Placeholder 1"/>
          <p:cNvSpPr>
            <a:spLocks noGrp="1"/>
          </p:cNvSpPr>
          <p:nvPr>
            <p:ph idx="1"/>
          </p:nvPr>
        </p:nvSpPr>
        <p:spPr/>
        <p:txBody>
          <a:bodyPr/>
          <a:lstStyle/>
          <a:p>
            <a:r>
              <a:rPr lang="en-US" dirty="0" smtClean="0"/>
              <a:t>We want to use the formalism of ontologies to represent knowledge in fields of interest to us:</a:t>
            </a:r>
          </a:p>
          <a:p>
            <a:pPr lvl="1"/>
            <a:r>
              <a:rPr lang="en-US" dirty="0" smtClean="0"/>
              <a:t>Space flight in particular</a:t>
            </a:r>
          </a:p>
          <a:p>
            <a:pPr lvl="1"/>
            <a:r>
              <a:rPr lang="en-US" dirty="0" smtClean="0"/>
              <a:t>Systems engineering in general</a:t>
            </a:r>
          </a:p>
          <a:p>
            <a:pPr lvl="1"/>
            <a:r>
              <a:rPr lang="en-US" dirty="0" smtClean="0"/>
              <a:t>Fundamental phenomena underlying the above: physics, chemistry, economics, psychology, politics, probability, etc.</a:t>
            </a:r>
          </a:p>
          <a:p>
            <a:r>
              <a:rPr lang="en-US" dirty="0" smtClean="0"/>
              <a:t>We want these knowledge representation conventions to be stable and durable: independent of particular programs, projects, organizations, and software tools</a:t>
            </a:r>
          </a:p>
          <a:p>
            <a:r>
              <a:rPr lang="en-US" dirty="0" smtClean="0"/>
              <a:t>We want to customize or adapt our modeling and analysis tools to support our knowledge representation conventions</a:t>
            </a:r>
          </a:p>
          <a:p>
            <a:pPr lvl="1"/>
            <a:r>
              <a:rPr lang="en-US" dirty="0" smtClean="0"/>
              <a:t>At least to translate to/from internal representations</a:t>
            </a:r>
          </a:p>
          <a:p>
            <a:pPr lvl="1"/>
            <a:r>
              <a:rPr lang="en-US" dirty="0" smtClean="0"/>
              <a:t>At best to teach the tool to operate on our concepts and properties as extensions or specializations of its native counterparts</a:t>
            </a:r>
            <a:endParaRPr lang="en-US" dirty="0"/>
          </a:p>
        </p:txBody>
      </p:sp>
      <p:sp>
        <p:nvSpPr>
          <p:cNvPr id="3" name="Slide Number Placeholder 2"/>
          <p:cNvSpPr>
            <a:spLocks noGrp="1"/>
          </p:cNvSpPr>
          <p:nvPr>
            <p:ph type="sldNum" sz="quarter" idx="11"/>
          </p:nvPr>
        </p:nvSpPr>
        <p:spPr/>
        <p:txBody>
          <a:bodyPr/>
          <a:lstStyle/>
          <a:p>
            <a:fld id="{FA46C91A-E790-AB40-9FCA-BF3C8D0A1DFB}" type="slidenum">
              <a:rPr lang="en-US" smtClean="0"/>
              <a:pPr/>
              <a:t>10</a:t>
            </a:fld>
            <a:endParaRPr lang="en-US" dirty="0"/>
          </a:p>
        </p:txBody>
      </p:sp>
    </p:spTree>
    <p:extLst>
      <p:ext uri="{BB962C8B-B14F-4D97-AF65-F5344CB8AC3E}">
        <p14:creationId xmlns:p14="http://schemas.microsoft.com/office/powerpoint/2010/main" xmlns="" val="1655497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Simplified View of JPL Ontologies</a:t>
            </a:r>
            <a:endParaRPr lang="en-US" dirty="0"/>
          </a:p>
        </p:txBody>
      </p:sp>
      <p:sp>
        <p:nvSpPr>
          <p:cNvPr id="19" name="Content Placeholder 18"/>
          <p:cNvSpPr>
            <a:spLocks noGrp="1"/>
          </p:cNvSpPr>
          <p:nvPr>
            <p:ph idx="1"/>
          </p:nvPr>
        </p:nvSpPr>
        <p:spPr>
          <a:xfrm>
            <a:off x="685800" y="1473200"/>
            <a:ext cx="5401801" cy="4622800"/>
          </a:xfrm>
        </p:spPr>
        <p:txBody>
          <a:bodyPr/>
          <a:lstStyle/>
          <a:p>
            <a:r>
              <a:rPr lang="en-US" dirty="0" smtClean="0"/>
              <a:t>Divided into three main categories:</a:t>
            </a:r>
          </a:p>
          <a:p>
            <a:pPr lvl="1"/>
            <a:r>
              <a:rPr lang="en-US" dirty="0" smtClean="0"/>
              <a:t>Foundation</a:t>
            </a:r>
          </a:p>
          <a:p>
            <a:pPr lvl="2"/>
            <a:r>
              <a:rPr lang="en-US" dirty="0" smtClean="0"/>
              <a:t>General concepts and properties</a:t>
            </a:r>
          </a:p>
          <a:p>
            <a:pPr lvl="2"/>
            <a:r>
              <a:rPr lang="en-US" dirty="0" smtClean="0"/>
              <a:t>Examples at right</a:t>
            </a:r>
          </a:p>
          <a:p>
            <a:pPr lvl="1"/>
            <a:r>
              <a:rPr lang="en-US" dirty="0" smtClean="0"/>
              <a:t>Discipline</a:t>
            </a:r>
          </a:p>
          <a:p>
            <a:pPr lvl="2"/>
            <a:r>
              <a:rPr lang="en-US" dirty="0" smtClean="0"/>
              <a:t>Specializations for electrical, mechanical, etc.</a:t>
            </a:r>
          </a:p>
          <a:p>
            <a:pPr lvl="2"/>
            <a:r>
              <a:rPr lang="en-US" dirty="0" smtClean="0"/>
              <a:t>Mostly about describing properties</a:t>
            </a:r>
          </a:p>
          <a:p>
            <a:pPr lvl="1"/>
            <a:r>
              <a:rPr lang="en-US" dirty="0" smtClean="0"/>
              <a:t>Application</a:t>
            </a:r>
          </a:p>
          <a:p>
            <a:pPr lvl="2"/>
            <a:r>
              <a:rPr lang="en-US" dirty="0" smtClean="0"/>
              <a:t>Specializations for cross-discipline use cases (e.g., orbiter, lander, observatory, etc.)</a:t>
            </a:r>
          </a:p>
          <a:p>
            <a:r>
              <a:rPr lang="en-US" dirty="0" smtClean="0"/>
              <a:t>Each ontology may import other ontologies</a:t>
            </a:r>
            <a:endParaRPr lang="en-US" dirty="0"/>
          </a:p>
        </p:txBody>
      </p:sp>
      <p:sp>
        <p:nvSpPr>
          <p:cNvPr id="3" name="Slide Number Placeholder 2"/>
          <p:cNvSpPr>
            <a:spLocks noGrp="1"/>
          </p:cNvSpPr>
          <p:nvPr>
            <p:ph type="sldNum" sz="quarter" idx="11"/>
          </p:nvPr>
        </p:nvSpPr>
        <p:spPr/>
        <p:txBody>
          <a:bodyPr/>
          <a:lstStyle/>
          <a:p>
            <a:fld id="{FA46C91A-E790-AB40-9FCA-BF3C8D0A1DFB}" type="slidenum">
              <a:rPr lang="en-US" smtClean="0"/>
              <a:pPr/>
              <a:t>11</a:t>
            </a:fld>
            <a:endParaRPr lang="en-US" dirty="0"/>
          </a:p>
        </p:txBody>
      </p:sp>
      <p:grpSp>
        <p:nvGrpSpPr>
          <p:cNvPr id="15" name="Group 14"/>
          <p:cNvGrpSpPr/>
          <p:nvPr/>
        </p:nvGrpSpPr>
        <p:grpSpPr>
          <a:xfrm>
            <a:off x="6694418" y="1876424"/>
            <a:ext cx="1461736" cy="3734554"/>
            <a:chOff x="1362727" y="1886504"/>
            <a:chExt cx="1461736" cy="3734554"/>
          </a:xfrm>
        </p:grpSpPr>
        <p:sp>
          <p:nvSpPr>
            <p:cNvPr id="16" name="Rectangle 15"/>
            <p:cNvSpPr/>
            <p:nvPr/>
          </p:nvSpPr>
          <p:spPr>
            <a:xfrm>
              <a:off x="1386401" y="4901966"/>
              <a:ext cx="1384913" cy="71909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2060"/>
                  </a:solidFill>
                </a:rPr>
                <a:t>«ontology»</a:t>
              </a:r>
              <a:r>
                <a:rPr lang="en-US" dirty="0" smtClean="0">
                  <a:solidFill>
                    <a:srgbClr val="002060"/>
                  </a:solidFill>
                </a:rPr>
                <a:t/>
              </a:r>
              <a:br>
                <a:rPr lang="en-US" dirty="0" smtClean="0">
                  <a:solidFill>
                    <a:srgbClr val="002060"/>
                  </a:solidFill>
                </a:rPr>
              </a:br>
              <a:r>
                <a:rPr lang="en-US" dirty="0" smtClean="0">
                  <a:solidFill>
                    <a:srgbClr val="002060"/>
                  </a:solidFill>
                </a:rPr>
                <a:t>project</a:t>
              </a:r>
              <a:endParaRPr lang="en-US" dirty="0">
                <a:solidFill>
                  <a:srgbClr val="002060"/>
                </a:solidFill>
              </a:endParaRPr>
            </a:p>
          </p:txBody>
        </p:sp>
        <p:sp>
          <p:nvSpPr>
            <p:cNvPr id="21" name="Rectangle 20"/>
            <p:cNvSpPr/>
            <p:nvPr/>
          </p:nvSpPr>
          <p:spPr>
            <a:xfrm>
              <a:off x="1379003" y="3376478"/>
              <a:ext cx="1384913" cy="71909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2060"/>
                  </a:solidFill>
                </a:rPr>
                <a:t>«ontology»</a:t>
              </a:r>
              <a:r>
                <a:rPr lang="en-US" dirty="0" smtClean="0">
                  <a:solidFill>
                    <a:srgbClr val="002060"/>
                  </a:solidFill>
                </a:rPr>
                <a:t/>
              </a:r>
              <a:br>
                <a:rPr lang="en-US" dirty="0" smtClean="0">
                  <a:solidFill>
                    <a:srgbClr val="002060"/>
                  </a:solidFill>
                </a:rPr>
              </a:br>
              <a:r>
                <a:rPr lang="en-US" dirty="0" smtClean="0">
                  <a:solidFill>
                    <a:srgbClr val="002060"/>
                  </a:solidFill>
                </a:rPr>
                <a:t>mission</a:t>
              </a:r>
              <a:endParaRPr lang="en-US" dirty="0">
                <a:solidFill>
                  <a:srgbClr val="002060"/>
                </a:solidFill>
              </a:endParaRPr>
            </a:p>
          </p:txBody>
        </p:sp>
        <p:sp>
          <p:nvSpPr>
            <p:cNvPr id="22" name="Rectangle 21"/>
            <p:cNvSpPr/>
            <p:nvPr/>
          </p:nvSpPr>
          <p:spPr>
            <a:xfrm>
              <a:off x="1362727" y="1886504"/>
              <a:ext cx="1384913" cy="71909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2060"/>
                  </a:solidFill>
                </a:rPr>
                <a:t>«ontology»</a:t>
              </a:r>
              <a:r>
                <a:rPr lang="en-US" dirty="0" smtClean="0">
                  <a:solidFill>
                    <a:srgbClr val="002060"/>
                  </a:solidFill>
                </a:rPr>
                <a:t/>
              </a:r>
              <a:br>
                <a:rPr lang="en-US" dirty="0" smtClean="0">
                  <a:solidFill>
                    <a:srgbClr val="002060"/>
                  </a:solidFill>
                </a:rPr>
              </a:br>
              <a:r>
                <a:rPr lang="en-US" dirty="0" smtClean="0">
                  <a:solidFill>
                    <a:srgbClr val="002060"/>
                  </a:solidFill>
                </a:rPr>
                <a:t>base</a:t>
              </a:r>
              <a:endParaRPr lang="en-US" dirty="0">
                <a:solidFill>
                  <a:srgbClr val="002060"/>
                </a:solidFill>
              </a:endParaRPr>
            </a:p>
          </p:txBody>
        </p:sp>
        <p:cxnSp>
          <p:nvCxnSpPr>
            <p:cNvPr id="23" name="Straight Arrow Connector 22"/>
            <p:cNvCxnSpPr>
              <a:stCxn id="16" idx="0"/>
              <a:endCxn id="21" idx="2"/>
            </p:cNvCxnSpPr>
            <p:nvPr/>
          </p:nvCxnSpPr>
          <p:spPr>
            <a:xfrm flipH="1" flipV="1">
              <a:off x="2071460" y="4095570"/>
              <a:ext cx="7398" cy="806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1" idx="0"/>
              <a:endCxn id="22" idx="2"/>
            </p:cNvCxnSpPr>
            <p:nvPr/>
          </p:nvCxnSpPr>
          <p:spPr>
            <a:xfrm flipH="1" flipV="1">
              <a:off x="2055184" y="2605596"/>
              <a:ext cx="16276" cy="770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36454" y="2858609"/>
              <a:ext cx="688009" cy="276999"/>
            </a:xfrm>
            <a:prstGeom prst="rect">
              <a:avLst/>
            </a:prstGeom>
            <a:noFill/>
          </p:spPr>
          <p:txBody>
            <a:bodyPr wrap="none" rtlCol="0">
              <a:spAutoFit/>
            </a:bodyPr>
            <a:lstStyle/>
            <a:p>
              <a:r>
                <a:rPr lang="en-US" sz="1200" dirty="0" smtClean="0"/>
                <a:t>imports</a:t>
              </a:r>
              <a:endParaRPr lang="en-US" sz="1200" dirty="0"/>
            </a:p>
          </p:txBody>
        </p:sp>
        <p:sp>
          <p:nvSpPr>
            <p:cNvPr id="26" name="TextBox 25"/>
            <p:cNvSpPr txBox="1"/>
            <p:nvPr/>
          </p:nvSpPr>
          <p:spPr>
            <a:xfrm>
              <a:off x="2129056" y="4422559"/>
              <a:ext cx="688009" cy="276999"/>
            </a:xfrm>
            <a:prstGeom prst="rect">
              <a:avLst/>
            </a:prstGeom>
            <a:noFill/>
          </p:spPr>
          <p:txBody>
            <a:bodyPr wrap="none" rtlCol="0">
              <a:spAutoFit/>
            </a:bodyPr>
            <a:lstStyle/>
            <a:p>
              <a:r>
                <a:rPr lang="en-US" sz="1200" dirty="0" smtClean="0"/>
                <a:t>imports</a:t>
              </a:r>
              <a:endParaRPr lang="en-US" sz="1200" dirty="0"/>
            </a:p>
          </p:txBody>
        </p:sp>
      </p:grpSp>
    </p:spTree>
    <p:extLst>
      <p:ext uri="{BB962C8B-B14F-4D97-AF65-F5344CB8AC3E}">
        <p14:creationId xmlns:p14="http://schemas.microsoft.com/office/powerpoint/2010/main" xmlns="" val="2301644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strange life of System Components</a:t>
            </a:r>
            <a:endParaRPr lang="en-GB" dirty="0"/>
          </a:p>
        </p:txBody>
      </p:sp>
      <p:sp>
        <p:nvSpPr>
          <p:cNvPr id="3" name="Slide Number Placeholder 2"/>
          <p:cNvSpPr>
            <a:spLocks noGrp="1"/>
          </p:cNvSpPr>
          <p:nvPr>
            <p:ph type="sldNum" sz="quarter" idx="11"/>
          </p:nvPr>
        </p:nvSpPr>
        <p:spPr/>
        <p:txBody>
          <a:bodyPr/>
          <a:lstStyle/>
          <a:p>
            <a:fld id="{FA46C91A-E790-AB40-9FCA-BF3C8D0A1DFB}" type="slidenum">
              <a:rPr lang="en-US" smtClean="0">
                <a:solidFill>
                  <a:srgbClr val="000000"/>
                </a:solidFill>
              </a:rPr>
              <a:pPr/>
              <a:t>12</a:t>
            </a:fld>
            <a:endParaRPr lang="en-US" dirty="0">
              <a:solidFill>
                <a:srgbClr val="000000"/>
              </a:solidFill>
            </a:endParaRPr>
          </a:p>
        </p:txBody>
      </p:sp>
      <p:sp>
        <p:nvSpPr>
          <p:cNvPr id="6" name="Rectangle 10"/>
          <p:cNvSpPr>
            <a:spLocks noChangeArrowheads="1"/>
          </p:cNvSpPr>
          <p:nvPr/>
        </p:nvSpPr>
        <p:spPr bwMode="auto">
          <a:xfrm>
            <a:off x="1684338" y="3881438"/>
            <a:ext cx="1168400" cy="387350"/>
          </a:xfrm>
          <a:prstGeom prst="rect">
            <a:avLst/>
          </a:prstGeom>
          <a:noFill/>
          <a:ln w="19050">
            <a:solidFill>
              <a:schemeClr val="tx1"/>
            </a:solidFill>
            <a:miter lim="800000"/>
            <a:headEnd/>
            <a:tailEnd/>
          </a:ln>
        </p:spPr>
        <p:txBody>
          <a:bodyPr/>
          <a:lstStyle/>
          <a:p>
            <a:endParaRPr lang="en-US"/>
          </a:p>
        </p:txBody>
      </p:sp>
      <p:sp>
        <p:nvSpPr>
          <p:cNvPr id="7" name="Rectangle 11"/>
          <p:cNvSpPr>
            <a:spLocks noChangeArrowheads="1"/>
          </p:cNvSpPr>
          <p:nvPr/>
        </p:nvSpPr>
        <p:spPr bwMode="auto">
          <a:xfrm>
            <a:off x="2833688" y="4016375"/>
            <a:ext cx="230187" cy="115888"/>
          </a:xfrm>
          <a:prstGeom prst="rect">
            <a:avLst/>
          </a:prstGeom>
          <a:noFill/>
          <a:ln w="19050">
            <a:solidFill>
              <a:schemeClr val="tx1"/>
            </a:solidFill>
            <a:miter lim="800000"/>
            <a:headEnd/>
            <a:tailEnd/>
          </a:ln>
        </p:spPr>
        <p:txBody>
          <a:bodyPr/>
          <a:lstStyle/>
          <a:p>
            <a:endParaRPr lang="en-US"/>
          </a:p>
        </p:txBody>
      </p:sp>
      <p:sp>
        <p:nvSpPr>
          <p:cNvPr id="8" name="Rectangle 12"/>
          <p:cNvSpPr>
            <a:spLocks noChangeArrowheads="1"/>
          </p:cNvSpPr>
          <p:nvPr/>
        </p:nvSpPr>
        <p:spPr bwMode="auto">
          <a:xfrm>
            <a:off x="1474788" y="4016375"/>
            <a:ext cx="209550" cy="96838"/>
          </a:xfrm>
          <a:prstGeom prst="rect">
            <a:avLst/>
          </a:prstGeom>
          <a:noFill/>
          <a:ln w="19050">
            <a:solidFill>
              <a:schemeClr val="tx1"/>
            </a:solidFill>
            <a:miter lim="800000"/>
            <a:headEnd/>
            <a:tailEnd/>
          </a:ln>
        </p:spPr>
        <p:txBody>
          <a:bodyPr/>
          <a:lstStyle/>
          <a:p>
            <a:endParaRPr lang="en-US"/>
          </a:p>
        </p:txBody>
      </p:sp>
      <p:sp>
        <p:nvSpPr>
          <p:cNvPr id="9" name="Rectangle 13"/>
          <p:cNvSpPr>
            <a:spLocks noChangeArrowheads="1"/>
          </p:cNvSpPr>
          <p:nvPr/>
        </p:nvSpPr>
        <p:spPr bwMode="auto">
          <a:xfrm>
            <a:off x="881063" y="2659063"/>
            <a:ext cx="2411412" cy="349250"/>
          </a:xfrm>
          <a:prstGeom prst="rect">
            <a:avLst/>
          </a:prstGeom>
          <a:noFill/>
          <a:ln w="9525">
            <a:noFill/>
            <a:miter lim="800000"/>
            <a:headEnd/>
            <a:tailEnd/>
          </a:ln>
        </p:spPr>
        <p:txBody>
          <a:bodyPr/>
          <a:lstStyle/>
          <a:p>
            <a:endParaRPr lang="en-US"/>
          </a:p>
        </p:txBody>
      </p:sp>
      <p:sp>
        <p:nvSpPr>
          <p:cNvPr id="10" name="Rectangle 14"/>
          <p:cNvSpPr>
            <a:spLocks noChangeArrowheads="1"/>
          </p:cNvSpPr>
          <p:nvPr/>
        </p:nvSpPr>
        <p:spPr bwMode="auto">
          <a:xfrm>
            <a:off x="881063" y="2678113"/>
            <a:ext cx="2513012" cy="350837"/>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Bloggs 100H Pump</a:t>
            </a:r>
            <a:endParaRPr lang="en-GB"/>
          </a:p>
        </p:txBody>
      </p:sp>
      <p:sp>
        <p:nvSpPr>
          <p:cNvPr id="11" name="Rectangle 15"/>
          <p:cNvSpPr>
            <a:spLocks noChangeArrowheads="1"/>
          </p:cNvSpPr>
          <p:nvPr/>
        </p:nvSpPr>
        <p:spPr bwMode="auto">
          <a:xfrm>
            <a:off x="919163" y="4346575"/>
            <a:ext cx="2105025" cy="328613"/>
          </a:xfrm>
          <a:prstGeom prst="rect">
            <a:avLst/>
          </a:prstGeom>
          <a:noFill/>
          <a:ln w="9525">
            <a:noFill/>
            <a:miter lim="800000"/>
            <a:headEnd/>
            <a:tailEnd/>
          </a:ln>
        </p:spPr>
        <p:txBody>
          <a:bodyPr/>
          <a:lstStyle/>
          <a:p>
            <a:endParaRPr lang="en-US"/>
          </a:p>
        </p:txBody>
      </p:sp>
      <p:sp>
        <p:nvSpPr>
          <p:cNvPr id="12" name="Rectangle 16"/>
          <p:cNvSpPr>
            <a:spLocks noChangeArrowheads="1"/>
          </p:cNvSpPr>
          <p:nvPr/>
        </p:nvSpPr>
        <p:spPr bwMode="auto">
          <a:xfrm>
            <a:off x="919163" y="4365625"/>
            <a:ext cx="2085975" cy="320675"/>
          </a:xfrm>
          <a:prstGeom prst="rect">
            <a:avLst/>
          </a:prstGeom>
          <a:noFill/>
          <a:ln w="9525">
            <a:noFill/>
            <a:miter lim="800000"/>
            <a:headEnd/>
            <a:tailEnd/>
          </a:ln>
        </p:spPr>
        <p:txBody>
          <a:bodyPr wrap="none" lIns="0" tIns="0" rIns="0" bIns="0">
            <a:spAutoFit/>
          </a:bodyPr>
          <a:lstStyle/>
          <a:p>
            <a:r>
              <a:rPr lang="en-GB" sz="2100">
                <a:solidFill>
                  <a:srgbClr val="000000"/>
                </a:solidFill>
                <a:latin typeface="Arial" charset="0"/>
              </a:rPr>
              <a:t>Serial No. 5755/A</a:t>
            </a:r>
            <a:endParaRPr lang="en-GB"/>
          </a:p>
        </p:txBody>
      </p:sp>
      <p:sp>
        <p:nvSpPr>
          <p:cNvPr id="13" name="Rectangle 17"/>
          <p:cNvSpPr>
            <a:spLocks noChangeArrowheads="1"/>
          </p:cNvSpPr>
          <p:nvPr/>
        </p:nvSpPr>
        <p:spPr bwMode="auto">
          <a:xfrm>
            <a:off x="5570538" y="4113213"/>
            <a:ext cx="1168400" cy="368300"/>
          </a:xfrm>
          <a:prstGeom prst="rect">
            <a:avLst/>
          </a:prstGeom>
          <a:noFill/>
          <a:ln w="19050">
            <a:solidFill>
              <a:schemeClr val="tx1"/>
            </a:solidFill>
            <a:miter lim="800000"/>
            <a:headEnd/>
            <a:tailEnd/>
          </a:ln>
        </p:spPr>
        <p:txBody>
          <a:bodyPr/>
          <a:lstStyle/>
          <a:p>
            <a:endParaRPr lang="en-US"/>
          </a:p>
        </p:txBody>
      </p:sp>
      <p:sp>
        <p:nvSpPr>
          <p:cNvPr id="14" name="Rectangle 18"/>
          <p:cNvSpPr>
            <a:spLocks noChangeArrowheads="1"/>
          </p:cNvSpPr>
          <p:nvPr/>
        </p:nvSpPr>
        <p:spPr bwMode="auto">
          <a:xfrm>
            <a:off x="6719888" y="4249738"/>
            <a:ext cx="230187" cy="96837"/>
          </a:xfrm>
          <a:prstGeom prst="rect">
            <a:avLst/>
          </a:prstGeom>
          <a:noFill/>
          <a:ln w="19050">
            <a:solidFill>
              <a:schemeClr val="tx1"/>
            </a:solidFill>
            <a:miter lim="800000"/>
            <a:headEnd/>
            <a:tailEnd/>
          </a:ln>
        </p:spPr>
        <p:txBody>
          <a:bodyPr/>
          <a:lstStyle/>
          <a:p>
            <a:endParaRPr lang="en-US"/>
          </a:p>
        </p:txBody>
      </p:sp>
      <p:sp>
        <p:nvSpPr>
          <p:cNvPr id="15" name="Rectangle 19"/>
          <p:cNvSpPr>
            <a:spLocks noChangeArrowheads="1"/>
          </p:cNvSpPr>
          <p:nvPr/>
        </p:nvSpPr>
        <p:spPr bwMode="auto">
          <a:xfrm>
            <a:off x="5360988" y="4249738"/>
            <a:ext cx="209550" cy="96837"/>
          </a:xfrm>
          <a:prstGeom prst="rect">
            <a:avLst/>
          </a:prstGeom>
          <a:noFill/>
          <a:ln w="19050">
            <a:solidFill>
              <a:schemeClr val="tx1"/>
            </a:solidFill>
            <a:miter lim="800000"/>
            <a:headEnd/>
            <a:tailEnd/>
          </a:ln>
        </p:spPr>
        <p:txBody>
          <a:bodyPr/>
          <a:lstStyle/>
          <a:p>
            <a:endParaRPr lang="en-US"/>
          </a:p>
        </p:txBody>
      </p:sp>
      <p:sp>
        <p:nvSpPr>
          <p:cNvPr id="16" name="Rectangle 20"/>
          <p:cNvSpPr>
            <a:spLocks noChangeArrowheads="1"/>
          </p:cNvSpPr>
          <p:nvPr/>
        </p:nvSpPr>
        <p:spPr bwMode="auto">
          <a:xfrm>
            <a:off x="4824413" y="2078038"/>
            <a:ext cx="555625" cy="2946400"/>
          </a:xfrm>
          <a:prstGeom prst="rect">
            <a:avLst/>
          </a:prstGeom>
          <a:noFill/>
          <a:ln w="19050">
            <a:solidFill>
              <a:srgbClr val="000000"/>
            </a:solidFill>
            <a:miter lim="800000"/>
            <a:headEnd/>
            <a:tailEnd/>
          </a:ln>
        </p:spPr>
        <p:txBody>
          <a:bodyPr/>
          <a:lstStyle/>
          <a:p>
            <a:endParaRPr lang="en-US"/>
          </a:p>
        </p:txBody>
      </p:sp>
      <p:sp>
        <p:nvSpPr>
          <p:cNvPr id="17" name="Rectangle 21"/>
          <p:cNvSpPr>
            <a:spLocks noChangeArrowheads="1"/>
          </p:cNvSpPr>
          <p:nvPr/>
        </p:nvSpPr>
        <p:spPr bwMode="auto">
          <a:xfrm>
            <a:off x="6931025" y="3279775"/>
            <a:ext cx="133350" cy="1066800"/>
          </a:xfrm>
          <a:prstGeom prst="rect">
            <a:avLst/>
          </a:prstGeom>
          <a:noFill/>
          <a:ln w="19050">
            <a:solidFill>
              <a:srgbClr val="000000"/>
            </a:solidFill>
            <a:miter lim="800000"/>
            <a:headEnd/>
            <a:tailEnd/>
          </a:ln>
        </p:spPr>
        <p:txBody>
          <a:bodyPr/>
          <a:lstStyle/>
          <a:p>
            <a:endParaRPr lang="en-US"/>
          </a:p>
        </p:txBody>
      </p:sp>
      <p:sp>
        <p:nvSpPr>
          <p:cNvPr id="18" name="Rectangle 22"/>
          <p:cNvSpPr>
            <a:spLocks noChangeArrowheads="1"/>
          </p:cNvSpPr>
          <p:nvPr/>
        </p:nvSpPr>
        <p:spPr bwMode="auto">
          <a:xfrm>
            <a:off x="7045325" y="3279775"/>
            <a:ext cx="230188" cy="96838"/>
          </a:xfrm>
          <a:prstGeom prst="rect">
            <a:avLst/>
          </a:prstGeom>
          <a:noFill/>
          <a:ln w="19050">
            <a:solidFill>
              <a:srgbClr val="000000"/>
            </a:solidFill>
            <a:miter lim="800000"/>
            <a:headEnd/>
            <a:tailEnd/>
          </a:ln>
        </p:spPr>
        <p:txBody>
          <a:bodyPr/>
          <a:lstStyle/>
          <a:p>
            <a:endParaRPr lang="en-US"/>
          </a:p>
        </p:txBody>
      </p:sp>
      <p:sp>
        <p:nvSpPr>
          <p:cNvPr id="19" name="Rectangle 23"/>
          <p:cNvSpPr>
            <a:spLocks noChangeArrowheads="1"/>
          </p:cNvSpPr>
          <p:nvPr/>
        </p:nvSpPr>
        <p:spPr bwMode="auto">
          <a:xfrm>
            <a:off x="7256463" y="2852738"/>
            <a:ext cx="879475" cy="2171700"/>
          </a:xfrm>
          <a:prstGeom prst="rect">
            <a:avLst/>
          </a:prstGeom>
          <a:noFill/>
          <a:ln w="19050">
            <a:solidFill>
              <a:srgbClr val="000000"/>
            </a:solidFill>
            <a:miter lim="800000"/>
            <a:headEnd/>
            <a:tailEnd/>
          </a:ln>
        </p:spPr>
        <p:txBody>
          <a:bodyPr/>
          <a:lstStyle/>
          <a:p>
            <a:endParaRPr lang="en-US"/>
          </a:p>
        </p:txBody>
      </p:sp>
      <p:sp>
        <p:nvSpPr>
          <p:cNvPr id="20" name="Freeform 24"/>
          <p:cNvSpPr>
            <a:spLocks/>
          </p:cNvSpPr>
          <p:nvPr/>
        </p:nvSpPr>
        <p:spPr bwMode="auto">
          <a:xfrm>
            <a:off x="7256463" y="2659063"/>
            <a:ext cx="841375" cy="193675"/>
          </a:xfrm>
          <a:custGeom>
            <a:avLst/>
            <a:gdLst>
              <a:gd name="T0" fmla="*/ 841375 w 44"/>
              <a:gd name="T1" fmla="*/ 193675 h 10"/>
              <a:gd name="T2" fmla="*/ 764886 w 44"/>
              <a:gd name="T3" fmla="*/ 116205 h 10"/>
              <a:gd name="T4" fmla="*/ 650153 w 44"/>
              <a:gd name="T5" fmla="*/ 38735 h 10"/>
              <a:gd name="T6" fmla="*/ 535420 w 44"/>
              <a:gd name="T7" fmla="*/ 0 h 10"/>
              <a:gd name="T8" fmla="*/ 420688 w 44"/>
              <a:gd name="T9" fmla="*/ 0 h 10"/>
              <a:gd name="T10" fmla="*/ 401565 w 44"/>
              <a:gd name="T11" fmla="*/ 0 h 10"/>
              <a:gd name="T12" fmla="*/ 363321 w 44"/>
              <a:gd name="T13" fmla="*/ 0 h 10"/>
              <a:gd name="T14" fmla="*/ 305955 w 44"/>
              <a:gd name="T15" fmla="*/ 0 h 10"/>
              <a:gd name="T16" fmla="*/ 191222 w 44"/>
              <a:gd name="T17" fmla="*/ 38735 h 10"/>
              <a:gd name="T18" fmla="*/ 95611 w 44"/>
              <a:gd name="T19" fmla="*/ 116205 h 10"/>
              <a:gd name="T20" fmla="*/ 0 w 44"/>
              <a:gd name="T21" fmla="*/ 193675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0"/>
              <a:gd name="T35" fmla="*/ 44 w 4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0">
                <a:moveTo>
                  <a:pt x="44" y="10"/>
                </a:moveTo>
                <a:lnTo>
                  <a:pt x="40" y="6"/>
                </a:lnTo>
                <a:lnTo>
                  <a:pt x="34" y="2"/>
                </a:lnTo>
                <a:lnTo>
                  <a:pt x="28" y="0"/>
                </a:lnTo>
                <a:lnTo>
                  <a:pt x="22" y="0"/>
                </a:lnTo>
                <a:lnTo>
                  <a:pt x="21" y="0"/>
                </a:lnTo>
                <a:lnTo>
                  <a:pt x="19" y="0"/>
                </a:lnTo>
                <a:lnTo>
                  <a:pt x="16" y="0"/>
                </a:lnTo>
                <a:lnTo>
                  <a:pt x="10" y="2"/>
                </a:lnTo>
                <a:lnTo>
                  <a:pt x="5" y="6"/>
                </a:lnTo>
                <a:lnTo>
                  <a:pt x="0" y="10"/>
                </a:lnTo>
              </a:path>
            </a:pathLst>
          </a:custGeom>
          <a:noFill/>
          <a:ln w="19050">
            <a:solidFill>
              <a:srgbClr val="000000"/>
            </a:solidFill>
            <a:prstDash val="solid"/>
            <a:round/>
            <a:headEnd/>
            <a:tailEnd/>
          </a:ln>
        </p:spPr>
        <p:txBody>
          <a:bodyPr/>
          <a:lstStyle/>
          <a:p>
            <a:endParaRPr lang="en-GB"/>
          </a:p>
        </p:txBody>
      </p:sp>
      <p:sp>
        <p:nvSpPr>
          <p:cNvPr id="21" name="Rectangle 25"/>
          <p:cNvSpPr>
            <a:spLocks noChangeArrowheads="1"/>
          </p:cNvSpPr>
          <p:nvPr/>
        </p:nvSpPr>
        <p:spPr bwMode="auto">
          <a:xfrm>
            <a:off x="5437188" y="1981200"/>
            <a:ext cx="574675" cy="328613"/>
          </a:xfrm>
          <a:prstGeom prst="rect">
            <a:avLst/>
          </a:prstGeom>
          <a:noFill/>
          <a:ln w="9525">
            <a:noFill/>
            <a:miter lim="800000"/>
            <a:headEnd/>
            <a:tailEnd/>
          </a:ln>
        </p:spPr>
        <p:txBody>
          <a:bodyPr/>
          <a:lstStyle/>
          <a:p>
            <a:endParaRPr lang="en-US"/>
          </a:p>
        </p:txBody>
      </p:sp>
      <p:sp>
        <p:nvSpPr>
          <p:cNvPr id="22" name="Rectangle 26"/>
          <p:cNvSpPr>
            <a:spLocks noChangeArrowheads="1"/>
          </p:cNvSpPr>
          <p:nvPr/>
        </p:nvSpPr>
        <p:spPr bwMode="auto">
          <a:xfrm>
            <a:off x="5437188" y="2000250"/>
            <a:ext cx="376237" cy="354013"/>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C1</a:t>
            </a:r>
            <a:endParaRPr lang="en-GB"/>
          </a:p>
        </p:txBody>
      </p:sp>
      <p:sp>
        <p:nvSpPr>
          <p:cNvPr id="23" name="Rectangle 27"/>
          <p:cNvSpPr>
            <a:spLocks noChangeArrowheads="1"/>
          </p:cNvSpPr>
          <p:nvPr/>
        </p:nvSpPr>
        <p:spPr bwMode="auto">
          <a:xfrm>
            <a:off x="5819775" y="4113213"/>
            <a:ext cx="498475" cy="349250"/>
          </a:xfrm>
          <a:prstGeom prst="rect">
            <a:avLst/>
          </a:prstGeom>
          <a:noFill/>
          <a:ln w="9525">
            <a:noFill/>
            <a:miter lim="800000"/>
            <a:headEnd/>
            <a:tailEnd/>
          </a:ln>
        </p:spPr>
        <p:txBody>
          <a:bodyPr/>
          <a:lstStyle/>
          <a:p>
            <a:endParaRPr lang="en-US"/>
          </a:p>
        </p:txBody>
      </p:sp>
      <p:sp>
        <p:nvSpPr>
          <p:cNvPr id="24" name="Rectangle 28"/>
          <p:cNvSpPr>
            <a:spLocks noChangeArrowheads="1"/>
          </p:cNvSpPr>
          <p:nvPr/>
        </p:nvSpPr>
        <p:spPr bwMode="auto">
          <a:xfrm>
            <a:off x="5819775" y="4132263"/>
            <a:ext cx="681038" cy="350837"/>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P101</a:t>
            </a:r>
            <a:endParaRPr lang="en-GB"/>
          </a:p>
        </p:txBody>
      </p:sp>
      <p:sp>
        <p:nvSpPr>
          <p:cNvPr id="25" name="Rectangle 29"/>
          <p:cNvSpPr>
            <a:spLocks noChangeArrowheads="1"/>
          </p:cNvSpPr>
          <p:nvPr/>
        </p:nvSpPr>
        <p:spPr bwMode="auto">
          <a:xfrm>
            <a:off x="7620000" y="1863725"/>
            <a:ext cx="727075" cy="330200"/>
          </a:xfrm>
          <a:prstGeom prst="rect">
            <a:avLst/>
          </a:prstGeom>
          <a:noFill/>
          <a:ln w="9525">
            <a:noFill/>
            <a:miter lim="800000"/>
            <a:headEnd/>
            <a:tailEnd/>
          </a:ln>
        </p:spPr>
        <p:txBody>
          <a:bodyPr/>
          <a:lstStyle/>
          <a:p>
            <a:endParaRPr lang="en-US"/>
          </a:p>
        </p:txBody>
      </p:sp>
      <p:sp>
        <p:nvSpPr>
          <p:cNvPr id="26" name="Rectangle 30"/>
          <p:cNvSpPr>
            <a:spLocks noChangeArrowheads="1"/>
          </p:cNvSpPr>
          <p:nvPr/>
        </p:nvSpPr>
        <p:spPr bwMode="auto">
          <a:xfrm>
            <a:off x="7620000" y="1882775"/>
            <a:ext cx="376238" cy="354013"/>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C2</a:t>
            </a:r>
            <a:endParaRPr lang="en-GB"/>
          </a:p>
        </p:txBody>
      </p:sp>
      <p:sp>
        <p:nvSpPr>
          <p:cNvPr id="27" name="Rectangle 41"/>
          <p:cNvSpPr>
            <a:spLocks noChangeArrowheads="1"/>
          </p:cNvSpPr>
          <p:nvPr/>
        </p:nvSpPr>
        <p:spPr bwMode="auto">
          <a:xfrm>
            <a:off x="5791200" y="3646488"/>
            <a:ext cx="501650" cy="350837"/>
          </a:xfrm>
          <a:prstGeom prst="rect">
            <a:avLst/>
          </a:prstGeom>
          <a:noFill/>
          <a:ln w="9525">
            <a:noFill/>
            <a:miter lim="800000"/>
            <a:headEnd/>
            <a:tailEnd/>
          </a:ln>
        </p:spPr>
        <p:txBody>
          <a:bodyPr wrap="none" lIns="0" tIns="0" rIns="0" bIns="0">
            <a:spAutoFit/>
          </a:bodyPr>
          <a:lstStyle/>
          <a:p>
            <a:r>
              <a:rPr lang="en-GB" sz="2300">
                <a:solidFill>
                  <a:srgbClr val="000000"/>
                </a:solidFill>
                <a:latin typeface="Arial" charset="0"/>
              </a:rPr>
              <a:t>Tag</a:t>
            </a:r>
            <a:endParaRPr lang="en-GB"/>
          </a:p>
        </p:txBody>
      </p:sp>
      <p:cxnSp>
        <p:nvCxnSpPr>
          <p:cNvPr id="28" name="Curved Connector 27"/>
          <p:cNvCxnSpPr>
            <a:stCxn id="12" idx="2"/>
            <a:endCxn id="24" idx="2"/>
          </p:cNvCxnSpPr>
          <p:nvPr/>
        </p:nvCxnSpPr>
        <p:spPr>
          <a:xfrm rot="5400000" flipH="1" flipV="1">
            <a:off x="3959225" y="2486025"/>
            <a:ext cx="203200" cy="4197350"/>
          </a:xfrm>
          <a:prstGeom prst="curvedConnector3">
            <a:avLst>
              <a:gd name="adj1" fmla="val -45341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14"/>
          <p:cNvSpPr>
            <a:spLocks noChangeArrowheads="1"/>
          </p:cNvSpPr>
          <p:nvPr/>
        </p:nvSpPr>
        <p:spPr bwMode="auto">
          <a:xfrm>
            <a:off x="5708650" y="5208588"/>
            <a:ext cx="2832100" cy="354012"/>
          </a:xfrm>
          <a:prstGeom prst="rect">
            <a:avLst/>
          </a:prstGeom>
          <a:noFill/>
          <a:ln w="9525">
            <a:noFill/>
            <a:miter lim="800000"/>
            <a:headEnd/>
            <a:tailEnd/>
          </a:ln>
        </p:spPr>
        <p:txBody>
          <a:bodyPr wrap="none" lIns="0" tIns="0" rIns="0" bIns="0">
            <a:spAutoFit/>
          </a:bodyPr>
          <a:lstStyle/>
          <a:p>
            <a:pPr algn="ctr"/>
            <a:r>
              <a:rPr lang="en-GB" sz="2300">
                <a:solidFill>
                  <a:srgbClr val="000000"/>
                </a:solidFill>
                <a:latin typeface="Arial" charset="0"/>
              </a:rPr>
              <a:t>Crude Distillation Unit</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INCOSE MBSE Definition</a:t>
            </a:r>
            <a:endParaRPr lang="en-US"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9CB73147-8807-400E-8D04-664A87A542B5}" type="slidenum">
              <a:rPr lang="en-US" smtClean="0"/>
              <a:pPr>
                <a:defRPr/>
              </a:pPr>
              <a:t>2</a:t>
            </a:fld>
            <a:endParaRPr lang="en-US"/>
          </a:p>
        </p:txBody>
      </p:sp>
      <p:sp>
        <p:nvSpPr>
          <p:cNvPr id="6" name="Rounded Rectangle 5"/>
          <p:cNvSpPr/>
          <p:nvPr/>
        </p:nvSpPr>
        <p:spPr bwMode="auto">
          <a:xfrm>
            <a:off x="762000" y="1600200"/>
            <a:ext cx="7710984" cy="2286000"/>
          </a:xfrm>
          <a:prstGeom prst="roundRect">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en-US" dirty="0" smtClean="0">
                <a:solidFill>
                  <a:schemeClr val="bg1"/>
                </a:solidFill>
              </a:rPr>
              <a:t>“</a:t>
            </a:r>
            <a:r>
              <a:rPr lang="en-US" b="1" dirty="0" smtClean="0">
                <a:solidFill>
                  <a:schemeClr val="bg1"/>
                </a:solidFill>
              </a:rPr>
              <a:t>Model-based systems engineering (MBSE) is the </a:t>
            </a:r>
            <a:r>
              <a:rPr lang="en-US" b="1" i="1" dirty="0" smtClean="0">
                <a:solidFill>
                  <a:schemeClr val="bg1"/>
                </a:solidFill>
                <a:effectLst>
                  <a:outerShdw blurRad="38100" dist="38100" dir="2700000" algn="tl">
                    <a:srgbClr val="000000">
                      <a:alpha val="43137"/>
                    </a:srgbClr>
                  </a:outerShdw>
                </a:effectLst>
              </a:rPr>
              <a:t>formalized application of modeling</a:t>
            </a:r>
            <a:r>
              <a:rPr lang="en-US" b="1" dirty="0" smtClean="0">
                <a:solidFill>
                  <a:schemeClr val="bg1"/>
                </a:solidFill>
                <a:effectLst>
                  <a:outerShdw blurRad="38100" dist="38100" dir="2700000" algn="tl">
                    <a:srgbClr val="000000">
                      <a:alpha val="43137"/>
                    </a:srgbClr>
                  </a:outerShdw>
                </a:effectLst>
              </a:rPr>
              <a:t> </a:t>
            </a:r>
            <a:r>
              <a:rPr lang="en-US" b="1" dirty="0" smtClean="0">
                <a:solidFill>
                  <a:schemeClr val="bg1"/>
                </a:solidFill>
              </a:rPr>
              <a:t>to support system requirements, design, analysis, verification and validation activities beginning in the conceptual design phase and continuing throughout development and later life cycle phases.”</a:t>
            </a:r>
          </a:p>
          <a:p>
            <a:pPr algn="ctr"/>
            <a:endParaRPr lang="en-US" b="1" dirty="0" smtClean="0">
              <a:solidFill>
                <a:schemeClr val="bg1"/>
              </a:solidFill>
            </a:endParaRPr>
          </a:p>
          <a:p>
            <a:pPr marL="222250" lvl="1" indent="-222250" algn="ctr">
              <a:buNone/>
            </a:pPr>
            <a:r>
              <a:rPr lang="en-GB" sz="1600" b="1" dirty="0" smtClean="0">
                <a:solidFill>
                  <a:schemeClr val="bg1"/>
                </a:solidFill>
                <a:latin typeface="Verdana" pitchFamily="30" charset="0"/>
              </a:rPr>
              <a:t>INCOSE SE Vision 2020 (INCOSE-TP-2004-004-02), Sept 2007</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This requires change…</a:t>
            </a:r>
            <a:endParaRPr lang="en-US" dirty="0"/>
          </a:p>
        </p:txBody>
      </p:sp>
      <p:grpSp>
        <p:nvGrpSpPr>
          <p:cNvPr id="6" name="Group 12"/>
          <p:cNvGrpSpPr/>
          <p:nvPr/>
        </p:nvGrpSpPr>
        <p:grpSpPr>
          <a:xfrm>
            <a:off x="234048" y="314744"/>
            <a:ext cx="6335934" cy="2363948"/>
            <a:chOff x="234048" y="314744"/>
            <a:chExt cx="6335934" cy="2363948"/>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048" y="1211722"/>
              <a:ext cx="2633024" cy="1466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33571" y="314744"/>
              <a:ext cx="2736411" cy="2071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 name="Group 13"/>
          <p:cNvGrpSpPr/>
          <p:nvPr/>
        </p:nvGrpSpPr>
        <p:grpSpPr>
          <a:xfrm>
            <a:off x="1874421" y="1689630"/>
            <a:ext cx="6711438" cy="2491654"/>
            <a:chOff x="1874421" y="1689630"/>
            <a:chExt cx="6711438" cy="2491654"/>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74421" y="1945207"/>
              <a:ext cx="2226139" cy="2236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70763" y="1689630"/>
              <a:ext cx="3515096" cy="2246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0" name="Group 14"/>
          <p:cNvGrpSpPr/>
          <p:nvPr/>
        </p:nvGrpSpPr>
        <p:grpSpPr>
          <a:xfrm>
            <a:off x="2987490" y="3030663"/>
            <a:ext cx="6156510" cy="2724982"/>
            <a:chOff x="2987490" y="3030663"/>
            <a:chExt cx="6156510" cy="2724982"/>
          </a:xfrm>
        </p:grpSpPr>
        <p:pic>
          <p:nvPicPr>
            <p:cNvPr id="3077"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87490" y="3368997"/>
              <a:ext cx="2668092" cy="2386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390409" y="3030663"/>
              <a:ext cx="2753591" cy="208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1" name="Group 15"/>
          <p:cNvGrpSpPr/>
          <p:nvPr/>
        </p:nvGrpSpPr>
        <p:grpSpPr>
          <a:xfrm>
            <a:off x="4232542" y="4584409"/>
            <a:ext cx="5394077" cy="2628900"/>
            <a:chOff x="4741182" y="4332521"/>
            <a:chExt cx="5394077" cy="2628900"/>
          </a:xfrm>
        </p:grpSpPr>
        <p:pic>
          <p:nvPicPr>
            <p:cNvPr id="3079" name="Picture 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741182" y="4423319"/>
              <a:ext cx="1828800" cy="207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036459" y="4332521"/>
              <a:ext cx="3098800" cy="262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Group 5"/>
          <p:cNvGrpSpPr/>
          <p:nvPr/>
        </p:nvGrpSpPr>
        <p:grpSpPr>
          <a:xfrm>
            <a:off x="-311154" y="3278687"/>
            <a:ext cx="4371150" cy="3387912"/>
            <a:chOff x="190005" y="3339459"/>
            <a:chExt cx="4371150" cy="3387912"/>
          </a:xfrm>
        </p:grpSpPr>
        <p:pic>
          <p:nvPicPr>
            <p:cNvPr id="3074" name="Picture 2" descr="File:Apollo guidiance computer ferrit core memory.jpg">
              <a:hlinkClick r:id="rId11"/>
            </p:cNvPr>
            <p:cNvPicPr>
              <a:picLocks noChangeAspect="1" noChangeArrowheads="1"/>
            </p:cNvPicPr>
            <p:nvPr/>
          </p:nvPicPr>
          <p:blipFill>
            <a:blip r:embed="rId12">
              <a:clrChange>
                <a:clrFrom>
                  <a:srgbClr val="F3EDED"/>
                </a:clrFrom>
                <a:clrTo>
                  <a:srgbClr val="F3EDED">
                    <a:alpha val="0"/>
                  </a:srgbClr>
                </a:clrTo>
              </a:clrChange>
              <a:extLst>
                <a:ext uri="{28A0092B-C50C-407E-A947-70E740481C1C}">
                  <a14:useLocalDpi xmlns:a14="http://schemas.microsoft.com/office/drawing/2010/main" xmlns="" val="0"/>
                </a:ext>
              </a:extLst>
            </a:blip>
            <a:srcRect/>
            <a:stretch>
              <a:fillRect/>
            </a:stretch>
          </p:blipFill>
          <p:spPr bwMode="auto">
            <a:xfrm>
              <a:off x="190005" y="3339459"/>
              <a:ext cx="2912875" cy="306107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t2.gstatic.com/images?q=tbn:ANd9GcTHi7thjR0QOA_7fliVeGdw5KFMKaIw8tnfeu7c9ZextwrNudLx"/>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94180" y="4869996"/>
              <a:ext cx="2466975" cy="185737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Right Arrow 2"/>
          <p:cNvSpPr/>
          <p:nvPr/>
        </p:nvSpPr>
        <p:spPr bwMode="auto">
          <a:xfrm rot="2189333">
            <a:off x="1760791" y="4381877"/>
            <a:ext cx="1119351" cy="85469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pSp>
        <p:nvGrpSpPr>
          <p:cNvPr id="13" name="Group 6"/>
          <p:cNvGrpSpPr/>
          <p:nvPr/>
        </p:nvGrpSpPr>
        <p:grpSpPr>
          <a:xfrm>
            <a:off x="6334434" y="750057"/>
            <a:ext cx="2923557" cy="4005734"/>
            <a:chOff x="6334434" y="750057"/>
            <a:chExt cx="2923557" cy="4005734"/>
          </a:xfrm>
        </p:grpSpPr>
        <p:sp>
          <p:nvSpPr>
            <p:cNvPr id="5" name="TextBox 4"/>
            <p:cNvSpPr txBox="1"/>
            <p:nvPr/>
          </p:nvSpPr>
          <p:spPr>
            <a:xfrm>
              <a:off x="6791778" y="1524933"/>
              <a:ext cx="1794081" cy="830997"/>
            </a:xfrm>
            <a:prstGeom prst="rect">
              <a:avLst/>
            </a:prstGeom>
            <a:solidFill>
              <a:schemeClr val="bg2"/>
            </a:solidFill>
            <a:ln>
              <a:solidFill>
                <a:schemeClr val="tx1"/>
              </a:solidFill>
            </a:ln>
          </p:spPr>
          <p:txBody>
            <a:bodyPr wrap="none" rtlCol="0">
              <a:spAutoFit/>
            </a:bodyPr>
            <a:lstStyle/>
            <a:p>
              <a:r>
                <a:rPr lang="en-US" sz="2400" dirty="0" smtClean="0"/>
                <a:t>Document </a:t>
              </a:r>
              <a:br>
                <a:rPr lang="en-US" sz="2400" dirty="0" smtClean="0"/>
              </a:br>
              <a:r>
                <a:rPr lang="en-US" sz="2400" dirty="0" smtClean="0"/>
                <a:t>Generation </a:t>
              </a:r>
              <a:endParaRPr lang="en-US" sz="2400" dirty="0"/>
            </a:p>
          </p:txBody>
        </p:sp>
        <p:sp>
          <p:nvSpPr>
            <p:cNvPr id="20" name="TextBox 19"/>
            <p:cNvSpPr txBox="1"/>
            <p:nvPr/>
          </p:nvSpPr>
          <p:spPr>
            <a:xfrm>
              <a:off x="6334434" y="750057"/>
              <a:ext cx="1742785" cy="461665"/>
            </a:xfrm>
            <a:prstGeom prst="rect">
              <a:avLst/>
            </a:prstGeom>
            <a:solidFill>
              <a:schemeClr val="bg2"/>
            </a:solidFill>
            <a:ln>
              <a:solidFill>
                <a:schemeClr val="tx1"/>
              </a:solidFill>
            </a:ln>
          </p:spPr>
          <p:txBody>
            <a:bodyPr wrap="none" rtlCol="0">
              <a:spAutoFit/>
            </a:bodyPr>
            <a:lstStyle/>
            <a:p>
              <a:r>
                <a:rPr lang="en-US" sz="2400" dirty="0" smtClean="0"/>
                <a:t>Documents</a:t>
              </a:r>
              <a:endParaRPr lang="en-US" sz="2400" dirty="0"/>
            </a:p>
          </p:txBody>
        </p:sp>
        <p:sp>
          <p:nvSpPr>
            <p:cNvPr id="21" name="TextBox 20"/>
            <p:cNvSpPr txBox="1"/>
            <p:nvPr/>
          </p:nvSpPr>
          <p:spPr>
            <a:xfrm>
              <a:off x="7205826" y="2613252"/>
              <a:ext cx="2052165" cy="1200329"/>
            </a:xfrm>
            <a:prstGeom prst="rect">
              <a:avLst/>
            </a:prstGeom>
            <a:solidFill>
              <a:schemeClr val="bg2"/>
            </a:solidFill>
            <a:ln>
              <a:solidFill>
                <a:schemeClr val="tx1"/>
              </a:solidFill>
            </a:ln>
          </p:spPr>
          <p:txBody>
            <a:bodyPr wrap="none" rtlCol="0">
              <a:spAutoFit/>
            </a:bodyPr>
            <a:lstStyle/>
            <a:p>
              <a:r>
                <a:rPr lang="en-US" sz="2400" dirty="0" smtClean="0"/>
                <a:t>Disconnected</a:t>
              </a:r>
              <a:br>
                <a:rPr lang="en-US" sz="2400" dirty="0" smtClean="0"/>
              </a:br>
              <a:r>
                <a:rPr lang="en-US" sz="2400" dirty="0" smtClean="0"/>
                <a:t>System </a:t>
              </a:r>
              <a:br>
                <a:rPr lang="en-US" sz="2400" dirty="0" smtClean="0"/>
              </a:br>
              <a:r>
                <a:rPr lang="en-US" sz="2400" dirty="0" smtClean="0"/>
                <a:t>Models </a:t>
              </a:r>
              <a:endParaRPr lang="en-US" sz="2400" dirty="0"/>
            </a:p>
          </p:txBody>
        </p:sp>
        <p:sp>
          <p:nvSpPr>
            <p:cNvPr id="22" name="TextBox 21"/>
            <p:cNvSpPr txBox="1"/>
            <p:nvPr/>
          </p:nvSpPr>
          <p:spPr>
            <a:xfrm>
              <a:off x="7767204" y="4294126"/>
              <a:ext cx="1056700" cy="461665"/>
            </a:xfrm>
            <a:prstGeom prst="rect">
              <a:avLst/>
            </a:prstGeom>
            <a:solidFill>
              <a:schemeClr val="bg2"/>
            </a:solidFill>
            <a:ln>
              <a:solidFill>
                <a:schemeClr val="tx1"/>
              </a:solidFill>
            </a:ln>
          </p:spPr>
          <p:txBody>
            <a:bodyPr wrap="none" rtlCol="0">
              <a:spAutoFit/>
            </a:bodyPr>
            <a:lstStyle/>
            <a:p>
              <a:r>
                <a:rPr lang="en-US" sz="2400" dirty="0" smtClean="0"/>
                <a:t>MBSE</a:t>
              </a:r>
              <a:endParaRPr lang="en-US" sz="2400" dirty="0"/>
            </a:p>
          </p:txBody>
        </p:sp>
      </p:grpSp>
    </p:spTree>
    <p:extLst>
      <p:ext uri="{BB962C8B-B14F-4D97-AF65-F5344CB8AC3E}">
        <p14:creationId xmlns:p14="http://schemas.microsoft.com/office/powerpoint/2010/main" xmlns="" val="337196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0"/>
            <a:ext cx="6248400" cy="954088"/>
          </a:xfrm>
        </p:spPr>
        <p:txBody>
          <a:bodyPr/>
          <a:lstStyle/>
          <a:p>
            <a:r>
              <a:rPr lang="en-GB" sz="3200" dirty="0" smtClean="0"/>
              <a:t>INCOSE MBSE Roadmap</a:t>
            </a:r>
          </a:p>
        </p:txBody>
      </p:sp>
      <p:grpSp>
        <p:nvGrpSpPr>
          <p:cNvPr id="2" name="Group 3"/>
          <p:cNvGrpSpPr>
            <a:grpSpLocks/>
          </p:cNvGrpSpPr>
          <p:nvPr/>
        </p:nvGrpSpPr>
        <p:grpSpPr bwMode="auto">
          <a:xfrm>
            <a:off x="1906589" y="2022475"/>
            <a:ext cx="6311900" cy="3738563"/>
            <a:chOff x="1124" y="934"/>
            <a:chExt cx="3931" cy="2683"/>
          </a:xfrm>
        </p:grpSpPr>
        <p:sp>
          <p:nvSpPr>
            <p:cNvPr id="12320" name="Rectangle 4"/>
            <p:cNvSpPr>
              <a:spLocks noChangeArrowheads="1"/>
            </p:cNvSpPr>
            <p:nvPr/>
          </p:nvSpPr>
          <p:spPr bwMode="auto">
            <a:xfrm>
              <a:off x="1124" y="934"/>
              <a:ext cx="629" cy="2683"/>
            </a:xfrm>
            <a:prstGeom prst="rect">
              <a:avLst/>
            </a:prstGeom>
            <a:solidFill>
              <a:srgbClr val="CBFDFF"/>
            </a:solidFill>
            <a:ln w="12700">
              <a:noFill/>
              <a:miter lim="800000"/>
              <a:headEnd/>
              <a:tailEnd/>
            </a:ln>
          </p:spPr>
          <p:txBody>
            <a:bodyPr wrap="none" anchor="ctr"/>
            <a:lstStyle/>
            <a:p>
              <a:endParaRPr lang="en-US"/>
            </a:p>
          </p:txBody>
        </p:sp>
        <p:sp>
          <p:nvSpPr>
            <p:cNvPr id="12321" name="Rectangle 5"/>
            <p:cNvSpPr>
              <a:spLocks noChangeArrowheads="1"/>
            </p:cNvSpPr>
            <p:nvPr/>
          </p:nvSpPr>
          <p:spPr bwMode="auto">
            <a:xfrm>
              <a:off x="1749" y="934"/>
              <a:ext cx="2152" cy="2683"/>
            </a:xfrm>
            <a:prstGeom prst="rect">
              <a:avLst/>
            </a:prstGeom>
            <a:solidFill>
              <a:srgbClr val="A6EFFD"/>
            </a:solidFill>
            <a:ln w="12700">
              <a:noFill/>
              <a:miter lim="800000"/>
              <a:headEnd/>
              <a:tailEnd/>
            </a:ln>
          </p:spPr>
          <p:txBody>
            <a:bodyPr wrap="none" anchor="ctr"/>
            <a:lstStyle/>
            <a:p>
              <a:pPr algn="ctr"/>
              <a:endParaRPr lang="en-US" sz="1600">
                <a:latin typeface="Tahoma" pitchFamily="34" charset="0"/>
                <a:ea typeface="ＭＳ Ｐゴシック" charset="-128"/>
              </a:endParaRPr>
            </a:p>
          </p:txBody>
        </p:sp>
        <p:sp>
          <p:nvSpPr>
            <p:cNvPr id="12322" name="Rectangle 6"/>
            <p:cNvSpPr>
              <a:spLocks noChangeArrowheads="1"/>
            </p:cNvSpPr>
            <p:nvPr/>
          </p:nvSpPr>
          <p:spPr bwMode="auto">
            <a:xfrm>
              <a:off x="3896" y="934"/>
              <a:ext cx="1159" cy="2683"/>
            </a:xfrm>
            <a:prstGeom prst="rect">
              <a:avLst/>
            </a:prstGeom>
            <a:solidFill>
              <a:srgbClr val="D3E8FD"/>
            </a:solidFill>
            <a:ln w="12700">
              <a:noFill/>
              <a:miter lim="800000"/>
              <a:headEnd/>
              <a:tailEnd/>
            </a:ln>
          </p:spPr>
          <p:txBody>
            <a:bodyPr wrap="none" anchor="ctr"/>
            <a:lstStyle/>
            <a:p>
              <a:pPr algn="ctr"/>
              <a:endParaRPr lang="en-US" sz="1600">
                <a:solidFill>
                  <a:srgbClr val="4D4D4D"/>
                </a:solidFill>
                <a:latin typeface="Tahoma" pitchFamily="34" charset="0"/>
                <a:ea typeface="ＭＳ Ｐゴシック" charset="-128"/>
              </a:endParaRPr>
            </a:p>
          </p:txBody>
        </p:sp>
      </p:grpSp>
      <p:sp>
        <p:nvSpPr>
          <p:cNvPr id="12292" name="Line 7"/>
          <p:cNvSpPr>
            <a:spLocks noChangeShapeType="1"/>
          </p:cNvSpPr>
          <p:nvPr/>
        </p:nvSpPr>
        <p:spPr bwMode="auto">
          <a:xfrm>
            <a:off x="2898776" y="5640388"/>
            <a:ext cx="0" cy="103187"/>
          </a:xfrm>
          <a:prstGeom prst="line">
            <a:avLst/>
          </a:prstGeom>
          <a:noFill/>
          <a:ln w="38100">
            <a:solidFill>
              <a:srgbClr val="2714B9"/>
            </a:solidFill>
            <a:round/>
            <a:headEnd/>
            <a:tailEnd/>
          </a:ln>
        </p:spPr>
        <p:txBody>
          <a:bodyPr wrap="none" anchor="ctr"/>
          <a:lstStyle/>
          <a:p>
            <a:endParaRPr lang="en-US"/>
          </a:p>
        </p:txBody>
      </p:sp>
      <p:sp>
        <p:nvSpPr>
          <p:cNvPr id="12293" name="Line 8"/>
          <p:cNvSpPr>
            <a:spLocks noChangeShapeType="1"/>
          </p:cNvSpPr>
          <p:nvPr/>
        </p:nvSpPr>
        <p:spPr bwMode="auto">
          <a:xfrm>
            <a:off x="6327776" y="5659438"/>
            <a:ext cx="0" cy="103187"/>
          </a:xfrm>
          <a:prstGeom prst="line">
            <a:avLst/>
          </a:prstGeom>
          <a:noFill/>
          <a:ln w="38100">
            <a:solidFill>
              <a:srgbClr val="2714B9"/>
            </a:solidFill>
            <a:round/>
            <a:headEnd/>
            <a:tailEnd/>
          </a:ln>
        </p:spPr>
        <p:txBody>
          <a:bodyPr wrap="none" anchor="ctr"/>
          <a:lstStyle/>
          <a:p>
            <a:endParaRPr lang="en-US"/>
          </a:p>
        </p:txBody>
      </p:sp>
      <p:sp>
        <p:nvSpPr>
          <p:cNvPr id="12295" name="Freeform 10"/>
          <p:cNvSpPr>
            <a:spLocks/>
          </p:cNvSpPr>
          <p:nvPr/>
        </p:nvSpPr>
        <p:spPr bwMode="auto">
          <a:xfrm>
            <a:off x="1873251" y="2008189"/>
            <a:ext cx="6524625" cy="3706812"/>
          </a:xfrm>
          <a:custGeom>
            <a:avLst/>
            <a:gdLst>
              <a:gd name="T0" fmla="*/ 0 w 4812"/>
              <a:gd name="T1" fmla="*/ 0 h 2671"/>
              <a:gd name="T2" fmla="*/ 0 w 4812"/>
              <a:gd name="T3" fmla="*/ 2147483647 h 2671"/>
              <a:gd name="T4" fmla="*/ 2147483647 w 4812"/>
              <a:gd name="T5" fmla="*/ 2147483647 h 2671"/>
              <a:gd name="T6" fmla="*/ 0 60000 65536"/>
              <a:gd name="T7" fmla="*/ 0 60000 65536"/>
              <a:gd name="T8" fmla="*/ 0 60000 65536"/>
              <a:gd name="T9" fmla="*/ 0 w 4812"/>
              <a:gd name="T10" fmla="*/ 0 h 2671"/>
              <a:gd name="T11" fmla="*/ 4812 w 4812"/>
              <a:gd name="T12" fmla="*/ 2671 h 2671"/>
            </a:gdLst>
            <a:ahLst/>
            <a:cxnLst>
              <a:cxn ang="T6">
                <a:pos x="T0" y="T1"/>
              </a:cxn>
              <a:cxn ang="T7">
                <a:pos x="T2" y="T3"/>
              </a:cxn>
              <a:cxn ang="T8">
                <a:pos x="T4" y="T5"/>
              </a:cxn>
            </a:cxnLst>
            <a:rect l="T9" t="T10" r="T11" b="T12"/>
            <a:pathLst>
              <a:path w="4812" h="2671">
                <a:moveTo>
                  <a:pt x="0" y="0"/>
                </a:moveTo>
                <a:lnTo>
                  <a:pt x="0" y="2671"/>
                </a:lnTo>
                <a:lnTo>
                  <a:pt x="4812" y="2671"/>
                </a:lnTo>
              </a:path>
            </a:pathLst>
          </a:custGeom>
          <a:noFill/>
          <a:ln w="28575">
            <a:solidFill>
              <a:srgbClr val="2714B9"/>
            </a:solidFill>
            <a:round/>
            <a:headEnd type="triangle" w="med" len="med"/>
            <a:tailEnd type="triangle" w="med" len="med"/>
          </a:ln>
        </p:spPr>
        <p:txBody>
          <a:bodyPr wrap="none" anchor="ctr"/>
          <a:lstStyle/>
          <a:p>
            <a:endParaRPr lang="en-US"/>
          </a:p>
        </p:txBody>
      </p:sp>
      <p:sp>
        <p:nvSpPr>
          <p:cNvPr id="12296" name="Text Box 11"/>
          <p:cNvSpPr txBox="1">
            <a:spLocks noChangeArrowheads="1"/>
          </p:cNvSpPr>
          <p:nvPr/>
        </p:nvSpPr>
        <p:spPr bwMode="auto">
          <a:xfrm>
            <a:off x="2511426"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297" name="Text Box 12"/>
          <p:cNvSpPr txBox="1">
            <a:spLocks noChangeArrowheads="1"/>
          </p:cNvSpPr>
          <p:nvPr/>
        </p:nvSpPr>
        <p:spPr bwMode="auto">
          <a:xfrm>
            <a:off x="60563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2020</a:t>
            </a:r>
          </a:p>
        </p:txBody>
      </p:sp>
      <p:sp>
        <p:nvSpPr>
          <p:cNvPr id="12298" name="Text Box 13"/>
          <p:cNvSpPr txBox="1">
            <a:spLocks noChangeArrowheads="1"/>
          </p:cNvSpPr>
          <p:nvPr/>
        </p:nvSpPr>
        <p:spPr bwMode="auto">
          <a:xfrm>
            <a:off x="7783514" y="5822950"/>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2025</a:t>
            </a:r>
          </a:p>
        </p:txBody>
      </p:sp>
      <p:sp>
        <p:nvSpPr>
          <p:cNvPr id="12299" name="Text Box 14"/>
          <p:cNvSpPr txBox="1">
            <a:spLocks noChangeArrowheads="1"/>
          </p:cNvSpPr>
          <p:nvPr/>
        </p:nvSpPr>
        <p:spPr bwMode="auto">
          <a:xfrm rot="-5400000">
            <a:off x="1320007" y="3991769"/>
            <a:ext cx="835025" cy="274638"/>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Maturity</a:t>
            </a:r>
          </a:p>
        </p:txBody>
      </p:sp>
      <p:sp>
        <p:nvSpPr>
          <p:cNvPr id="12300" name="Rectangle 15"/>
          <p:cNvSpPr>
            <a:spLocks noChangeArrowheads="1"/>
          </p:cNvSpPr>
          <p:nvPr/>
        </p:nvSpPr>
        <p:spPr bwMode="auto">
          <a:xfrm>
            <a:off x="442913" y="1727200"/>
            <a:ext cx="7808912" cy="307975"/>
          </a:xfrm>
          <a:prstGeom prst="rect">
            <a:avLst/>
          </a:prstGeom>
          <a:solidFill>
            <a:schemeClr val="accent1"/>
          </a:solidFill>
          <a:ln w="12700">
            <a:solidFill>
              <a:schemeClr val="tx1"/>
            </a:solidFill>
            <a:miter lim="800000"/>
            <a:headEnd/>
            <a:tailEnd/>
          </a:ln>
        </p:spPr>
        <p:txBody>
          <a:bodyPr wrap="none" anchor="ctr"/>
          <a:lstStyle/>
          <a:p>
            <a:r>
              <a:rPr lang="en-GB" sz="1400">
                <a:latin typeface="Tahoma" pitchFamily="34" charset="0"/>
                <a:ea typeface="ＭＳ Ｐゴシック" charset="-128"/>
              </a:rPr>
              <a:t>MBSE Capability</a:t>
            </a:r>
          </a:p>
        </p:txBody>
      </p:sp>
      <p:sp>
        <p:nvSpPr>
          <p:cNvPr id="12301" name="AutoShape 16"/>
          <p:cNvSpPr>
            <a:spLocks noChangeArrowheads="1"/>
          </p:cNvSpPr>
          <p:nvPr/>
        </p:nvSpPr>
        <p:spPr bwMode="auto">
          <a:xfrm rot="-1873602">
            <a:off x="1717676" y="3883025"/>
            <a:ext cx="5921375" cy="190500"/>
          </a:xfrm>
          <a:prstGeom prst="homePlate">
            <a:avLst>
              <a:gd name="adj" fmla="val 167073"/>
            </a:avLst>
          </a:prstGeom>
          <a:solidFill>
            <a:schemeClr val="accent1"/>
          </a:solidFill>
          <a:ln w="12700">
            <a:solidFill>
              <a:schemeClr val="tx1"/>
            </a:solidFill>
            <a:miter lim="800000"/>
            <a:headEnd/>
            <a:tailEnd/>
          </a:ln>
        </p:spPr>
        <p:txBody>
          <a:bodyPr wrap="none" anchor="ctr"/>
          <a:lstStyle/>
          <a:p>
            <a:endParaRPr lang="en-US"/>
          </a:p>
        </p:txBody>
      </p:sp>
      <p:sp>
        <p:nvSpPr>
          <p:cNvPr id="12302" name="Text Box 17"/>
          <p:cNvSpPr txBox="1">
            <a:spLocks noChangeArrowheads="1"/>
          </p:cNvSpPr>
          <p:nvPr/>
        </p:nvSpPr>
        <p:spPr bwMode="auto">
          <a:xfrm>
            <a:off x="458788" y="5187950"/>
            <a:ext cx="1573212" cy="461963"/>
          </a:xfrm>
          <a:prstGeom prst="rect">
            <a:avLst/>
          </a:prstGeom>
          <a:noFill/>
          <a:ln w="12700">
            <a:noFill/>
            <a:miter lim="800000"/>
            <a:headEnd/>
            <a:tailEnd/>
          </a:ln>
        </p:spPr>
        <p:txBody>
          <a:bodyPr wrap="none">
            <a:spAutoFit/>
          </a:bodyPr>
          <a:lstStyle/>
          <a:p>
            <a:r>
              <a:rPr lang="en-GB" sz="1200">
                <a:latin typeface="Tahoma" pitchFamily="34" charset="0"/>
                <a:ea typeface="ＭＳ Ｐゴシック" charset="-128"/>
              </a:rPr>
              <a:t>Ad Hoc MBSE</a:t>
            </a:r>
          </a:p>
          <a:p>
            <a:r>
              <a:rPr lang="en-GB" sz="1200">
                <a:latin typeface="Tahoma" pitchFamily="34" charset="0"/>
                <a:ea typeface="ＭＳ Ｐゴシック" charset="-128"/>
              </a:rPr>
              <a:t>Document Centric</a:t>
            </a:r>
          </a:p>
        </p:txBody>
      </p:sp>
      <p:sp>
        <p:nvSpPr>
          <p:cNvPr id="12303" name="Text Box 18"/>
          <p:cNvSpPr txBox="1">
            <a:spLocks noChangeArrowheads="1"/>
          </p:cNvSpPr>
          <p:nvPr/>
        </p:nvSpPr>
        <p:spPr bwMode="auto">
          <a:xfrm>
            <a:off x="2520951" y="5819775"/>
            <a:ext cx="704850" cy="336550"/>
          </a:xfrm>
          <a:prstGeom prst="rect">
            <a:avLst/>
          </a:prstGeom>
          <a:noFill/>
          <a:ln w="12700">
            <a:noFill/>
            <a:miter lim="800000"/>
            <a:headEnd/>
            <a:tailEnd/>
          </a:ln>
        </p:spPr>
        <p:txBody>
          <a:bodyPr wrap="none">
            <a:spAutoFit/>
          </a:bodyPr>
          <a:lstStyle/>
          <a:p>
            <a:r>
              <a:rPr lang="en-GB" sz="1600">
                <a:latin typeface="Tahoma" pitchFamily="34" charset="0"/>
                <a:ea typeface="ＭＳ Ｐゴシック" charset="-128"/>
              </a:rPr>
              <a:t>2010</a:t>
            </a:r>
          </a:p>
        </p:txBody>
      </p:sp>
      <p:sp>
        <p:nvSpPr>
          <p:cNvPr id="12304" name="Text Box 19"/>
          <p:cNvSpPr txBox="1">
            <a:spLocks noChangeArrowheads="1"/>
          </p:cNvSpPr>
          <p:nvPr/>
        </p:nvSpPr>
        <p:spPr bwMode="auto">
          <a:xfrm>
            <a:off x="465138" y="3760788"/>
            <a:ext cx="931862" cy="646112"/>
          </a:xfrm>
          <a:prstGeom prst="rect">
            <a:avLst/>
          </a:prstGeom>
          <a:noFill/>
          <a:ln w="12700">
            <a:noFill/>
            <a:miter lim="800000"/>
            <a:headEnd/>
            <a:tailEnd/>
          </a:ln>
        </p:spPr>
        <p:txBody>
          <a:bodyPr>
            <a:spAutoFit/>
          </a:bodyPr>
          <a:lstStyle/>
          <a:p>
            <a:r>
              <a:rPr lang="en-GB" sz="1200">
                <a:latin typeface="Tahoma" pitchFamily="34" charset="0"/>
                <a:ea typeface="ＭＳ Ｐゴシック" charset="-128"/>
              </a:rPr>
              <a:t>Well Defined MBSE</a:t>
            </a:r>
          </a:p>
        </p:txBody>
      </p:sp>
      <p:sp>
        <p:nvSpPr>
          <p:cNvPr id="12305" name="Text Box 20"/>
          <p:cNvSpPr txBox="1">
            <a:spLocks noChangeArrowheads="1"/>
          </p:cNvSpPr>
          <p:nvPr/>
        </p:nvSpPr>
        <p:spPr bwMode="auto">
          <a:xfrm>
            <a:off x="457200" y="2597150"/>
            <a:ext cx="1687513" cy="646113"/>
          </a:xfrm>
          <a:prstGeom prst="rect">
            <a:avLst/>
          </a:prstGeom>
          <a:noFill/>
          <a:ln w="12700">
            <a:noFill/>
            <a:miter lim="800000"/>
            <a:headEnd/>
            <a:tailEnd/>
          </a:ln>
        </p:spPr>
        <p:txBody>
          <a:bodyPr wrap="none">
            <a:spAutoFit/>
          </a:bodyPr>
          <a:lstStyle/>
          <a:p>
            <a:r>
              <a:rPr lang="en-GB" sz="1200" dirty="0">
                <a:latin typeface="Tahoma" pitchFamily="34" charset="0"/>
                <a:ea typeface="ＭＳ Ｐゴシック" charset="-128"/>
              </a:rPr>
              <a:t>Institutionalized</a:t>
            </a:r>
          </a:p>
          <a:p>
            <a:r>
              <a:rPr lang="en-GB" sz="1200" dirty="0">
                <a:latin typeface="Tahoma" pitchFamily="34" charset="0"/>
                <a:ea typeface="ＭＳ Ｐゴシック" charset="-128"/>
              </a:rPr>
              <a:t>MBSE across </a:t>
            </a:r>
          </a:p>
          <a:p>
            <a:r>
              <a:rPr lang="en-GB" sz="1200" dirty="0">
                <a:latin typeface="Tahoma" pitchFamily="34" charset="0"/>
                <a:ea typeface="ＭＳ Ｐゴシック" charset="-128"/>
              </a:rPr>
              <a:t>Academia/Industry</a:t>
            </a:r>
          </a:p>
        </p:txBody>
      </p:sp>
      <p:sp>
        <p:nvSpPr>
          <p:cNvPr id="12306" name="Text Box 21"/>
          <p:cNvSpPr txBox="1">
            <a:spLocks noChangeArrowheads="1"/>
          </p:cNvSpPr>
          <p:nvPr/>
        </p:nvSpPr>
        <p:spPr bwMode="auto">
          <a:xfrm>
            <a:off x="2200276" y="1719263"/>
            <a:ext cx="1481138" cy="2444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Reduced cycle times</a:t>
            </a:r>
          </a:p>
        </p:txBody>
      </p:sp>
      <p:sp>
        <p:nvSpPr>
          <p:cNvPr id="12307" name="Text Box 22"/>
          <p:cNvSpPr txBox="1">
            <a:spLocks noChangeArrowheads="1"/>
          </p:cNvSpPr>
          <p:nvPr/>
        </p:nvSpPr>
        <p:spPr bwMode="auto">
          <a:xfrm>
            <a:off x="276225" y="776288"/>
            <a:ext cx="171450" cy="336550"/>
          </a:xfrm>
          <a:prstGeom prst="rect">
            <a:avLst/>
          </a:prstGeom>
          <a:noFill/>
          <a:ln w="12700">
            <a:noFill/>
            <a:miter lim="800000"/>
            <a:headEnd/>
            <a:tailEnd/>
          </a:ln>
        </p:spPr>
        <p:txBody>
          <a:bodyPr>
            <a:spAutoFit/>
          </a:bodyPr>
          <a:lstStyle/>
          <a:p>
            <a:pPr>
              <a:spcBef>
                <a:spcPct val="50000"/>
              </a:spcBef>
            </a:pPr>
            <a:endParaRPr lang="en-GB" sz="1600">
              <a:latin typeface="Tahoma" pitchFamily="34" charset="0"/>
              <a:ea typeface="ＭＳ Ｐゴシック" charset="-128"/>
            </a:endParaRPr>
          </a:p>
        </p:txBody>
      </p:sp>
      <p:sp>
        <p:nvSpPr>
          <p:cNvPr id="12308" name="Text Box 23"/>
          <p:cNvSpPr txBox="1">
            <a:spLocks noChangeArrowheads="1"/>
          </p:cNvSpPr>
          <p:nvPr/>
        </p:nvSpPr>
        <p:spPr bwMode="auto">
          <a:xfrm>
            <a:off x="5075239" y="1690688"/>
            <a:ext cx="3160712" cy="396875"/>
          </a:xfrm>
          <a:prstGeom prst="rect">
            <a:avLst/>
          </a:prstGeom>
          <a:noFill/>
          <a:ln w="12700">
            <a:noFill/>
            <a:miter lim="800000"/>
            <a:headEnd/>
            <a:tailEnd/>
          </a:ln>
        </p:spPr>
        <p:txBody>
          <a:bodyPr>
            <a:spAutoFit/>
          </a:bodyPr>
          <a:lstStyle/>
          <a:p>
            <a:r>
              <a:rPr lang="en-GB" sz="1000">
                <a:latin typeface="Tahoma" pitchFamily="34" charset="0"/>
                <a:ea typeface="ＭＳ Ｐゴシック" charset="-128"/>
              </a:rPr>
              <a:t>Design optimization across broad trade space</a:t>
            </a:r>
          </a:p>
          <a:p>
            <a:r>
              <a:rPr lang="en-GB" sz="1000">
                <a:latin typeface="Tahoma" pitchFamily="34" charset="0"/>
                <a:ea typeface="ＭＳ Ｐゴシック" charset="-128"/>
              </a:rPr>
              <a:t>Cross domain effects based analysis</a:t>
            </a:r>
          </a:p>
        </p:txBody>
      </p:sp>
      <p:sp>
        <p:nvSpPr>
          <p:cNvPr id="12309" name="Text Box 24"/>
          <p:cNvSpPr txBox="1">
            <a:spLocks noChangeArrowheads="1"/>
          </p:cNvSpPr>
          <p:nvPr/>
        </p:nvSpPr>
        <p:spPr bwMode="auto">
          <a:xfrm>
            <a:off x="3625851" y="1708150"/>
            <a:ext cx="1370013" cy="396875"/>
          </a:xfrm>
          <a:prstGeom prst="rect">
            <a:avLst/>
          </a:prstGeom>
          <a:noFill/>
          <a:ln w="12700">
            <a:noFill/>
            <a:miter lim="800000"/>
            <a:headEnd/>
            <a:tailEnd/>
          </a:ln>
        </p:spPr>
        <p:txBody>
          <a:bodyPr wrap="none">
            <a:spAutoFit/>
          </a:bodyPr>
          <a:lstStyle/>
          <a:p>
            <a:r>
              <a:rPr lang="en-GB" sz="1000">
                <a:latin typeface="Tahoma" pitchFamily="34" charset="0"/>
                <a:ea typeface="ＭＳ Ｐゴシック" charset="-128"/>
              </a:rPr>
              <a:t>System of systems</a:t>
            </a:r>
          </a:p>
          <a:p>
            <a:r>
              <a:rPr lang="en-GB" sz="1000">
                <a:latin typeface="Tahoma" pitchFamily="34" charset="0"/>
                <a:ea typeface="ＭＳ Ｐゴシック" charset="-128"/>
              </a:rPr>
              <a:t>interoperability</a:t>
            </a:r>
          </a:p>
        </p:txBody>
      </p:sp>
      <p:sp>
        <p:nvSpPr>
          <p:cNvPr id="252953" name="Text Box 25"/>
          <p:cNvSpPr txBox="1">
            <a:spLocks noChangeArrowheads="1"/>
          </p:cNvSpPr>
          <p:nvPr/>
        </p:nvSpPr>
        <p:spPr bwMode="auto">
          <a:xfrm>
            <a:off x="2076451" y="2266950"/>
            <a:ext cx="3607206" cy="369332"/>
          </a:xfrm>
          <a:prstGeom prst="rect">
            <a:avLst/>
          </a:prstGeom>
          <a:noFill/>
          <a:ln w="12700">
            <a:noFill/>
            <a:miter lim="800000"/>
            <a:headEnd/>
            <a:tailEnd/>
          </a:ln>
          <a:effectLst/>
        </p:spPr>
        <p:txBody>
          <a:bodyPr wrap="none">
            <a:spAutoFit/>
          </a:bodyPr>
          <a:lstStyle/>
          <a:p>
            <a:pPr>
              <a:defRPr/>
            </a:pPr>
            <a:r>
              <a:rPr lang="en-US" dirty="0">
                <a:solidFill>
                  <a:srgbClr val="002060"/>
                </a:solidFill>
                <a:latin typeface="Tahoma" pitchFamily="34" charset="0"/>
                <a:ea typeface="ＭＳ Ｐゴシック" pitchFamily="1" charset="-128"/>
              </a:rPr>
              <a:t>Extending Maturity and Capability</a:t>
            </a:r>
          </a:p>
        </p:txBody>
      </p:sp>
      <p:sp>
        <p:nvSpPr>
          <p:cNvPr id="252954" name="Rectangle 26"/>
          <p:cNvSpPr>
            <a:spLocks noChangeArrowheads="1"/>
          </p:cNvSpPr>
          <p:nvPr/>
        </p:nvSpPr>
        <p:spPr bwMode="auto">
          <a:xfrm>
            <a:off x="4892676" y="2897188"/>
            <a:ext cx="2767013" cy="400050"/>
          </a:xfrm>
          <a:prstGeom prst="rect">
            <a:avLst/>
          </a:prstGeom>
          <a:solidFill>
            <a:schemeClr val="accent1">
              <a:lumMod val="20000"/>
              <a:lumOff val="80000"/>
            </a:schemeClr>
          </a:solidFill>
          <a:ln w="28575">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Distributed &amp; secure model repositories</a:t>
            </a:r>
          </a:p>
          <a:p>
            <a:pPr algn="ctr">
              <a:defRPr/>
            </a:pPr>
            <a:r>
              <a:rPr lang="en-GB" sz="1000" dirty="0">
                <a:solidFill>
                  <a:srgbClr val="002060"/>
                </a:solidFill>
                <a:latin typeface="Tahoma" pitchFamily="34" charset="0"/>
                <a:ea typeface="ＭＳ Ｐゴシック" pitchFamily="1" charset="-128"/>
              </a:rPr>
              <a:t>crossing multiple domains</a:t>
            </a:r>
            <a:endParaRPr lang="en-US" sz="1000" i="1" dirty="0">
              <a:solidFill>
                <a:srgbClr val="002060"/>
              </a:solidFill>
              <a:effectLst>
                <a:outerShdw blurRad="38100" dist="38100" dir="2700000" algn="tl">
                  <a:srgbClr val="000000"/>
                </a:outerShdw>
              </a:effectLst>
              <a:latin typeface="Tahoma" pitchFamily="34" charset="0"/>
              <a:ea typeface="ＭＳ Ｐゴシック" pitchFamily="1" charset="-128"/>
            </a:endParaRPr>
          </a:p>
        </p:txBody>
      </p:sp>
      <p:sp>
        <p:nvSpPr>
          <p:cNvPr id="252955" name="Rectangle 27"/>
          <p:cNvSpPr>
            <a:spLocks noChangeArrowheads="1"/>
          </p:cNvSpPr>
          <p:nvPr/>
        </p:nvSpPr>
        <p:spPr bwMode="auto">
          <a:xfrm>
            <a:off x="3830639" y="3506788"/>
            <a:ext cx="3254375" cy="246062"/>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Defined MBSE theory, ontology, and formalisms</a:t>
            </a:r>
            <a:endParaRPr lang="en-US" sz="1000" dirty="0">
              <a:solidFill>
                <a:srgbClr val="002060"/>
              </a:solidFill>
              <a:latin typeface="Tahoma" pitchFamily="34" charset="0"/>
              <a:ea typeface="ＭＳ Ｐゴシック" pitchFamily="1" charset="-128"/>
            </a:endParaRPr>
          </a:p>
        </p:txBody>
      </p:sp>
      <p:sp>
        <p:nvSpPr>
          <p:cNvPr id="252956" name="Rectangle 28"/>
          <p:cNvSpPr>
            <a:spLocks noChangeArrowheads="1"/>
          </p:cNvSpPr>
          <p:nvPr/>
        </p:nvSpPr>
        <p:spPr bwMode="auto">
          <a:xfrm>
            <a:off x="1882776" y="5184775"/>
            <a:ext cx="1925638" cy="246063"/>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Emerging MBSE standards</a:t>
            </a:r>
            <a:endParaRPr lang="en-US" sz="1000" dirty="0">
              <a:solidFill>
                <a:srgbClr val="002060"/>
              </a:solidFill>
              <a:latin typeface="Tahoma" pitchFamily="34" charset="0"/>
              <a:ea typeface="ＭＳ Ｐゴシック" pitchFamily="1" charset="-128"/>
            </a:endParaRPr>
          </a:p>
        </p:txBody>
      </p:sp>
      <p:sp>
        <p:nvSpPr>
          <p:cNvPr id="252957" name="Rectangle 29"/>
          <p:cNvSpPr>
            <a:spLocks noChangeArrowheads="1"/>
          </p:cNvSpPr>
          <p:nvPr/>
        </p:nvSpPr>
        <p:spPr bwMode="auto">
          <a:xfrm>
            <a:off x="2411414" y="4543425"/>
            <a:ext cx="2584450"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Matured MBSE methods and metrics,</a:t>
            </a:r>
          </a:p>
          <a:p>
            <a:pPr algn="ctr">
              <a:defRPr/>
            </a:pPr>
            <a:r>
              <a:rPr lang="en-GB" sz="1000" dirty="0">
                <a:solidFill>
                  <a:srgbClr val="002060"/>
                </a:solidFill>
                <a:latin typeface="Tahoma" pitchFamily="34" charset="0"/>
                <a:ea typeface="ＭＳ Ｐゴシック" pitchFamily="1" charset="-128"/>
              </a:rPr>
              <a:t>Integrated  System/HW/SW models</a:t>
            </a:r>
            <a:endParaRPr lang="en-US" sz="1000" dirty="0">
              <a:solidFill>
                <a:srgbClr val="002060"/>
              </a:solidFill>
              <a:latin typeface="Tahoma" pitchFamily="34" charset="0"/>
              <a:ea typeface="ＭＳ Ｐゴシック" pitchFamily="1" charset="-128"/>
            </a:endParaRPr>
          </a:p>
        </p:txBody>
      </p:sp>
      <p:sp>
        <p:nvSpPr>
          <p:cNvPr id="252958" name="Rectangle 30"/>
          <p:cNvSpPr>
            <a:spLocks noChangeArrowheads="1"/>
          </p:cNvSpPr>
          <p:nvPr/>
        </p:nvSpPr>
        <p:spPr bwMode="auto">
          <a:xfrm>
            <a:off x="2995614" y="3952875"/>
            <a:ext cx="3024187" cy="400050"/>
          </a:xfrm>
          <a:prstGeom prst="rect">
            <a:avLst/>
          </a:prstGeom>
          <a:solidFill>
            <a:schemeClr val="accent1">
              <a:lumMod val="20000"/>
              <a:lumOff val="80000"/>
            </a:schemeClr>
          </a:solidFill>
          <a:ln w="28575" algn="ctr">
            <a:solidFill>
              <a:schemeClr val="accent1"/>
            </a:solidFill>
            <a:miter lim="800000"/>
            <a:headEnd/>
            <a:tailEnd/>
          </a:ln>
          <a:effectLst/>
        </p:spPr>
        <p:txBody>
          <a:bodyPr anchor="ctr" anchorCtr="1">
            <a:spAutoFit/>
          </a:bodyPr>
          <a:lstStyle/>
          <a:p>
            <a:pPr algn="ctr">
              <a:defRPr/>
            </a:pPr>
            <a:r>
              <a:rPr lang="en-GB" sz="1000" dirty="0">
                <a:solidFill>
                  <a:srgbClr val="002060"/>
                </a:solidFill>
                <a:latin typeface="Tahoma" pitchFamily="34" charset="0"/>
                <a:ea typeface="ＭＳ Ｐゴシック" pitchFamily="1" charset="-128"/>
              </a:rPr>
              <a:t>Architecture model integrated </a:t>
            </a:r>
          </a:p>
          <a:p>
            <a:pPr algn="ctr">
              <a:defRPr/>
            </a:pPr>
            <a:r>
              <a:rPr lang="en-GB" sz="1000" dirty="0">
                <a:solidFill>
                  <a:srgbClr val="002060"/>
                </a:solidFill>
                <a:latin typeface="Tahoma" pitchFamily="34" charset="0"/>
                <a:ea typeface="ＭＳ Ｐゴシック" pitchFamily="1" charset="-128"/>
              </a:rPr>
              <a:t>with Simulation, Analysis, and Visualization</a:t>
            </a:r>
            <a:endParaRPr lang="en-US" sz="1000" dirty="0">
              <a:solidFill>
                <a:srgbClr val="002060"/>
              </a:solidFill>
              <a:latin typeface="Tahoma" pitchFamily="34" charset="0"/>
              <a:ea typeface="ＭＳ Ｐゴシック" pitchFamily="1" charset="-128"/>
            </a:endParaRPr>
          </a:p>
        </p:txBody>
      </p:sp>
      <p:sp>
        <p:nvSpPr>
          <p:cNvPr id="12316" name="Text Box 31"/>
          <p:cNvSpPr txBox="1">
            <a:spLocks noChangeArrowheads="1"/>
          </p:cNvSpPr>
          <p:nvPr/>
        </p:nvSpPr>
        <p:spPr bwMode="auto">
          <a:xfrm>
            <a:off x="5100639" y="4370387"/>
            <a:ext cx="3246437" cy="1368425"/>
          </a:xfrm>
          <a:prstGeom prst="rect">
            <a:avLst/>
          </a:prstGeom>
          <a:noFill/>
          <a:ln w="9525">
            <a:noFill/>
            <a:miter lim="800000"/>
            <a:headEnd/>
            <a:tailEnd/>
          </a:ln>
        </p:spPr>
        <p:txBody>
          <a:bodyPr wrap="none">
            <a:spAutoFit/>
          </a:bodyPr>
          <a:lstStyle/>
          <a:p>
            <a:pPr>
              <a:buFontTx/>
              <a:buChar char="•"/>
            </a:pPr>
            <a:r>
              <a:rPr lang="en-US" sz="1400" dirty="0">
                <a:solidFill>
                  <a:srgbClr val="333399"/>
                </a:solidFill>
                <a:ea typeface="ＭＳ Ｐゴシック" charset="-128"/>
              </a:rPr>
              <a:t>Planning &amp; Support</a:t>
            </a:r>
          </a:p>
          <a:p>
            <a:pPr>
              <a:buFontTx/>
              <a:buChar char="•"/>
            </a:pPr>
            <a:r>
              <a:rPr lang="en-US" sz="1400" dirty="0">
                <a:solidFill>
                  <a:srgbClr val="333399"/>
                </a:solidFill>
                <a:ea typeface="ＭＳ Ｐゴシック" charset="-128"/>
              </a:rPr>
              <a:t>Research</a:t>
            </a:r>
          </a:p>
          <a:p>
            <a:pPr>
              <a:buFontTx/>
              <a:buChar char="•"/>
            </a:pPr>
            <a:r>
              <a:rPr lang="en-US" sz="1400" dirty="0">
                <a:solidFill>
                  <a:srgbClr val="333399"/>
                </a:solidFill>
                <a:ea typeface="ＭＳ Ｐゴシック" charset="-128"/>
              </a:rPr>
              <a:t>Standards Development</a:t>
            </a:r>
          </a:p>
          <a:p>
            <a:pPr>
              <a:buFontTx/>
              <a:buChar char="•"/>
            </a:pPr>
            <a:r>
              <a:rPr lang="en-US" sz="1400" dirty="0">
                <a:solidFill>
                  <a:srgbClr val="333399"/>
                </a:solidFill>
                <a:ea typeface="ＭＳ Ｐゴシック" charset="-128"/>
              </a:rPr>
              <a:t>Processes, Practices, &amp; Methods</a:t>
            </a:r>
          </a:p>
          <a:p>
            <a:pPr>
              <a:buFontTx/>
              <a:buChar char="•"/>
            </a:pPr>
            <a:r>
              <a:rPr lang="en-US" sz="1400" dirty="0">
                <a:solidFill>
                  <a:srgbClr val="333399"/>
                </a:solidFill>
                <a:ea typeface="ＭＳ Ｐゴシック" charset="-128"/>
              </a:rPr>
              <a:t>Tools &amp; Technology Enhancements</a:t>
            </a:r>
          </a:p>
          <a:p>
            <a:pPr>
              <a:buFontTx/>
              <a:buChar char="•"/>
            </a:pPr>
            <a:r>
              <a:rPr lang="en-US" sz="1400" dirty="0">
                <a:solidFill>
                  <a:srgbClr val="333399"/>
                </a:solidFill>
                <a:ea typeface="ＭＳ Ｐゴシック" charset="-128"/>
              </a:rPr>
              <a:t>Outreach, Training &amp; Education</a:t>
            </a:r>
          </a:p>
        </p:txBody>
      </p:sp>
      <p:sp>
        <p:nvSpPr>
          <p:cNvPr id="12317" name="Text Box 32"/>
          <p:cNvSpPr txBox="1">
            <a:spLocks noChangeArrowheads="1"/>
          </p:cNvSpPr>
          <p:nvPr/>
        </p:nvSpPr>
        <p:spPr bwMode="auto">
          <a:xfrm>
            <a:off x="6030914" y="3886200"/>
            <a:ext cx="1866900" cy="517525"/>
          </a:xfrm>
          <a:prstGeom prst="rect">
            <a:avLst/>
          </a:prstGeom>
          <a:noFill/>
          <a:ln w="9525">
            <a:noFill/>
            <a:miter lim="800000"/>
            <a:headEnd/>
            <a:tailEnd/>
          </a:ln>
        </p:spPr>
        <p:txBody>
          <a:bodyPr wrap="none">
            <a:spAutoFit/>
          </a:bodyPr>
          <a:lstStyle/>
          <a:p>
            <a:r>
              <a:rPr lang="en-US" sz="1400">
                <a:solidFill>
                  <a:srgbClr val="333399"/>
                </a:solidFill>
                <a:ea typeface="ＭＳ Ｐゴシック" charset="-128"/>
              </a:rPr>
              <a:t>Refer to activities in</a:t>
            </a:r>
          </a:p>
          <a:p>
            <a:r>
              <a:rPr lang="en-US" sz="1400">
                <a:solidFill>
                  <a:srgbClr val="333399"/>
                </a:solidFill>
                <a:ea typeface="ＭＳ Ｐゴシック" charset="-128"/>
              </a:rPr>
              <a:t>the following areas:</a:t>
            </a:r>
          </a:p>
        </p:txBody>
      </p:sp>
      <p:sp>
        <p:nvSpPr>
          <p:cNvPr id="12318" name="AutoShape 33"/>
          <p:cNvSpPr>
            <a:spLocks/>
          </p:cNvSpPr>
          <p:nvPr/>
        </p:nvSpPr>
        <p:spPr bwMode="auto">
          <a:xfrm>
            <a:off x="8093076" y="4405313"/>
            <a:ext cx="317500" cy="1303337"/>
          </a:xfrm>
          <a:prstGeom prst="rightBrace">
            <a:avLst>
              <a:gd name="adj1" fmla="val 34208"/>
              <a:gd name="adj2" fmla="val 50000"/>
            </a:avLst>
          </a:prstGeom>
          <a:noFill/>
          <a:ln w="9525">
            <a:solidFill>
              <a:schemeClr val="tx1"/>
            </a:solidFill>
            <a:round/>
            <a:headEnd/>
            <a:tailEnd/>
          </a:ln>
        </p:spPr>
        <p:txBody>
          <a:bodyPr wrap="none" anchor="ctr"/>
          <a:lstStyle/>
          <a:p>
            <a:endParaRPr lang="en-US"/>
          </a:p>
        </p:txBody>
      </p:sp>
      <p:pic>
        <p:nvPicPr>
          <p:cNvPr id="35" name="Picture 4"/>
          <p:cNvPicPr>
            <a:picLocks noChangeAspect="1" noChangeArrowheads="1"/>
          </p:cNvPicPr>
          <p:nvPr/>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Seeking Ontology Help On</a:t>
            </a:r>
            <a:endParaRPr lang="en-US" dirty="0"/>
          </a:p>
        </p:txBody>
      </p:sp>
      <p:sp>
        <p:nvSpPr>
          <p:cNvPr id="3" name="Content Placeholder 2"/>
          <p:cNvSpPr>
            <a:spLocks noGrp="1"/>
          </p:cNvSpPr>
          <p:nvPr>
            <p:ph idx="1"/>
          </p:nvPr>
        </p:nvSpPr>
        <p:spPr/>
        <p:txBody>
          <a:bodyPr/>
          <a:lstStyle/>
          <a:p>
            <a:r>
              <a:rPr lang="en-US" sz="2400" dirty="0" smtClean="0"/>
              <a:t>Potential for Upper Ontologies as </a:t>
            </a:r>
            <a:r>
              <a:rPr lang="en-US" sz="2400" dirty="0" err="1" smtClean="0"/>
              <a:t>MetaData</a:t>
            </a:r>
            <a:r>
              <a:rPr lang="en-US" sz="2400" dirty="0" smtClean="0"/>
              <a:t> model to organize and manage engineering data</a:t>
            </a:r>
          </a:p>
          <a:p>
            <a:endParaRPr lang="en-US" sz="2400" dirty="0"/>
          </a:p>
          <a:p>
            <a:r>
              <a:rPr lang="en-US" sz="2400" dirty="0" smtClean="0"/>
              <a:t>Use of ontology for modeling composite structures</a:t>
            </a:r>
          </a:p>
          <a:p>
            <a:endParaRPr lang="en-US" sz="2400" dirty="0"/>
          </a:p>
          <a:p>
            <a:r>
              <a:rPr lang="en-US" sz="2400" dirty="0" smtClean="0"/>
              <a:t>Development of specific hierarchies of domain ontologies for inclusion in </a:t>
            </a:r>
            <a:r>
              <a:rPr lang="en-US" sz="2400" dirty="0" err="1" smtClean="0"/>
              <a:t>SysML</a:t>
            </a:r>
            <a:r>
              <a:rPr lang="en-US" sz="2400" dirty="0" smtClean="0"/>
              <a:t> modeling</a:t>
            </a:r>
          </a:p>
          <a:p>
            <a:endParaRPr lang="en-US" sz="2400" dirty="0"/>
          </a:p>
          <a:p>
            <a:r>
              <a:rPr lang="en-US" sz="2400" dirty="0" smtClean="0"/>
              <a:t>Use of ontology results to construct good modeling principles for </a:t>
            </a:r>
            <a:r>
              <a:rPr lang="en-US" sz="2400" dirty="0" err="1" smtClean="0"/>
              <a:t>SysML</a:t>
            </a:r>
            <a:r>
              <a:rPr lang="en-US" sz="2400" dirty="0" smtClean="0"/>
              <a:t> modeling</a:t>
            </a:r>
            <a:endParaRPr lang="en-US" sz="2400" dirty="0"/>
          </a:p>
        </p:txBody>
      </p:sp>
      <p:sp>
        <p:nvSpPr>
          <p:cNvPr id="5" name="Slide Number Placeholder 4"/>
          <p:cNvSpPr>
            <a:spLocks noGrp="1"/>
          </p:cNvSpPr>
          <p:nvPr>
            <p:ph type="sldNum" sz="quarter" idx="4294967295"/>
          </p:nvPr>
        </p:nvSpPr>
        <p:spPr>
          <a:xfrm>
            <a:off x="8166100" y="6496050"/>
            <a:ext cx="520700" cy="361950"/>
          </a:xfrm>
          <a:prstGeom prst="rect">
            <a:avLst/>
          </a:prstGeom>
        </p:spPr>
        <p:txBody>
          <a:bodyPr/>
          <a:lstStyle/>
          <a:p>
            <a:pPr>
              <a:defRPr/>
            </a:pPr>
            <a:fld id="{D9C3E799-8A80-4E87-9673-77BB48245AC4}"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xmlns="" val="9304354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sz="2600" dirty="0" smtClean="0"/>
              <a:t>Vision For Integration of Reasoning With System Engineering</a:t>
            </a:r>
            <a:endParaRPr lang="en-US" sz="2600" dirty="0"/>
          </a:p>
        </p:txBody>
      </p:sp>
      <p:sp>
        <p:nvSpPr>
          <p:cNvPr id="37925" name="Text Box 37"/>
          <p:cNvSpPr txBox="1">
            <a:spLocks noChangeArrowheads="1"/>
          </p:cNvSpPr>
          <p:nvPr/>
        </p:nvSpPr>
        <p:spPr bwMode="auto">
          <a:xfrm>
            <a:off x="533400" y="6186488"/>
            <a:ext cx="842803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i="1">
                <a:solidFill>
                  <a:srgbClr val="006666"/>
                </a:solidFill>
              </a:rPr>
              <a:t>… with great potential for reducing work and rework</a:t>
            </a:r>
          </a:p>
        </p:txBody>
      </p:sp>
      <p:sp>
        <p:nvSpPr>
          <p:cNvPr id="35" name="Rectangle 6"/>
          <p:cNvSpPr>
            <a:spLocks noChangeArrowheads="1"/>
          </p:cNvSpPr>
          <p:nvPr/>
        </p:nvSpPr>
        <p:spPr bwMode="auto">
          <a:xfrm>
            <a:off x="828907" y="1240405"/>
            <a:ext cx="1655763" cy="883608"/>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defRPr/>
            </a:pPr>
            <a:r>
              <a:rPr lang="en-US" sz="1100" b="1" kern="0" dirty="0" smtClean="0">
                <a:solidFill>
                  <a:srgbClr val="000000"/>
                </a:solidFill>
              </a:rPr>
              <a:t>Ontologies - General </a:t>
            </a:r>
            <a:r>
              <a:rPr lang="en-US" sz="1100" b="1" kern="0" dirty="0">
                <a:solidFill>
                  <a:srgbClr val="000000"/>
                </a:solidFill>
              </a:rPr>
              <a:t>terminology</a:t>
            </a:r>
            <a:r>
              <a:rPr lang="en-US" sz="1100" b="1" i="1" kern="0" dirty="0">
                <a:solidFill>
                  <a:srgbClr val="000000"/>
                </a:solidFill>
              </a:rPr>
              <a:t> </a:t>
            </a:r>
            <a:r>
              <a:rPr lang="en-US" sz="1100" b="1" kern="0" dirty="0" smtClean="0">
                <a:solidFill>
                  <a:srgbClr val="000000"/>
                </a:solidFill>
              </a:rPr>
              <a:t>reusable </a:t>
            </a:r>
            <a:r>
              <a:rPr lang="en-US" sz="1100" b="1" kern="0" dirty="0">
                <a:solidFill>
                  <a:srgbClr val="000000"/>
                </a:solidFill>
              </a:rPr>
              <a:t>across </a:t>
            </a:r>
            <a:r>
              <a:rPr lang="en-US" sz="1100" b="1" kern="0" dirty="0" smtClean="0">
                <a:solidFill>
                  <a:srgbClr val="000000"/>
                </a:solidFill>
              </a:rPr>
              <a:t>multiple engineering domains</a:t>
            </a:r>
            <a:endParaRPr lang="en-US" sz="1100" b="1" kern="0" dirty="0">
              <a:solidFill>
                <a:srgbClr val="000000"/>
              </a:solidFill>
            </a:endParaRPr>
          </a:p>
        </p:txBody>
      </p:sp>
      <p:sp>
        <p:nvSpPr>
          <p:cNvPr id="36" name="AutoShape 7"/>
          <p:cNvSpPr>
            <a:spLocks noChangeArrowheads="1"/>
          </p:cNvSpPr>
          <p:nvPr/>
        </p:nvSpPr>
        <p:spPr bwMode="auto">
          <a:xfrm>
            <a:off x="1470258" y="3899467"/>
            <a:ext cx="374650" cy="312737"/>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37" name="Rectangle 8"/>
          <p:cNvSpPr>
            <a:spLocks noChangeArrowheads="1"/>
          </p:cNvSpPr>
          <p:nvPr/>
        </p:nvSpPr>
        <p:spPr bwMode="auto">
          <a:xfrm>
            <a:off x="829701" y="3424805"/>
            <a:ext cx="1655763" cy="558800"/>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0" hangingPunct="0">
              <a:defRPr/>
            </a:pPr>
            <a:r>
              <a:rPr lang="en-US" sz="1100" b="1" kern="0" dirty="0">
                <a:solidFill>
                  <a:srgbClr val="000000"/>
                </a:solidFill>
              </a:rPr>
              <a:t>facts about </a:t>
            </a:r>
            <a:r>
              <a:rPr lang="en-US" sz="1100" b="1" kern="0" dirty="0" smtClean="0">
                <a:solidFill>
                  <a:srgbClr val="000000"/>
                </a:solidFill>
              </a:rPr>
              <a:t>specific applications</a:t>
            </a:r>
            <a:endParaRPr lang="en-US" sz="1100" b="1" kern="0" dirty="0">
              <a:solidFill>
                <a:srgbClr val="000000"/>
              </a:solidFill>
            </a:endParaRPr>
          </a:p>
        </p:txBody>
      </p:sp>
      <p:sp>
        <p:nvSpPr>
          <p:cNvPr id="38" name="AutoShape 9"/>
          <p:cNvSpPr>
            <a:spLocks noChangeArrowheads="1"/>
          </p:cNvSpPr>
          <p:nvPr/>
        </p:nvSpPr>
        <p:spPr bwMode="auto">
          <a:xfrm>
            <a:off x="1470258" y="3135880"/>
            <a:ext cx="427037" cy="314325"/>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39" name="Rectangle 10"/>
          <p:cNvSpPr>
            <a:spLocks noChangeArrowheads="1"/>
          </p:cNvSpPr>
          <p:nvPr/>
        </p:nvSpPr>
        <p:spPr bwMode="auto">
          <a:xfrm>
            <a:off x="3999421" y="3307225"/>
            <a:ext cx="1064886" cy="71755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en-GB" sz="1100" kern="0">
                <a:solidFill>
                  <a:srgbClr val="000000"/>
                </a:solidFill>
              </a:rPr>
              <a:t>Develop design specifications</a:t>
            </a:r>
          </a:p>
        </p:txBody>
      </p:sp>
      <p:sp>
        <p:nvSpPr>
          <p:cNvPr id="40" name="Rectangle 11"/>
          <p:cNvSpPr>
            <a:spLocks noChangeArrowheads="1"/>
          </p:cNvSpPr>
          <p:nvPr/>
        </p:nvSpPr>
        <p:spPr bwMode="auto">
          <a:xfrm>
            <a:off x="3999421" y="4483563"/>
            <a:ext cx="1064886" cy="890587"/>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en-GB" sz="1100" kern="0">
                <a:solidFill>
                  <a:srgbClr val="000000"/>
                </a:solidFill>
              </a:rPr>
              <a:t>Check design specializes requirements</a:t>
            </a:r>
          </a:p>
        </p:txBody>
      </p:sp>
      <p:sp>
        <p:nvSpPr>
          <p:cNvPr id="41" name="Rectangle 12"/>
          <p:cNvSpPr>
            <a:spLocks noChangeArrowheads="1"/>
          </p:cNvSpPr>
          <p:nvPr/>
        </p:nvSpPr>
        <p:spPr bwMode="auto">
          <a:xfrm>
            <a:off x="5373543" y="3634250"/>
            <a:ext cx="1024076" cy="7493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en-GB" sz="1100" kern="0">
                <a:solidFill>
                  <a:srgbClr val="000000"/>
                </a:solidFill>
              </a:rPr>
              <a:t>Perform integration tests</a:t>
            </a:r>
          </a:p>
        </p:txBody>
      </p:sp>
      <p:sp>
        <p:nvSpPr>
          <p:cNvPr id="42" name="Rectangle 13"/>
          <p:cNvSpPr>
            <a:spLocks noChangeArrowheads="1"/>
          </p:cNvSpPr>
          <p:nvPr/>
        </p:nvSpPr>
        <p:spPr bwMode="auto">
          <a:xfrm>
            <a:off x="5257040" y="4698429"/>
            <a:ext cx="1235506" cy="980522"/>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en-GB" sz="1100" kern="0" dirty="0">
                <a:solidFill>
                  <a:srgbClr val="000000"/>
                </a:solidFill>
              </a:rPr>
              <a:t>Verify </a:t>
            </a:r>
            <a:r>
              <a:rPr lang="en-GB" sz="1100" kern="0" dirty="0" smtClean="0">
                <a:solidFill>
                  <a:srgbClr val="000000"/>
                </a:solidFill>
              </a:rPr>
              <a:t>implementation </a:t>
            </a:r>
            <a:r>
              <a:rPr lang="en-GB" sz="1100" kern="0" dirty="0">
                <a:solidFill>
                  <a:srgbClr val="000000"/>
                </a:solidFill>
              </a:rPr>
              <a:t>realizes design</a:t>
            </a:r>
          </a:p>
        </p:txBody>
      </p:sp>
      <p:sp>
        <p:nvSpPr>
          <p:cNvPr id="43" name="Rectangle 14"/>
          <p:cNvSpPr>
            <a:spLocks noChangeArrowheads="1"/>
          </p:cNvSpPr>
          <p:nvPr/>
        </p:nvSpPr>
        <p:spPr bwMode="auto">
          <a:xfrm>
            <a:off x="6811850" y="3774744"/>
            <a:ext cx="1066799" cy="940594"/>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en-GB" sz="1100" kern="0">
                <a:solidFill>
                  <a:srgbClr val="000000"/>
                </a:solidFill>
              </a:rPr>
              <a:t>Perform verification</a:t>
            </a:r>
          </a:p>
          <a:p>
            <a:pPr>
              <a:defRPr/>
            </a:pPr>
            <a:r>
              <a:rPr lang="en-GB" sz="1100" kern="0">
                <a:solidFill>
                  <a:srgbClr val="000000"/>
                </a:solidFill>
              </a:rPr>
              <a:t>tests</a:t>
            </a:r>
          </a:p>
        </p:txBody>
      </p:sp>
      <p:sp>
        <p:nvSpPr>
          <p:cNvPr id="44" name="AutoShape 15"/>
          <p:cNvSpPr>
            <a:spLocks noChangeArrowheads="1"/>
          </p:cNvSpPr>
          <p:nvPr/>
        </p:nvSpPr>
        <p:spPr bwMode="auto">
          <a:xfrm>
            <a:off x="2703811" y="4574844"/>
            <a:ext cx="135201" cy="280987"/>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5" name="AutoShape 16"/>
          <p:cNvSpPr>
            <a:spLocks noChangeArrowheads="1"/>
          </p:cNvSpPr>
          <p:nvPr/>
        </p:nvSpPr>
        <p:spPr bwMode="auto">
          <a:xfrm>
            <a:off x="3856128" y="4915363"/>
            <a:ext cx="135201"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6" name="AutoShape 17"/>
          <p:cNvSpPr>
            <a:spLocks noChangeArrowheads="1"/>
          </p:cNvSpPr>
          <p:nvPr/>
        </p:nvSpPr>
        <p:spPr bwMode="auto">
          <a:xfrm>
            <a:off x="6590351" y="5415424"/>
            <a:ext cx="133763"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7" name="AutoShape 18"/>
          <p:cNvSpPr>
            <a:spLocks noChangeArrowheads="1"/>
          </p:cNvSpPr>
          <p:nvPr/>
        </p:nvSpPr>
        <p:spPr bwMode="auto">
          <a:xfrm rot="10800000">
            <a:off x="3756885" y="3634250"/>
            <a:ext cx="133763" cy="280988"/>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48" name="AutoShape 19"/>
          <p:cNvSpPr>
            <a:spLocks noChangeArrowheads="1"/>
          </p:cNvSpPr>
          <p:nvPr/>
        </p:nvSpPr>
        <p:spPr bwMode="auto">
          <a:xfrm rot="10800000">
            <a:off x="5189439" y="4024775"/>
            <a:ext cx="135201" cy="280988"/>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49" name="AutoShape 20"/>
          <p:cNvSpPr>
            <a:spLocks noChangeArrowheads="1"/>
          </p:cNvSpPr>
          <p:nvPr/>
        </p:nvSpPr>
        <p:spPr bwMode="auto">
          <a:xfrm rot="10800000">
            <a:off x="6455150" y="4342275"/>
            <a:ext cx="135201" cy="282575"/>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50" name="Rectangle 21"/>
          <p:cNvSpPr>
            <a:spLocks noChangeArrowheads="1"/>
          </p:cNvSpPr>
          <p:nvPr/>
        </p:nvSpPr>
        <p:spPr bwMode="auto">
          <a:xfrm>
            <a:off x="6811850" y="4928856"/>
            <a:ext cx="1136486" cy="973932"/>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en-GB" sz="1100" kern="0">
                <a:solidFill>
                  <a:srgbClr val="000000"/>
                </a:solidFill>
              </a:rPr>
              <a:t>Verify product satisfies requirements</a:t>
            </a:r>
          </a:p>
        </p:txBody>
      </p:sp>
      <p:sp>
        <p:nvSpPr>
          <p:cNvPr id="51" name="Oval 23"/>
          <p:cNvSpPr>
            <a:spLocks noChangeArrowheads="1"/>
          </p:cNvSpPr>
          <p:nvPr/>
        </p:nvSpPr>
        <p:spPr bwMode="auto">
          <a:xfrm>
            <a:off x="3999421" y="2004531"/>
            <a:ext cx="1263397" cy="1010594"/>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GB" sz="1400" kern="0">
                <a:solidFill>
                  <a:srgbClr val="000000"/>
                </a:solidFill>
              </a:rPr>
              <a:t>Design</a:t>
            </a:r>
          </a:p>
        </p:txBody>
      </p:sp>
      <p:sp>
        <p:nvSpPr>
          <p:cNvPr id="52" name="Oval 24"/>
          <p:cNvSpPr>
            <a:spLocks noChangeArrowheads="1"/>
          </p:cNvSpPr>
          <p:nvPr/>
        </p:nvSpPr>
        <p:spPr bwMode="auto">
          <a:xfrm>
            <a:off x="5064307" y="2612399"/>
            <a:ext cx="1348821" cy="934947"/>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Implementation</a:t>
            </a:r>
          </a:p>
        </p:txBody>
      </p:sp>
      <p:sp>
        <p:nvSpPr>
          <p:cNvPr id="53" name="Oval 25"/>
          <p:cNvSpPr>
            <a:spLocks noChangeArrowheads="1"/>
          </p:cNvSpPr>
          <p:nvPr/>
        </p:nvSpPr>
        <p:spPr bwMode="auto">
          <a:xfrm>
            <a:off x="6172200" y="2133600"/>
            <a:ext cx="1369291" cy="891958"/>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Test &amp; Verification</a:t>
            </a:r>
          </a:p>
        </p:txBody>
      </p:sp>
      <p:sp>
        <p:nvSpPr>
          <p:cNvPr id="54" name="Oval 26"/>
          <p:cNvSpPr>
            <a:spLocks noChangeArrowheads="1"/>
          </p:cNvSpPr>
          <p:nvPr/>
        </p:nvSpPr>
        <p:spPr bwMode="auto">
          <a:xfrm>
            <a:off x="6972013" y="1392677"/>
            <a:ext cx="1409987" cy="902682"/>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Deployment</a:t>
            </a:r>
          </a:p>
        </p:txBody>
      </p:sp>
      <p:sp>
        <p:nvSpPr>
          <p:cNvPr id="55" name="Oval 27"/>
          <p:cNvSpPr>
            <a:spLocks noChangeArrowheads="1"/>
          </p:cNvSpPr>
          <p:nvPr/>
        </p:nvSpPr>
        <p:spPr bwMode="auto">
          <a:xfrm>
            <a:off x="2778836" y="1487950"/>
            <a:ext cx="1308882" cy="992421"/>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GB" sz="1400" kern="0">
                <a:solidFill>
                  <a:srgbClr val="000000"/>
                </a:solidFill>
              </a:rPr>
              <a:t>Requirements</a:t>
            </a:r>
          </a:p>
        </p:txBody>
      </p:sp>
      <p:sp>
        <p:nvSpPr>
          <p:cNvPr id="56" name="Rectangle 28"/>
          <p:cNvSpPr>
            <a:spLocks noChangeArrowheads="1"/>
          </p:cNvSpPr>
          <p:nvPr/>
        </p:nvSpPr>
        <p:spPr bwMode="auto">
          <a:xfrm>
            <a:off x="2868011" y="2819863"/>
            <a:ext cx="1044212" cy="6731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en-GB" sz="1100" kern="0">
                <a:solidFill>
                  <a:srgbClr val="000000"/>
                </a:solidFill>
              </a:rPr>
              <a:t>Develop requirements specifications</a:t>
            </a:r>
          </a:p>
        </p:txBody>
      </p:sp>
      <p:sp>
        <p:nvSpPr>
          <p:cNvPr id="57" name="AutoShape 29"/>
          <p:cNvSpPr>
            <a:spLocks noChangeArrowheads="1"/>
          </p:cNvSpPr>
          <p:nvPr/>
        </p:nvSpPr>
        <p:spPr bwMode="auto">
          <a:xfrm rot="10800000">
            <a:off x="2706920" y="3015125"/>
            <a:ext cx="133763" cy="282575"/>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58" name="Rectangle 30"/>
          <p:cNvSpPr>
            <a:spLocks noChangeArrowheads="1"/>
          </p:cNvSpPr>
          <p:nvPr/>
        </p:nvSpPr>
        <p:spPr bwMode="auto">
          <a:xfrm>
            <a:off x="2868011" y="4342275"/>
            <a:ext cx="988117" cy="727075"/>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r>
              <a:rPr lang="en-GB" sz="1100" kern="0">
                <a:solidFill>
                  <a:srgbClr val="000000"/>
                </a:solidFill>
              </a:rPr>
              <a:t>Check specification consistency</a:t>
            </a:r>
          </a:p>
        </p:txBody>
      </p:sp>
      <p:sp>
        <p:nvSpPr>
          <p:cNvPr id="59" name="AutoShape 31"/>
          <p:cNvSpPr>
            <a:spLocks noChangeArrowheads="1"/>
          </p:cNvSpPr>
          <p:nvPr/>
        </p:nvSpPr>
        <p:spPr bwMode="auto">
          <a:xfrm>
            <a:off x="5094511" y="5182063"/>
            <a:ext cx="135201"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60" name="Rectangle 32"/>
          <p:cNvSpPr>
            <a:spLocks noChangeArrowheads="1"/>
          </p:cNvSpPr>
          <p:nvPr/>
        </p:nvSpPr>
        <p:spPr bwMode="auto">
          <a:xfrm>
            <a:off x="775792" y="5842000"/>
            <a:ext cx="604838" cy="144462"/>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endParaRPr lang="en-US" sz="900" kern="0">
              <a:solidFill>
                <a:srgbClr val="000000"/>
              </a:solidFill>
            </a:endParaRPr>
          </a:p>
        </p:txBody>
      </p:sp>
      <p:sp>
        <p:nvSpPr>
          <p:cNvPr id="61" name="Rectangle 33"/>
          <p:cNvSpPr>
            <a:spLocks noChangeArrowheads="1"/>
          </p:cNvSpPr>
          <p:nvPr/>
        </p:nvSpPr>
        <p:spPr bwMode="auto">
          <a:xfrm>
            <a:off x="809130" y="6084887"/>
            <a:ext cx="571500" cy="133350"/>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defRPr/>
            </a:pPr>
            <a:endParaRPr lang="en-US" sz="900" kern="0">
              <a:solidFill>
                <a:srgbClr val="000000"/>
              </a:solidFill>
            </a:endParaRPr>
          </a:p>
        </p:txBody>
      </p:sp>
      <p:sp>
        <p:nvSpPr>
          <p:cNvPr id="62" name="Text Box 34"/>
          <p:cNvSpPr txBox="1">
            <a:spLocks noChangeArrowheads="1"/>
          </p:cNvSpPr>
          <p:nvPr/>
        </p:nvSpPr>
        <p:spPr bwMode="auto">
          <a:xfrm>
            <a:off x="1466355" y="5770562"/>
            <a:ext cx="2474912"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defRPr/>
            </a:pPr>
            <a:r>
              <a:rPr lang="en-US" sz="1100" kern="0">
                <a:solidFill>
                  <a:prstClr val="black"/>
                </a:solidFill>
              </a:rPr>
              <a:t>Produced by Engineering Tools</a:t>
            </a:r>
          </a:p>
        </p:txBody>
      </p:sp>
      <p:sp>
        <p:nvSpPr>
          <p:cNvPr id="63" name="Text Box 35"/>
          <p:cNvSpPr txBox="1">
            <a:spLocks noChangeArrowheads="1"/>
          </p:cNvSpPr>
          <p:nvPr/>
        </p:nvSpPr>
        <p:spPr bwMode="auto">
          <a:xfrm>
            <a:off x="1502867" y="5973762"/>
            <a:ext cx="2255838"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defRPr/>
            </a:pPr>
            <a:r>
              <a:rPr lang="en-US" sz="1100" kern="0">
                <a:solidFill>
                  <a:prstClr val="black"/>
                </a:solidFill>
              </a:rPr>
              <a:t>Produced by Reasoning Tools</a:t>
            </a:r>
          </a:p>
        </p:txBody>
      </p:sp>
      <p:sp>
        <p:nvSpPr>
          <p:cNvPr id="64" name="AutoShape 9"/>
          <p:cNvSpPr>
            <a:spLocks noChangeArrowheads="1"/>
          </p:cNvSpPr>
          <p:nvPr/>
        </p:nvSpPr>
        <p:spPr bwMode="auto">
          <a:xfrm>
            <a:off x="1468670" y="2114487"/>
            <a:ext cx="427037" cy="314325"/>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65" name="Rectangle 6"/>
          <p:cNvSpPr>
            <a:spLocks noChangeArrowheads="1"/>
          </p:cNvSpPr>
          <p:nvPr/>
        </p:nvSpPr>
        <p:spPr bwMode="auto">
          <a:xfrm>
            <a:off x="870976" y="2452020"/>
            <a:ext cx="1655763" cy="665163"/>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0" hangingPunct="0">
              <a:defRPr/>
            </a:pPr>
            <a:r>
              <a:rPr lang="en-US" sz="1100" b="1" kern="0" dirty="0" smtClean="0">
                <a:solidFill>
                  <a:srgbClr val="000000"/>
                </a:solidFill>
              </a:rPr>
              <a:t>Ontologies specialized for domain specific applications</a:t>
            </a:r>
            <a:endParaRPr lang="en-US" sz="1100" b="1" kern="0" dirty="0">
              <a:solidFill>
                <a:srgbClr val="000000"/>
              </a:solidFill>
            </a:endParaRPr>
          </a:p>
        </p:txBody>
      </p:sp>
      <p:sp>
        <p:nvSpPr>
          <p:cNvPr id="66" name="Text Box 5"/>
          <p:cNvSpPr txBox="1">
            <a:spLocks noChangeArrowheads="1"/>
          </p:cNvSpPr>
          <p:nvPr/>
        </p:nvSpPr>
        <p:spPr bwMode="auto">
          <a:xfrm>
            <a:off x="722544" y="4212205"/>
            <a:ext cx="1868488" cy="1274195"/>
          </a:xfrm>
          <a:prstGeom prst="rect">
            <a:avLst/>
          </a:prstGeom>
          <a:solidFill>
            <a:srgbClr val="CC99FF"/>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15888" indent="-115888">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eaLnBrk="0" fontAlgn="base" hangingPunct="0">
              <a:lnSpc>
                <a:spcPct val="80000"/>
              </a:lnSpc>
              <a:spcBef>
                <a:spcPct val="0"/>
              </a:spcBef>
              <a:spcAft>
                <a:spcPct val="0"/>
              </a:spcAft>
              <a:buClr>
                <a:srgbClr val="FF0000"/>
              </a:buClr>
            </a:pPr>
            <a:r>
              <a:rPr lang="en-US" sz="1200" u="sng">
                <a:solidFill>
                  <a:srgbClr val="000000"/>
                </a:solidFill>
                <a:latin typeface="Arial Narrow" pitchFamily="34" charset="0"/>
              </a:rPr>
              <a:t>Knowledge Management &amp; Reasoning System</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Make/retract assertions about data</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Answer queries</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Check design consistency</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Evaluate evidence for assertions</a:t>
            </a:r>
          </a:p>
        </p:txBody>
      </p:sp>
    </p:spTree>
    <p:extLst>
      <p:ext uri="{BB962C8B-B14F-4D97-AF65-F5344CB8AC3E}">
        <p14:creationId xmlns:p14="http://schemas.microsoft.com/office/powerpoint/2010/main" xmlns="" val="272944531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Significant Research Results On Embedding </a:t>
            </a:r>
            <a:r>
              <a:rPr lang="en-US" dirty="0" err="1" smtClean="0"/>
              <a:t>SysML</a:t>
            </a:r>
            <a:r>
              <a:rPr lang="en-US" dirty="0" smtClean="0"/>
              <a:t> into Logics</a:t>
            </a:r>
            <a:endParaRPr lang="en-US" dirty="0"/>
          </a:p>
        </p:txBody>
      </p:sp>
      <p:sp>
        <p:nvSpPr>
          <p:cNvPr id="12" name="Oval 11"/>
          <p:cNvSpPr/>
          <p:nvPr/>
        </p:nvSpPr>
        <p:spPr>
          <a:xfrm>
            <a:off x="4419600" y="1295400"/>
            <a:ext cx="2335949" cy="472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Type Theory</a:t>
            </a:r>
            <a:endParaRPr lang="en-US" dirty="0">
              <a:solidFill>
                <a:srgbClr val="FFFFFF"/>
              </a:solidFill>
            </a:endParaRPr>
          </a:p>
        </p:txBody>
      </p:sp>
      <p:sp>
        <p:nvSpPr>
          <p:cNvPr id="13" name="Oval 12"/>
          <p:cNvSpPr/>
          <p:nvPr/>
        </p:nvSpPr>
        <p:spPr>
          <a:xfrm>
            <a:off x="4782313" y="4023395"/>
            <a:ext cx="1523998" cy="1529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FOL</a:t>
            </a:r>
            <a:endParaRPr lang="en-US" dirty="0">
              <a:solidFill>
                <a:srgbClr val="FFFFFF"/>
              </a:solidFill>
            </a:endParaRPr>
          </a:p>
        </p:txBody>
      </p:sp>
      <p:sp>
        <p:nvSpPr>
          <p:cNvPr id="15" name="Oval 14"/>
          <p:cNvSpPr/>
          <p:nvPr/>
        </p:nvSpPr>
        <p:spPr>
          <a:xfrm>
            <a:off x="4832398" y="1777409"/>
            <a:ext cx="1416002" cy="144602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OWL</a:t>
            </a:r>
            <a:endParaRPr lang="en-US" dirty="0">
              <a:solidFill>
                <a:srgbClr val="FFFFFF"/>
              </a:solidFill>
            </a:endParaRPr>
          </a:p>
        </p:txBody>
      </p:sp>
      <p:sp>
        <p:nvSpPr>
          <p:cNvPr id="2" name="Rounded Rectangle 1"/>
          <p:cNvSpPr/>
          <p:nvPr/>
        </p:nvSpPr>
        <p:spPr bwMode="auto">
          <a:xfrm>
            <a:off x="1752600" y="1586022"/>
            <a:ext cx="2438400" cy="42813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107" charset="0"/>
            </a:endParaRPr>
          </a:p>
        </p:txBody>
      </p:sp>
      <p:sp>
        <p:nvSpPr>
          <p:cNvPr id="18" name="Rounded Rectangle 17"/>
          <p:cNvSpPr/>
          <p:nvPr/>
        </p:nvSpPr>
        <p:spPr bwMode="auto">
          <a:xfrm>
            <a:off x="2057400" y="2324963"/>
            <a:ext cx="1828800" cy="270423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endParaRPr lang="en-US" dirty="0">
              <a:solidFill>
                <a:srgbClr val="000000"/>
              </a:solidFill>
              <a:latin typeface="Arial" pitchFamily="-107" charset="0"/>
            </a:endParaRPr>
          </a:p>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endParaRPr lang="en-US" dirty="0">
              <a:solidFill>
                <a:srgbClr val="000000"/>
              </a:solidFill>
              <a:latin typeface="Arial" pitchFamily="-107" charset="0"/>
            </a:endParaRPr>
          </a:p>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r>
              <a:rPr lang="en-US" dirty="0" smtClean="0">
                <a:solidFill>
                  <a:srgbClr val="000000"/>
                </a:solidFill>
                <a:latin typeface="Arial" pitchFamily="-107" charset="0"/>
              </a:rPr>
              <a:t>Composite Diagrams</a:t>
            </a:r>
            <a:endParaRPr lang="en-US" dirty="0">
              <a:solidFill>
                <a:srgbClr val="000000"/>
              </a:solidFill>
              <a:latin typeface="Arial" pitchFamily="-107" charset="0"/>
            </a:endParaRPr>
          </a:p>
        </p:txBody>
      </p:sp>
      <p:sp>
        <p:nvSpPr>
          <p:cNvPr id="3" name="Rounded Rectangle 2"/>
          <p:cNvSpPr/>
          <p:nvPr/>
        </p:nvSpPr>
        <p:spPr bwMode="auto">
          <a:xfrm>
            <a:off x="2171700" y="2438400"/>
            <a:ext cx="1600200" cy="9906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rgbClr val="000000"/>
                </a:solidFill>
                <a:latin typeface="Arial" pitchFamily="-107" charset="0"/>
              </a:rPr>
              <a:t>Class Diagrams</a:t>
            </a:r>
            <a:endParaRPr lang="en-US" dirty="0">
              <a:solidFill>
                <a:srgbClr val="000000"/>
              </a:solidFill>
              <a:latin typeface="Arial" pitchFamily="-107" charset="0"/>
            </a:endParaRPr>
          </a:p>
        </p:txBody>
      </p:sp>
      <p:sp>
        <p:nvSpPr>
          <p:cNvPr id="19" name="Rectangle 18"/>
          <p:cNvSpPr/>
          <p:nvPr/>
        </p:nvSpPr>
        <p:spPr>
          <a:xfrm>
            <a:off x="228600" y="1447800"/>
            <a:ext cx="1752600" cy="1569660"/>
          </a:xfrm>
          <a:prstGeom prst="rect">
            <a:avLst/>
          </a:prstGeom>
        </p:spPr>
        <p:txBody>
          <a:bodyPr wrap="square">
            <a:spAutoFit/>
          </a:bodyPr>
          <a:lstStyle/>
          <a:p>
            <a:r>
              <a:rPr lang="en-US" sz="1600" dirty="0" err="1">
                <a:solidFill>
                  <a:srgbClr val="000000"/>
                </a:solidFill>
              </a:rPr>
              <a:t>SysML</a:t>
            </a:r>
            <a:endParaRPr lang="en-US" sz="1600" dirty="0">
              <a:solidFill>
                <a:srgbClr val="000000"/>
              </a:solidFill>
            </a:endParaRPr>
          </a:p>
          <a:p>
            <a:pPr marL="285750" indent="-285750">
              <a:buFont typeface="Arial" pitchFamily="34" charset="0"/>
              <a:buChar char="•"/>
            </a:pPr>
            <a:r>
              <a:rPr lang="en-US" sz="1600" dirty="0">
                <a:solidFill>
                  <a:srgbClr val="000000"/>
                </a:solidFill>
              </a:rPr>
              <a:t>Classes &amp; properties</a:t>
            </a:r>
          </a:p>
          <a:p>
            <a:pPr marL="285750" indent="-285750">
              <a:buFont typeface="Arial" pitchFamily="34" charset="0"/>
              <a:buChar char="•"/>
            </a:pPr>
            <a:r>
              <a:rPr lang="en-US" sz="1600" dirty="0">
                <a:solidFill>
                  <a:srgbClr val="000000"/>
                </a:solidFill>
              </a:rPr>
              <a:t>Composite structure</a:t>
            </a:r>
          </a:p>
          <a:p>
            <a:pPr marL="285750" indent="-285750">
              <a:buFont typeface="Arial" pitchFamily="34" charset="0"/>
              <a:buChar char="•"/>
            </a:pPr>
            <a:r>
              <a:rPr lang="en-US" sz="1600" dirty="0" smtClean="0">
                <a:solidFill>
                  <a:srgbClr val="000000"/>
                </a:solidFill>
              </a:rPr>
              <a:t>Behavior</a:t>
            </a:r>
            <a:endParaRPr lang="en-US" sz="1600" dirty="0">
              <a:solidFill>
                <a:srgbClr val="000000"/>
              </a:solidFill>
            </a:endParaRPr>
          </a:p>
        </p:txBody>
      </p:sp>
      <p:sp>
        <p:nvSpPr>
          <p:cNvPr id="20" name="TextBox 19"/>
          <p:cNvSpPr txBox="1"/>
          <p:nvPr/>
        </p:nvSpPr>
        <p:spPr>
          <a:xfrm>
            <a:off x="6831749" y="990600"/>
            <a:ext cx="2159851" cy="5355312"/>
          </a:xfrm>
          <a:prstGeom prst="rect">
            <a:avLst/>
          </a:prstGeom>
          <a:noFill/>
        </p:spPr>
        <p:txBody>
          <a:bodyPr wrap="square" rtlCol="0">
            <a:spAutoFit/>
          </a:bodyPr>
          <a:lstStyle/>
          <a:p>
            <a:r>
              <a:rPr lang="en-US" sz="1600" dirty="0" smtClean="0">
                <a:solidFill>
                  <a:srgbClr val="000000"/>
                </a:solidFill>
              </a:rPr>
              <a:t>OWL</a:t>
            </a:r>
          </a:p>
          <a:p>
            <a:pPr marL="285750" indent="-285750">
              <a:buFont typeface="Arial" pitchFamily="34" charset="0"/>
              <a:buChar char="•"/>
            </a:pPr>
            <a:r>
              <a:rPr lang="en-US" sz="1600" dirty="0" smtClean="0">
                <a:solidFill>
                  <a:srgbClr val="000000"/>
                </a:solidFill>
              </a:rPr>
              <a:t>Classes &amp; properties correspond to a fragment of FOL</a:t>
            </a:r>
          </a:p>
          <a:p>
            <a:pPr marL="285750" indent="-285750">
              <a:buFont typeface="Arial" pitchFamily="34" charset="0"/>
              <a:buChar char="•"/>
            </a:pPr>
            <a:r>
              <a:rPr lang="en-US" sz="1600" dirty="0" smtClean="0">
                <a:solidFill>
                  <a:srgbClr val="000000"/>
                </a:solidFill>
              </a:rPr>
              <a:t>Decidability</a:t>
            </a:r>
          </a:p>
          <a:p>
            <a:pPr marL="285750" indent="-285750">
              <a:buFont typeface="Arial" pitchFamily="34" charset="0"/>
              <a:buChar char="•"/>
            </a:pPr>
            <a:r>
              <a:rPr lang="en-US" sz="1600" dirty="0" smtClean="0">
                <a:solidFill>
                  <a:srgbClr val="000000"/>
                </a:solidFill>
              </a:rPr>
              <a:t>Rich class constructors</a:t>
            </a:r>
          </a:p>
          <a:p>
            <a:pPr marL="285750" indent="-285750">
              <a:buFont typeface="Arial" pitchFamily="34" charset="0"/>
              <a:buChar char="•"/>
            </a:pPr>
            <a:r>
              <a:rPr lang="en-US" sz="1600" dirty="0" smtClean="0">
                <a:solidFill>
                  <a:srgbClr val="000000"/>
                </a:solidFill>
              </a:rPr>
              <a:t>Individuals</a:t>
            </a:r>
          </a:p>
          <a:p>
            <a:endParaRPr lang="en-US" sz="1600" dirty="0" smtClean="0">
              <a:solidFill>
                <a:srgbClr val="000000"/>
              </a:solidFill>
            </a:endParaRPr>
          </a:p>
          <a:p>
            <a:r>
              <a:rPr lang="en-US" sz="1600" dirty="0" smtClean="0">
                <a:solidFill>
                  <a:srgbClr val="000000"/>
                </a:solidFill>
              </a:rPr>
              <a:t>First Order Logic</a:t>
            </a:r>
          </a:p>
          <a:p>
            <a:pPr marL="285750" indent="-285750">
              <a:buFont typeface="Arial" pitchFamily="34" charset="0"/>
              <a:buChar char="•"/>
            </a:pPr>
            <a:r>
              <a:rPr lang="en-US" sz="1600" dirty="0" smtClean="0">
                <a:solidFill>
                  <a:srgbClr val="000000"/>
                </a:solidFill>
              </a:rPr>
              <a:t>Quantifiers</a:t>
            </a:r>
          </a:p>
          <a:p>
            <a:pPr marL="285750" indent="-285750">
              <a:buFont typeface="Arial" pitchFamily="34" charset="0"/>
              <a:buChar char="•"/>
            </a:pPr>
            <a:r>
              <a:rPr lang="en-US" sz="1600" dirty="0" smtClean="0">
                <a:solidFill>
                  <a:srgbClr val="000000"/>
                </a:solidFill>
              </a:rPr>
              <a:t>Nary-predicates</a:t>
            </a:r>
          </a:p>
          <a:p>
            <a:pPr marL="285750" indent="-285750">
              <a:buFont typeface="Arial" pitchFamily="34" charset="0"/>
              <a:buChar char="•"/>
            </a:pPr>
            <a:r>
              <a:rPr lang="en-US" sz="1600" dirty="0" smtClean="0">
                <a:solidFill>
                  <a:srgbClr val="000000"/>
                </a:solidFill>
              </a:rPr>
              <a:t>Functions</a:t>
            </a:r>
          </a:p>
          <a:p>
            <a:pPr marL="285750" indent="-285750">
              <a:buFont typeface="Arial" pitchFamily="34" charset="0"/>
              <a:buChar char="•"/>
            </a:pPr>
            <a:endParaRPr lang="en-US" sz="1600" dirty="0">
              <a:solidFill>
                <a:srgbClr val="000000"/>
              </a:solidFill>
            </a:endParaRPr>
          </a:p>
          <a:p>
            <a:r>
              <a:rPr lang="en-US" sz="1600" dirty="0" smtClean="0">
                <a:solidFill>
                  <a:srgbClr val="000000"/>
                </a:solidFill>
              </a:rPr>
              <a:t>Type theory</a:t>
            </a:r>
          </a:p>
          <a:p>
            <a:pPr marL="285750" indent="-285750">
              <a:buFont typeface="Arial" pitchFamily="34" charset="0"/>
              <a:buChar char="•"/>
            </a:pPr>
            <a:r>
              <a:rPr lang="en-US" sz="1600" dirty="0" smtClean="0">
                <a:solidFill>
                  <a:srgbClr val="000000"/>
                </a:solidFill>
              </a:rPr>
              <a:t>Contains a higher order logic</a:t>
            </a:r>
          </a:p>
          <a:p>
            <a:pPr marL="285750" indent="-285750">
              <a:buFont typeface="Arial" pitchFamily="34" charset="0"/>
              <a:buChar char="•"/>
            </a:pPr>
            <a:r>
              <a:rPr lang="en-US" sz="1600" dirty="0" smtClean="0">
                <a:solidFill>
                  <a:srgbClr val="000000"/>
                </a:solidFill>
              </a:rPr>
              <a:t>Set theory like abstraction</a:t>
            </a:r>
          </a:p>
          <a:p>
            <a:endParaRPr lang="en-US" dirty="0">
              <a:solidFill>
                <a:srgbClr val="000000"/>
              </a:solidFill>
            </a:endParaRPr>
          </a:p>
        </p:txBody>
      </p:sp>
      <p:cxnSp>
        <p:nvCxnSpPr>
          <p:cNvPr id="21" name="Straight Connector 20"/>
          <p:cNvCxnSpPr>
            <a:stCxn id="3" idx="3"/>
            <a:endCxn id="15" idx="2"/>
          </p:cNvCxnSpPr>
          <p:nvPr/>
        </p:nvCxnSpPr>
        <p:spPr bwMode="auto">
          <a:xfrm flipV="1">
            <a:off x="3771900" y="2500423"/>
            <a:ext cx="1060498" cy="43327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a:stCxn id="3" idx="3"/>
            <a:endCxn id="13" idx="1"/>
          </p:cNvCxnSpPr>
          <p:nvPr/>
        </p:nvCxnSpPr>
        <p:spPr bwMode="auto">
          <a:xfrm>
            <a:off x="3771900" y="2933700"/>
            <a:ext cx="1233597" cy="131365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 name="Straight Connector 24"/>
          <p:cNvCxnSpPr>
            <a:stCxn id="15" idx="4"/>
            <a:endCxn id="13" idx="0"/>
          </p:cNvCxnSpPr>
          <p:nvPr/>
        </p:nvCxnSpPr>
        <p:spPr bwMode="auto">
          <a:xfrm>
            <a:off x="5540399" y="3223437"/>
            <a:ext cx="3913" cy="79995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262271490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1: Maintaining Design Consistency During Development</a:t>
            </a:r>
            <a:endParaRPr lang="en-US" dirty="0"/>
          </a:p>
        </p:txBody>
      </p:sp>
      <p:sp>
        <p:nvSpPr>
          <p:cNvPr id="3" name="Content Placeholder 2"/>
          <p:cNvSpPr>
            <a:spLocks noGrp="1"/>
          </p:cNvSpPr>
          <p:nvPr>
            <p:ph idx="1"/>
          </p:nvPr>
        </p:nvSpPr>
        <p:spPr/>
        <p:txBody>
          <a:bodyPr/>
          <a:lstStyle/>
          <a:p>
            <a:r>
              <a:rPr lang="en-US" sz="2400" dirty="0" smtClean="0"/>
              <a:t>Components get added to designs during the course of design development, e.g. a pump</a:t>
            </a:r>
          </a:p>
          <a:p>
            <a:endParaRPr lang="en-US" sz="2400" dirty="0" smtClean="0"/>
          </a:p>
          <a:p>
            <a:r>
              <a:rPr lang="en-US" sz="2400" dirty="0"/>
              <a:t>M</a:t>
            </a:r>
            <a:r>
              <a:rPr lang="en-US" sz="2400" dirty="0" smtClean="0"/>
              <a:t>ay make the system design become invalid if design constraints are violated</a:t>
            </a:r>
          </a:p>
          <a:p>
            <a:endParaRPr lang="en-US" sz="2400" dirty="0" smtClean="0"/>
          </a:p>
          <a:p>
            <a:r>
              <a:rPr lang="en-US" sz="2400" dirty="0" smtClean="0"/>
              <a:t>These problems are not apparent from manual model inspection</a:t>
            </a:r>
          </a:p>
          <a:p>
            <a:endParaRPr lang="en-US" sz="2400" dirty="0" smtClean="0"/>
          </a:p>
          <a:p>
            <a:r>
              <a:rPr lang="en-US" sz="2400" dirty="0" smtClean="0"/>
              <a:t>Working with computer scientists to produce examples and feasibility studies </a:t>
            </a:r>
            <a:endParaRPr lang="en-US" sz="2400" dirty="0"/>
          </a:p>
        </p:txBody>
      </p:sp>
    </p:spTree>
    <p:extLst>
      <p:ext uri="{BB962C8B-B14F-4D97-AF65-F5344CB8AC3E}">
        <p14:creationId xmlns:p14="http://schemas.microsoft.com/office/powerpoint/2010/main" xmlns="" val="37254453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Forward</a:t>
            </a:r>
            <a:endParaRPr lang="en-US" dirty="0"/>
          </a:p>
        </p:txBody>
      </p:sp>
      <p:sp>
        <p:nvSpPr>
          <p:cNvPr id="7" name="Content Placeholder 6"/>
          <p:cNvSpPr>
            <a:spLocks noGrp="1"/>
          </p:cNvSpPr>
          <p:nvPr>
            <p:ph idx="1"/>
          </p:nvPr>
        </p:nvSpPr>
        <p:spPr/>
        <p:txBody>
          <a:bodyPr/>
          <a:lstStyle/>
          <a:p>
            <a:r>
              <a:rPr lang="en-US" dirty="0" smtClean="0"/>
              <a:t>Continue prototyping reasoning use cases</a:t>
            </a:r>
          </a:p>
          <a:p>
            <a:endParaRPr lang="en-US" dirty="0" smtClean="0"/>
          </a:p>
          <a:p>
            <a:r>
              <a:rPr lang="en-US" dirty="0" smtClean="0"/>
              <a:t>Hopefully </a:t>
            </a:r>
            <a:r>
              <a:rPr lang="en-US" dirty="0"/>
              <a:t>the </a:t>
            </a:r>
            <a:r>
              <a:rPr lang="en-US" dirty="0" smtClean="0"/>
              <a:t>OntologySummit2012 </a:t>
            </a:r>
            <a:r>
              <a:rPr lang="en-US" dirty="0"/>
              <a:t>will produce material that can be used in MBSE context</a:t>
            </a:r>
          </a:p>
          <a:p>
            <a:pPr marL="457200" lvl="1" indent="0">
              <a:buNone/>
            </a:pPr>
            <a:endParaRPr lang="en-US" dirty="0" smtClean="0"/>
          </a:p>
          <a:p>
            <a:r>
              <a:rPr lang="en-US" dirty="0" smtClean="0"/>
              <a:t>Looking for members for OAT willing to take on responsibilities for tasks </a:t>
            </a:r>
          </a:p>
          <a:p>
            <a:pPr lvl="1"/>
            <a:endParaRPr lang="en-US" dirty="0"/>
          </a:p>
        </p:txBody>
      </p:sp>
      <p:sp>
        <p:nvSpPr>
          <p:cNvPr id="6" name="Slide Number Placeholder 5"/>
          <p:cNvSpPr>
            <a:spLocks noGrp="1"/>
          </p:cNvSpPr>
          <p:nvPr>
            <p:ph type="sldNum" sz="quarter" idx="4294967295"/>
          </p:nvPr>
        </p:nvSpPr>
        <p:spPr>
          <a:xfrm>
            <a:off x="6540500" y="6496050"/>
            <a:ext cx="2133600" cy="209550"/>
          </a:xfrm>
          <a:prstGeom prst="rect">
            <a:avLst/>
          </a:prstGeom>
        </p:spPr>
        <p:txBody>
          <a:bodyPr/>
          <a:lstStyle/>
          <a:p>
            <a:pPr>
              <a:defRPr/>
            </a:pPr>
            <a:fld id="{A145CE95-6CBA-44A5-868D-8B10799C730C}"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xmlns="" val="5635128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ormation Jun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DAF49761C18149B7477DD8D9C51F2B" ma:contentTypeVersion="0" ma:contentTypeDescription="Create a new document." ma:contentTypeScope="" ma:versionID="df6921dd901eaf0ee9a904633abb1df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DAE41A2-3E7C-4F94-9420-8852244ECE06}">
  <ds:schemaRefs>
    <ds:schemaRef ds:uri="http://schemas.microsoft.com/sharepoint/v3/contenttype/forms"/>
  </ds:schemaRefs>
</ds:datastoreItem>
</file>

<file path=customXml/itemProps2.xml><?xml version="1.0" encoding="utf-8"?>
<ds:datastoreItem xmlns:ds="http://schemas.openxmlformats.org/officeDocument/2006/customXml" ds:itemID="{365E11F4-BCEE-41C3-8991-9ABDBA4A5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4151253-9FE6-4499-BBA6-02EC868D9782}">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elements/1.1/"/>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1401</TotalTime>
  <Words>1282</Words>
  <Application>Microsoft Office PowerPoint</Application>
  <PresentationFormat>On-screen Show (4:3)</PresentationFormat>
  <Paragraphs>195</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2_Default Design</vt:lpstr>
      <vt:lpstr>Information Junction</vt:lpstr>
      <vt:lpstr>Model-based Systems Engineering (MBSE) Initiative</vt:lpstr>
      <vt:lpstr>INCOSE MBSE Definition</vt:lpstr>
      <vt:lpstr> This requires change…</vt:lpstr>
      <vt:lpstr>INCOSE MBSE Roadmap</vt:lpstr>
      <vt:lpstr>Topics Seeking Ontology Help On</vt:lpstr>
      <vt:lpstr>Vision For Integration of Reasoning With System Engineering</vt:lpstr>
      <vt:lpstr>Significant Research Results On Embedding SysML into Logics</vt:lpstr>
      <vt:lpstr>Use case 1: Maintaining Design Consistency During Development</vt:lpstr>
      <vt:lpstr>Plans Forward</vt:lpstr>
      <vt:lpstr>Quick Review of Objectives</vt:lpstr>
      <vt:lpstr>A Simplified View of JPL Ontologies</vt:lpstr>
      <vt:lpstr>The strange life of System Components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Sanford</dc:creator>
  <cp:lastModifiedBy>Matthew West</cp:lastModifiedBy>
  <cp:revision>123</cp:revision>
  <cp:lastPrinted>2009-04-22T19:24:48Z</cp:lastPrinted>
  <dcterms:created xsi:type="dcterms:W3CDTF">2008-02-28T21:57:35Z</dcterms:created>
  <dcterms:modified xsi:type="dcterms:W3CDTF">2012-01-24T11:54:04Z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