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9"/>
  </p:notesMasterIdLst>
  <p:handoutMasterIdLst>
    <p:handoutMasterId r:id="rId10"/>
  </p:handoutMasterIdLst>
  <p:sldIdLst>
    <p:sldId id="472" r:id="rId2"/>
    <p:sldId id="1025" r:id="rId3"/>
    <p:sldId id="1026" r:id="rId4"/>
    <p:sldId id="1027" r:id="rId5"/>
    <p:sldId id="1029" r:id="rId6"/>
    <p:sldId id="1028" r:id="rId7"/>
    <p:sldId id="1030" r:id="rId8"/>
  </p:sldIdLst>
  <p:sldSz cx="9144000" cy="6858000" type="screen4x3"/>
  <p:notesSz cx="70231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3333FF"/>
    <a:srgbClr val="FF0000"/>
    <a:srgbClr val="66FFFF"/>
    <a:srgbClr val="CCCCFF"/>
    <a:srgbClr val="FF99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563" autoAdjust="0"/>
  </p:normalViewPr>
  <p:slideViewPr>
    <p:cSldViewPr snapToGrid="0">
      <p:cViewPr varScale="1">
        <p:scale>
          <a:sx n="54" d="100"/>
          <a:sy n="54" d="100"/>
        </p:scale>
        <p:origin x="-950" y="-77"/>
      </p:cViewPr>
      <p:guideLst>
        <p:guide orient="horz" pos="250"/>
        <p:guide pos="28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500" y="-78"/>
      </p:cViewPr>
      <p:guideLst>
        <p:guide orient="horz" pos="2923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1" tIns="46401" rIns="92801" bIns="46401" numCol="1" anchor="t" anchorCtr="0" compatLnSpc="1">
            <a:prstTxWarp prst="textNoShape">
              <a:avLst/>
            </a:prstTxWarp>
          </a:bodyPr>
          <a:lstStyle>
            <a:lvl1pPr algn="l" defTabSz="928688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1" tIns="46401" rIns="92801" bIns="46401" numCol="1" anchor="t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1" tIns="46401" rIns="92801" bIns="46401" numCol="1" anchor="b" anchorCtr="0" compatLnSpc="1">
            <a:prstTxWarp prst="textNoShape">
              <a:avLst/>
            </a:prstTxWarp>
          </a:bodyPr>
          <a:lstStyle>
            <a:lvl1pPr algn="l" defTabSz="928688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20150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1" tIns="46401" rIns="92801" bIns="46401" numCol="1" anchor="b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A9490285-F1E8-45C9-A414-681FC8C3D8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990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1" tIns="46401" rIns="92801" bIns="46401" numCol="1" anchor="t" anchorCtr="0" compatLnSpc="1">
            <a:prstTxWarp prst="textNoShape">
              <a:avLst/>
            </a:prstTxWarp>
          </a:bodyPr>
          <a:lstStyle>
            <a:lvl1pPr algn="l" defTabSz="928688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863" y="0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1" tIns="46401" rIns="92801" bIns="46401" numCol="1" anchor="t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10075"/>
            <a:ext cx="514985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1" tIns="46401" rIns="92801" bIns="464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1" tIns="46401" rIns="92801" bIns="46401" numCol="1" anchor="b" anchorCtr="0" compatLnSpc="1">
            <a:prstTxWarp prst="textNoShape">
              <a:avLst/>
            </a:prstTxWarp>
          </a:bodyPr>
          <a:lstStyle>
            <a:lvl1pPr algn="l" defTabSz="928688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863" y="8820150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1" tIns="46401" rIns="92801" bIns="46401" numCol="1" anchor="b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8E6C9424-C407-406A-9D10-B9661E6D9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416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21EFE0-F0D8-482E-BCA2-FE5C147C18B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6C9424-C407-406A-9D10-B9661E6D90F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558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4ED81E-485F-4026-90E4-772929667A7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6C9424-C407-406A-9D10-B9661E6D90F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1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6C9424-C407-406A-9D10-B9661E6D90F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628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6C9424-C407-406A-9D10-B9661E6D90F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628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6C9424-C407-406A-9D10-B9661E6D90F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342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762000" y="793750"/>
            <a:ext cx="7772400" cy="3549650"/>
          </a:xfrm>
          <a:prstGeom prst="rect">
            <a:avLst/>
          </a:prstGeom>
          <a:noFill/>
          <a:ln w="28575">
            <a:solidFill>
              <a:srgbClr val="FF0066"/>
            </a:solidFill>
            <a:miter lim="800000"/>
            <a:headEnd/>
            <a:tailEnd/>
          </a:ln>
          <a:effectLst>
            <a:prstShdw prst="shdw18" dist="17961" dir="13500000">
              <a:srgbClr val="FF0066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pPr>
              <a:defRPr/>
            </a:pPr>
            <a:endParaRPr lang="en-US" sz="2400" b="0">
              <a:latin typeface="Times New Roman" pitchFamily="18" charset="0"/>
            </a:endParaRPr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8010525" y="6350000"/>
            <a:ext cx="709613" cy="185738"/>
            <a:chOff x="5046" y="4000"/>
            <a:chExt cx="447" cy="117"/>
          </a:xfrm>
        </p:grpSpPr>
        <p:sp>
          <p:nvSpPr>
            <p:cNvPr id="4" name="Freeform 6"/>
            <p:cNvSpPr>
              <a:spLocks/>
            </p:cNvSpPr>
            <p:nvPr/>
          </p:nvSpPr>
          <p:spPr bwMode="auto">
            <a:xfrm>
              <a:off x="5046" y="4000"/>
              <a:ext cx="156" cy="117"/>
            </a:xfrm>
            <a:custGeom>
              <a:avLst/>
              <a:gdLst/>
              <a:ahLst/>
              <a:cxnLst>
                <a:cxn ang="0">
                  <a:pos x="298" y="1403"/>
                </a:cxn>
                <a:cxn ang="0">
                  <a:pos x="475" y="520"/>
                </a:cxn>
                <a:cxn ang="0">
                  <a:pos x="820" y="1403"/>
                </a:cxn>
                <a:cxn ang="0">
                  <a:pos x="1045" y="1403"/>
                </a:cxn>
                <a:cxn ang="0">
                  <a:pos x="1390" y="520"/>
                </a:cxn>
                <a:cxn ang="0">
                  <a:pos x="1567" y="1403"/>
                </a:cxn>
                <a:cxn ang="0">
                  <a:pos x="1875" y="1403"/>
                </a:cxn>
                <a:cxn ang="0">
                  <a:pos x="1585" y="0"/>
                </a:cxn>
                <a:cxn ang="0">
                  <a:pos x="1296" y="0"/>
                </a:cxn>
                <a:cxn ang="0">
                  <a:pos x="934" y="874"/>
                </a:cxn>
                <a:cxn ang="0">
                  <a:pos x="568" y="0"/>
                </a:cxn>
                <a:cxn ang="0">
                  <a:pos x="280" y="0"/>
                </a:cxn>
                <a:cxn ang="0">
                  <a:pos x="0" y="1403"/>
                </a:cxn>
                <a:cxn ang="0">
                  <a:pos x="298" y="1403"/>
                </a:cxn>
              </a:cxnLst>
              <a:rect l="0" t="0" r="r" b="b"/>
              <a:pathLst>
                <a:path w="1875" h="1403">
                  <a:moveTo>
                    <a:pt x="298" y="1403"/>
                  </a:moveTo>
                  <a:lnTo>
                    <a:pt x="475" y="520"/>
                  </a:lnTo>
                  <a:lnTo>
                    <a:pt x="820" y="1403"/>
                  </a:lnTo>
                  <a:lnTo>
                    <a:pt x="1045" y="1403"/>
                  </a:lnTo>
                  <a:lnTo>
                    <a:pt x="1390" y="520"/>
                  </a:lnTo>
                  <a:lnTo>
                    <a:pt x="1567" y="1403"/>
                  </a:lnTo>
                  <a:lnTo>
                    <a:pt x="1875" y="1403"/>
                  </a:lnTo>
                  <a:lnTo>
                    <a:pt x="1585" y="0"/>
                  </a:lnTo>
                  <a:lnTo>
                    <a:pt x="1296" y="0"/>
                  </a:lnTo>
                  <a:lnTo>
                    <a:pt x="934" y="874"/>
                  </a:lnTo>
                  <a:lnTo>
                    <a:pt x="568" y="0"/>
                  </a:lnTo>
                  <a:lnTo>
                    <a:pt x="280" y="0"/>
                  </a:lnTo>
                  <a:lnTo>
                    <a:pt x="0" y="1403"/>
                  </a:lnTo>
                  <a:lnTo>
                    <a:pt x="298" y="1403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5209" y="4000"/>
              <a:ext cx="23" cy="11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Freeform 8"/>
            <p:cNvSpPr>
              <a:spLocks/>
            </p:cNvSpPr>
            <p:nvPr/>
          </p:nvSpPr>
          <p:spPr bwMode="auto">
            <a:xfrm>
              <a:off x="5241" y="4000"/>
              <a:ext cx="77" cy="117"/>
            </a:xfrm>
            <a:custGeom>
              <a:avLst/>
              <a:gdLst/>
              <a:ahLst/>
              <a:cxnLst>
                <a:cxn ang="0">
                  <a:pos x="335" y="1403"/>
                </a:cxn>
                <a:cxn ang="0">
                  <a:pos x="614" y="1403"/>
                </a:cxn>
                <a:cxn ang="0">
                  <a:pos x="614" y="233"/>
                </a:cxn>
                <a:cxn ang="0">
                  <a:pos x="933" y="233"/>
                </a:cxn>
                <a:cxn ang="0">
                  <a:pos x="933" y="0"/>
                </a:cxn>
                <a:cxn ang="0">
                  <a:pos x="0" y="0"/>
                </a:cxn>
                <a:cxn ang="0">
                  <a:pos x="0" y="233"/>
                </a:cxn>
                <a:cxn ang="0">
                  <a:pos x="335" y="233"/>
                </a:cxn>
                <a:cxn ang="0">
                  <a:pos x="335" y="1403"/>
                </a:cxn>
              </a:cxnLst>
              <a:rect l="0" t="0" r="r" b="b"/>
              <a:pathLst>
                <a:path w="933" h="1403">
                  <a:moveTo>
                    <a:pt x="335" y="1403"/>
                  </a:moveTo>
                  <a:lnTo>
                    <a:pt x="614" y="1403"/>
                  </a:lnTo>
                  <a:lnTo>
                    <a:pt x="614" y="233"/>
                  </a:lnTo>
                  <a:lnTo>
                    <a:pt x="933" y="233"/>
                  </a:lnTo>
                  <a:lnTo>
                    <a:pt x="933" y="0"/>
                  </a:lnTo>
                  <a:lnTo>
                    <a:pt x="0" y="0"/>
                  </a:lnTo>
                  <a:lnTo>
                    <a:pt x="0" y="233"/>
                  </a:lnTo>
                  <a:lnTo>
                    <a:pt x="335" y="233"/>
                  </a:lnTo>
                  <a:lnTo>
                    <a:pt x="335" y="1403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Freeform 9"/>
            <p:cNvSpPr>
              <a:spLocks/>
            </p:cNvSpPr>
            <p:nvPr/>
          </p:nvSpPr>
          <p:spPr bwMode="auto">
            <a:xfrm>
              <a:off x="5326" y="4000"/>
              <a:ext cx="94" cy="117"/>
            </a:xfrm>
            <a:custGeom>
              <a:avLst/>
              <a:gdLst/>
              <a:ahLst/>
              <a:cxnLst>
                <a:cxn ang="0">
                  <a:pos x="609" y="247"/>
                </a:cxn>
                <a:cxn ang="0">
                  <a:pos x="651" y="250"/>
                </a:cxn>
                <a:cxn ang="0">
                  <a:pos x="689" y="258"/>
                </a:cxn>
                <a:cxn ang="0">
                  <a:pos x="723" y="273"/>
                </a:cxn>
                <a:cxn ang="0">
                  <a:pos x="752" y="293"/>
                </a:cxn>
                <a:cxn ang="0">
                  <a:pos x="776" y="318"/>
                </a:cxn>
                <a:cxn ang="0">
                  <a:pos x="792" y="346"/>
                </a:cxn>
                <a:cxn ang="0">
                  <a:pos x="802" y="377"/>
                </a:cxn>
                <a:cxn ang="0">
                  <a:pos x="806" y="413"/>
                </a:cxn>
                <a:cxn ang="0">
                  <a:pos x="801" y="450"/>
                </a:cxn>
                <a:cxn ang="0">
                  <a:pos x="789" y="484"/>
                </a:cxn>
                <a:cxn ang="0">
                  <a:pos x="769" y="513"/>
                </a:cxn>
                <a:cxn ang="0">
                  <a:pos x="741" y="537"/>
                </a:cxn>
                <a:cxn ang="0">
                  <a:pos x="712" y="555"/>
                </a:cxn>
                <a:cxn ang="0">
                  <a:pos x="682" y="567"/>
                </a:cxn>
                <a:cxn ang="0">
                  <a:pos x="653" y="574"/>
                </a:cxn>
                <a:cxn ang="0">
                  <a:pos x="624" y="577"/>
                </a:cxn>
                <a:cxn ang="0">
                  <a:pos x="620" y="577"/>
                </a:cxn>
                <a:cxn ang="0">
                  <a:pos x="617" y="577"/>
                </a:cxn>
                <a:cxn ang="0">
                  <a:pos x="612" y="577"/>
                </a:cxn>
                <a:cxn ang="0">
                  <a:pos x="609" y="577"/>
                </a:cxn>
                <a:cxn ang="0">
                  <a:pos x="327" y="829"/>
                </a:cxn>
                <a:cxn ang="0">
                  <a:pos x="1125" y="1403"/>
                </a:cxn>
                <a:cxn ang="0">
                  <a:pos x="640" y="817"/>
                </a:cxn>
                <a:cxn ang="0">
                  <a:pos x="671" y="814"/>
                </a:cxn>
                <a:cxn ang="0">
                  <a:pos x="709" y="806"/>
                </a:cxn>
                <a:cxn ang="0">
                  <a:pos x="754" y="796"/>
                </a:cxn>
                <a:cxn ang="0">
                  <a:pos x="804" y="783"/>
                </a:cxn>
                <a:cxn ang="0">
                  <a:pos x="856" y="763"/>
                </a:cxn>
                <a:cxn ang="0">
                  <a:pos x="906" y="734"/>
                </a:cxn>
                <a:cxn ang="0">
                  <a:pos x="957" y="696"/>
                </a:cxn>
                <a:cxn ang="0">
                  <a:pos x="1006" y="649"/>
                </a:cxn>
                <a:cxn ang="0">
                  <a:pos x="1044" y="593"/>
                </a:cxn>
                <a:cxn ang="0">
                  <a:pos x="1069" y="525"/>
                </a:cxn>
                <a:cxn ang="0">
                  <a:pos x="1081" y="447"/>
                </a:cxn>
                <a:cxn ang="0">
                  <a:pos x="1081" y="362"/>
                </a:cxn>
                <a:cxn ang="0">
                  <a:pos x="1070" y="287"/>
                </a:cxn>
                <a:cxn ang="0">
                  <a:pos x="1047" y="221"/>
                </a:cxn>
                <a:cxn ang="0">
                  <a:pos x="1011" y="165"/>
                </a:cxn>
                <a:cxn ang="0">
                  <a:pos x="966" y="119"/>
                </a:cxn>
                <a:cxn ang="0">
                  <a:pos x="920" y="83"/>
                </a:cxn>
                <a:cxn ang="0">
                  <a:pos x="873" y="54"/>
                </a:cxn>
                <a:cxn ang="0">
                  <a:pos x="827" y="34"/>
                </a:cxn>
                <a:cxn ang="0">
                  <a:pos x="781" y="20"/>
                </a:cxn>
                <a:cxn ang="0">
                  <a:pos x="740" y="10"/>
                </a:cxn>
                <a:cxn ang="0">
                  <a:pos x="706" y="4"/>
                </a:cxn>
                <a:cxn ang="0">
                  <a:pos x="679" y="1"/>
                </a:cxn>
                <a:cxn ang="0">
                  <a:pos x="0" y="0"/>
                </a:cxn>
                <a:cxn ang="0">
                  <a:pos x="278" y="1403"/>
                </a:cxn>
              </a:cxnLst>
              <a:rect l="0" t="0" r="r" b="b"/>
              <a:pathLst>
                <a:path w="1125" h="1403">
                  <a:moveTo>
                    <a:pt x="278" y="247"/>
                  </a:moveTo>
                  <a:lnTo>
                    <a:pt x="609" y="247"/>
                  </a:lnTo>
                  <a:lnTo>
                    <a:pt x="631" y="248"/>
                  </a:lnTo>
                  <a:lnTo>
                    <a:pt x="651" y="250"/>
                  </a:lnTo>
                  <a:lnTo>
                    <a:pt x="670" y="253"/>
                  </a:lnTo>
                  <a:lnTo>
                    <a:pt x="689" y="258"/>
                  </a:lnTo>
                  <a:lnTo>
                    <a:pt x="706" y="265"/>
                  </a:lnTo>
                  <a:lnTo>
                    <a:pt x="723" y="273"/>
                  </a:lnTo>
                  <a:lnTo>
                    <a:pt x="738" y="282"/>
                  </a:lnTo>
                  <a:lnTo>
                    <a:pt x="752" y="293"/>
                  </a:lnTo>
                  <a:lnTo>
                    <a:pt x="764" y="305"/>
                  </a:lnTo>
                  <a:lnTo>
                    <a:pt x="776" y="318"/>
                  </a:lnTo>
                  <a:lnTo>
                    <a:pt x="784" y="331"/>
                  </a:lnTo>
                  <a:lnTo>
                    <a:pt x="792" y="346"/>
                  </a:lnTo>
                  <a:lnTo>
                    <a:pt x="798" y="361"/>
                  </a:lnTo>
                  <a:lnTo>
                    <a:pt x="802" y="377"/>
                  </a:lnTo>
                  <a:lnTo>
                    <a:pt x="804" y="394"/>
                  </a:lnTo>
                  <a:lnTo>
                    <a:pt x="806" y="413"/>
                  </a:lnTo>
                  <a:lnTo>
                    <a:pt x="804" y="432"/>
                  </a:lnTo>
                  <a:lnTo>
                    <a:pt x="801" y="450"/>
                  </a:lnTo>
                  <a:lnTo>
                    <a:pt x="796" y="468"/>
                  </a:lnTo>
                  <a:lnTo>
                    <a:pt x="789" y="484"/>
                  </a:lnTo>
                  <a:lnTo>
                    <a:pt x="780" y="498"/>
                  </a:lnTo>
                  <a:lnTo>
                    <a:pt x="769" y="513"/>
                  </a:lnTo>
                  <a:lnTo>
                    <a:pt x="755" y="525"/>
                  </a:lnTo>
                  <a:lnTo>
                    <a:pt x="741" y="537"/>
                  </a:lnTo>
                  <a:lnTo>
                    <a:pt x="726" y="547"/>
                  </a:lnTo>
                  <a:lnTo>
                    <a:pt x="712" y="555"/>
                  </a:lnTo>
                  <a:lnTo>
                    <a:pt x="697" y="562"/>
                  </a:lnTo>
                  <a:lnTo>
                    <a:pt x="682" y="567"/>
                  </a:lnTo>
                  <a:lnTo>
                    <a:pt x="668" y="571"/>
                  </a:lnTo>
                  <a:lnTo>
                    <a:pt x="653" y="574"/>
                  </a:lnTo>
                  <a:lnTo>
                    <a:pt x="638" y="576"/>
                  </a:lnTo>
                  <a:lnTo>
                    <a:pt x="624" y="577"/>
                  </a:lnTo>
                  <a:lnTo>
                    <a:pt x="622" y="577"/>
                  </a:lnTo>
                  <a:lnTo>
                    <a:pt x="620" y="577"/>
                  </a:lnTo>
                  <a:lnTo>
                    <a:pt x="618" y="577"/>
                  </a:lnTo>
                  <a:lnTo>
                    <a:pt x="617" y="577"/>
                  </a:lnTo>
                  <a:lnTo>
                    <a:pt x="615" y="577"/>
                  </a:lnTo>
                  <a:lnTo>
                    <a:pt x="612" y="577"/>
                  </a:lnTo>
                  <a:lnTo>
                    <a:pt x="610" y="577"/>
                  </a:lnTo>
                  <a:lnTo>
                    <a:pt x="609" y="577"/>
                  </a:lnTo>
                  <a:lnTo>
                    <a:pt x="327" y="579"/>
                  </a:lnTo>
                  <a:lnTo>
                    <a:pt x="327" y="829"/>
                  </a:lnTo>
                  <a:lnTo>
                    <a:pt x="788" y="1403"/>
                  </a:lnTo>
                  <a:lnTo>
                    <a:pt x="1125" y="1403"/>
                  </a:lnTo>
                  <a:lnTo>
                    <a:pt x="628" y="817"/>
                  </a:lnTo>
                  <a:lnTo>
                    <a:pt x="640" y="817"/>
                  </a:lnTo>
                  <a:lnTo>
                    <a:pt x="655" y="816"/>
                  </a:lnTo>
                  <a:lnTo>
                    <a:pt x="671" y="814"/>
                  </a:lnTo>
                  <a:lnTo>
                    <a:pt x="690" y="811"/>
                  </a:lnTo>
                  <a:lnTo>
                    <a:pt x="709" y="806"/>
                  </a:lnTo>
                  <a:lnTo>
                    <a:pt x="730" y="802"/>
                  </a:lnTo>
                  <a:lnTo>
                    <a:pt x="754" y="796"/>
                  </a:lnTo>
                  <a:lnTo>
                    <a:pt x="779" y="790"/>
                  </a:lnTo>
                  <a:lnTo>
                    <a:pt x="804" y="783"/>
                  </a:lnTo>
                  <a:lnTo>
                    <a:pt x="830" y="774"/>
                  </a:lnTo>
                  <a:lnTo>
                    <a:pt x="856" y="763"/>
                  </a:lnTo>
                  <a:lnTo>
                    <a:pt x="881" y="749"/>
                  </a:lnTo>
                  <a:lnTo>
                    <a:pt x="906" y="734"/>
                  </a:lnTo>
                  <a:lnTo>
                    <a:pt x="932" y="716"/>
                  </a:lnTo>
                  <a:lnTo>
                    <a:pt x="957" y="696"/>
                  </a:lnTo>
                  <a:lnTo>
                    <a:pt x="982" y="674"/>
                  </a:lnTo>
                  <a:lnTo>
                    <a:pt x="1006" y="649"/>
                  </a:lnTo>
                  <a:lnTo>
                    <a:pt x="1026" y="622"/>
                  </a:lnTo>
                  <a:lnTo>
                    <a:pt x="1044" y="593"/>
                  </a:lnTo>
                  <a:lnTo>
                    <a:pt x="1058" y="561"/>
                  </a:lnTo>
                  <a:lnTo>
                    <a:pt x="1069" y="525"/>
                  </a:lnTo>
                  <a:lnTo>
                    <a:pt x="1077" y="487"/>
                  </a:lnTo>
                  <a:lnTo>
                    <a:pt x="1081" y="447"/>
                  </a:lnTo>
                  <a:lnTo>
                    <a:pt x="1083" y="404"/>
                  </a:lnTo>
                  <a:lnTo>
                    <a:pt x="1081" y="362"/>
                  </a:lnTo>
                  <a:lnTo>
                    <a:pt x="1077" y="323"/>
                  </a:lnTo>
                  <a:lnTo>
                    <a:pt x="1070" y="287"/>
                  </a:lnTo>
                  <a:lnTo>
                    <a:pt x="1060" y="252"/>
                  </a:lnTo>
                  <a:lnTo>
                    <a:pt x="1047" y="221"/>
                  </a:lnTo>
                  <a:lnTo>
                    <a:pt x="1031" y="192"/>
                  </a:lnTo>
                  <a:lnTo>
                    <a:pt x="1011" y="165"/>
                  </a:lnTo>
                  <a:lnTo>
                    <a:pt x="990" y="141"/>
                  </a:lnTo>
                  <a:lnTo>
                    <a:pt x="966" y="119"/>
                  </a:lnTo>
                  <a:lnTo>
                    <a:pt x="944" y="100"/>
                  </a:lnTo>
                  <a:lnTo>
                    <a:pt x="920" y="83"/>
                  </a:lnTo>
                  <a:lnTo>
                    <a:pt x="897" y="68"/>
                  </a:lnTo>
                  <a:lnTo>
                    <a:pt x="873" y="54"/>
                  </a:lnTo>
                  <a:lnTo>
                    <a:pt x="850" y="43"/>
                  </a:lnTo>
                  <a:lnTo>
                    <a:pt x="827" y="34"/>
                  </a:lnTo>
                  <a:lnTo>
                    <a:pt x="803" y="26"/>
                  </a:lnTo>
                  <a:lnTo>
                    <a:pt x="781" y="20"/>
                  </a:lnTo>
                  <a:lnTo>
                    <a:pt x="759" y="15"/>
                  </a:lnTo>
                  <a:lnTo>
                    <a:pt x="740" y="10"/>
                  </a:lnTo>
                  <a:lnTo>
                    <a:pt x="723" y="7"/>
                  </a:lnTo>
                  <a:lnTo>
                    <a:pt x="706" y="4"/>
                  </a:lnTo>
                  <a:lnTo>
                    <a:pt x="692" y="2"/>
                  </a:lnTo>
                  <a:lnTo>
                    <a:pt x="679" y="1"/>
                  </a:lnTo>
                  <a:lnTo>
                    <a:pt x="668" y="0"/>
                  </a:lnTo>
                  <a:lnTo>
                    <a:pt x="0" y="0"/>
                  </a:lnTo>
                  <a:lnTo>
                    <a:pt x="0" y="1403"/>
                  </a:lnTo>
                  <a:lnTo>
                    <a:pt x="278" y="1403"/>
                  </a:lnTo>
                  <a:lnTo>
                    <a:pt x="278" y="247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5420" y="4000"/>
              <a:ext cx="73" cy="117"/>
            </a:xfrm>
            <a:custGeom>
              <a:avLst/>
              <a:gdLst/>
              <a:ahLst/>
              <a:cxnLst>
                <a:cxn ang="0">
                  <a:pos x="0" y="1403"/>
                </a:cxn>
                <a:cxn ang="0">
                  <a:pos x="873" y="1403"/>
                </a:cxn>
                <a:cxn ang="0">
                  <a:pos x="873" y="1168"/>
                </a:cxn>
                <a:cxn ang="0">
                  <a:pos x="279" y="1168"/>
                </a:cxn>
                <a:cxn ang="0">
                  <a:pos x="279" y="811"/>
                </a:cxn>
                <a:cxn ang="0">
                  <a:pos x="868" y="811"/>
                </a:cxn>
                <a:cxn ang="0">
                  <a:pos x="868" y="577"/>
                </a:cxn>
                <a:cxn ang="0">
                  <a:pos x="279" y="577"/>
                </a:cxn>
                <a:cxn ang="0">
                  <a:pos x="279" y="233"/>
                </a:cxn>
                <a:cxn ang="0">
                  <a:pos x="873" y="233"/>
                </a:cxn>
                <a:cxn ang="0">
                  <a:pos x="873" y="0"/>
                </a:cxn>
                <a:cxn ang="0">
                  <a:pos x="0" y="0"/>
                </a:cxn>
                <a:cxn ang="0">
                  <a:pos x="0" y="1403"/>
                </a:cxn>
              </a:cxnLst>
              <a:rect l="0" t="0" r="r" b="b"/>
              <a:pathLst>
                <a:path w="873" h="1403">
                  <a:moveTo>
                    <a:pt x="0" y="1403"/>
                  </a:moveTo>
                  <a:lnTo>
                    <a:pt x="873" y="1403"/>
                  </a:lnTo>
                  <a:lnTo>
                    <a:pt x="873" y="1168"/>
                  </a:lnTo>
                  <a:lnTo>
                    <a:pt x="279" y="1168"/>
                  </a:lnTo>
                  <a:lnTo>
                    <a:pt x="279" y="811"/>
                  </a:lnTo>
                  <a:lnTo>
                    <a:pt x="868" y="811"/>
                  </a:lnTo>
                  <a:lnTo>
                    <a:pt x="868" y="577"/>
                  </a:lnTo>
                  <a:lnTo>
                    <a:pt x="279" y="577"/>
                  </a:lnTo>
                  <a:lnTo>
                    <a:pt x="279" y="233"/>
                  </a:lnTo>
                  <a:lnTo>
                    <a:pt x="873" y="233"/>
                  </a:lnTo>
                  <a:lnTo>
                    <a:pt x="873" y="0"/>
                  </a:lnTo>
                  <a:lnTo>
                    <a:pt x="0" y="0"/>
                  </a:lnTo>
                  <a:lnTo>
                    <a:pt x="0" y="1403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0" name="Rectangle 2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148013" y="6567488"/>
            <a:ext cx="2908300" cy="2905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84138" tIns="41275" rIns="84138" bIns="41275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170738" y="6432550"/>
            <a:ext cx="1751012" cy="334963"/>
          </a:xfrm>
        </p:spPr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F011DDB5-8B7B-4779-B6E6-5E3C4309E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29C65-3F2A-4F8C-8375-782DE7AA8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76200"/>
            <a:ext cx="2109787" cy="58435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8775" y="76200"/>
            <a:ext cx="6180138" cy="5843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76C71-7611-4BEE-9276-C3BF4029AC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ABF91-C3D0-492C-A563-05B14F63DB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88CA3-F8D6-4EAD-8876-342524DECF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5" y="1582738"/>
            <a:ext cx="4119563" cy="4337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1582738"/>
            <a:ext cx="4119562" cy="4337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FB3EF-B0F4-46FE-BAA4-2476A6170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DDD82-3B0E-4643-B495-32A33F1BC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677A8-90B6-4189-AEC3-5B9962988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AD376-4B1E-444F-9A1F-FDF6F6824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A3F63-2E02-4D18-99B1-34813C8604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98163-E277-4BE9-9346-DE6593F69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582738"/>
            <a:ext cx="8391525" cy="433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4138" tIns="41275" rIns="84138" bIns="412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99781" name="Line 5"/>
          <p:cNvSpPr>
            <a:spLocks noChangeShapeType="1"/>
          </p:cNvSpPr>
          <p:nvPr/>
        </p:nvSpPr>
        <p:spPr bwMode="auto">
          <a:xfrm>
            <a:off x="381000" y="1371600"/>
            <a:ext cx="83820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>
            <a:prstShdw prst="shdw13" dist="53882" dir="13500000">
              <a:srgbClr val="808080"/>
            </a:prst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endParaRPr lang="en-US"/>
          </a:p>
        </p:txBody>
      </p:sp>
      <p:sp>
        <p:nvSpPr>
          <p:cNvPr id="1099788" name="Line 12"/>
          <p:cNvSpPr>
            <a:spLocks noChangeShapeType="1"/>
          </p:cNvSpPr>
          <p:nvPr/>
        </p:nvSpPr>
        <p:spPr bwMode="auto">
          <a:xfrm>
            <a:off x="381000" y="1371600"/>
            <a:ext cx="83820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>
            <a:prstShdw prst="shdw13" dist="53882" dir="13500000">
              <a:srgbClr val="808080"/>
            </a:prst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endParaRPr lang="en-US"/>
          </a:p>
        </p:txBody>
      </p:sp>
      <p:sp>
        <p:nvSpPr>
          <p:cNvPr id="109979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523038"/>
            <a:ext cx="175101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4138" tIns="41275" rIns="84138" bIns="41275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300" b="0">
                <a:latin typeface="Arial" charset="0"/>
              </a:defRPr>
            </a:lvl1pPr>
          </a:lstStyle>
          <a:p>
            <a:pPr>
              <a:defRPr/>
            </a:pPr>
            <a:fld id="{8E068511-035D-4E75-8550-C386FEB00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9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762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ransition/>
  <p:hf hdr="0" ftr="0" dt="0"/>
  <p:txStyles>
    <p:titleStyle>
      <a:lvl1pPr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+mj-lt"/>
          <a:ea typeface="+mj-ea"/>
          <a:cs typeface="+mj-cs"/>
        </a:defRPr>
      </a:lvl1pPr>
      <a:lvl2pPr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charset="0"/>
        </a:defRPr>
      </a:lvl2pPr>
      <a:lvl3pPr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charset="0"/>
        </a:defRPr>
      </a:lvl3pPr>
      <a:lvl4pPr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charset="0"/>
        </a:defRPr>
      </a:lvl4pPr>
      <a:lvl5pPr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charset="0"/>
        </a:defRPr>
      </a:lvl5pPr>
      <a:lvl6pPr marL="457200"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charset="0"/>
        </a:defRPr>
      </a:lvl6pPr>
      <a:lvl7pPr marL="914400"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charset="0"/>
        </a:defRPr>
      </a:lvl7pPr>
      <a:lvl8pPr marL="1371600"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charset="0"/>
        </a:defRPr>
      </a:lvl8pPr>
      <a:lvl9pPr marL="1828800" algn="l" defTabSz="755650" rtl="0" eaLnBrk="1" fontAlgn="base" hangingPunct="1">
        <a:spcBef>
          <a:spcPct val="0"/>
        </a:spcBef>
        <a:spcAft>
          <a:spcPct val="0"/>
        </a:spcAft>
        <a:defRPr sz="4000">
          <a:solidFill>
            <a:srgbClr val="3333FF"/>
          </a:solidFill>
          <a:latin typeface="Arial" charset="0"/>
        </a:defRPr>
      </a:lvl9pPr>
    </p:titleStyle>
    <p:bodyStyle>
      <a:lvl1pPr marL="311150" indent="-311150" algn="l" defTabSz="755650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674688" indent="-249238" algn="l" defTabSz="755650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38225" indent="-206375" algn="l" defTabSz="755650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54150" indent="-207963" algn="l" defTabSz="75565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1870075" indent="-207963" algn="l" defTabSz="75565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327275" indent="-207963" algn="l" defTabSz="75565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784475" indent="-207963" algn="l" defTabSz="75565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241675" indent="-207963" algn="l" defTabSz="75565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98875" indent="-207963" algn="l" defTabSz="755650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ontolog.cim3.net/cgi-bin/wiki.pl?action=edit&amp;id=OntologySummit2012_EngineeredSystems_Synthesis" TargetMode="External"/><Relationship Id="rId13" Type="http://schemas.openxmlformats.org/officeDocument/2006/relationships/hyperlink" Target="http://ontolog.cim3.net/cgi-bin/wiki.pl?MaryBrady" TargetMode="External"/><Relationship Id="rId18" Type="http://schemas.openxmlformats.org/officeDocument/2006/relationships/hyperlink" Target="http://ontolog.cim3.net/cgi-bin/wiki.pl?action=edit&amp;id=OntologySummit2012_MetricsQuality_CommunityInput" TargetMode="External"/><Relationship Id="rId3" Type="http://schemas.openxmlformats.org/officeDocument/2006/relationships/hyperlink" Target="http://ontolog.cim3.net/cgi-bin/wiki.pl?action=edit&amp;id=OntologySummit2012_SystemEngineering_CommunityInput" TargetMode="External"/><Relationship Id="rId21" Type="http://schemas.openxmlformats.org/officeDocument/2006/relationships/hyperlink" Target="http://ontolog.cim3.net/cgi-bin/wiki.pl?OntologySummit2012_Communique/Draft" TargetMode="External"/><Relationship Id="rId7" Type="http://schemas.openxmlformats.org/officeDocument/2006/relationships/hyperlink" Target="http://ontolog.cim3.net/cgi-bin/wiki.pl?action=edit&amp;id=OntologySummit2012_EngineeredSystems_CommunityInput" TargetMode="External"/><Relationship Id="rId12" Type="http://schemas.openxmlformats.org/officeDocument/2006/relationships/hyperlink" Target="http://ontolog.cim3.net/cgi-bin/wiki.pl?ErnieLucier" TargetMode="External"/><Relationship Id="rId17" Type="http://schemas.openxmlformats.org/officeDocument/2006/relationships/hyperlink" Target="http://ontolog.cim3.net/cgi-bin/wiki.pl?TrishWhetzel" TargetMode="External"/><Relationship Id="rId2" Type="http://schemas.openxmlformats.org/officeDocument/2006/relationships/notesSlide" Target="../notesSlides/notesSlide6.xml"/><Relationship Id="rId16" Type="http://schemas.openxmlformats.org/officeDocument/2006/relationships/hyperlink" Target="http://ontolog.cim3.net/cgi-bin/wiki.pl?SteveRay" TargetMode="External"/><Relationship Id="rId20" Type="http://schemas.openxmlformats.org/officeDocument/2006/relationships/hyperlink" Target="http://ontolog.cim3.net/cgi-bin/wiki.pl?AmandaVized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ntolog.cim3.net/cgi-bin/wiki.pl?CoryCasanave" TargetMode="External"/><Relationship Id="rId11" Type="http://schemas.openxmlformats.org/officeDocument/2006/relationships/hyperlink" Target="http://ontolog.cim3.net/cgi-bin/wiki.pl?action=edit&amp;id=OntologySummit2012_BigData_Synthesis" TargetMode="External"/><Relationship Id="rId24" Type="http://schemas.openxmlformats.org/officeDocument/2006/relationships/hyperlink" Target="http://ontolog.cim3.net/cgi-bin/wiki.pl?OntologySummit2012_Communique" TargetMode="External"/><Relationship Id="rId5" Type="http://schemas.openxmlformats.org/officeDocument/2006/relationships/hyperlink" Target="http://ontolog.cim3.net/cgi-bin/wiki.pl?HensonGraves" TargetMode="External"/><Relationship Id="rId15" Type="http://schemas.openxmlformats.org/officeDocument/2006/relationships/hyperlink" Target="http://ontolog.cim3.net/cgi-bin/wiki.pl?action=edit&amp;id=OntologySummit2012_Applications_Synthesis" TargetMode="External"/><Relationship Id="rId23" Type="http://schemas.openxmlformats.org/officeDocument/2006/relationships/hyperlink" Target="http://ontolog.cim3.net/cgi-bin/wiki.pl?AliHashemi" TargetMode="External"/><Relationship Id="rId10" Type="http://schemas.openxmlformats.org/officeDocument/2006/relationships/hyperlink" Target="http://ontolog.cim3.net/cgi-bin/wiki.pl?action=edit&amp;id=OntologySummit2012_BigData_CommunityInput" TargetMode="External"/><Relationship Id="rId19" Type="http://schemas.openxmlformats.org/officeDocument/2006/relationships/hyperlink" Target="http://ontolog.cim3.net/cgi-bin/wiki.pl?action=edit&amp;id=OntologySummit2012_MetricsQuality_Synthesis" TargetMode="External"/><Relationship Id="rId4" Type="http://schemas.openxmlformats.org/officeDocument/2006/relationships/hyperlink" Target="http://ontolog.cim3.net/cgi-bin/wiki.pl?action=edit&amp;id=OntologySummit2012_SystemEngineering_Synthesis" TargetMode="External"/><Relationship Id="rId9" Type="http://schemas.openxmlformats.org/officeDocument/2006/relationships/hyperlink" Target="http://ontolog.cim3.net/cgi-bin/wiki.pl?MatthewWest" TargetMode="External"/><Relationship Id="rId14" Type="http://schemas.openxmlformats.org/officeDocument/2006/relationships/hyperlink" Target="http://ontolog.cim3.net/cgi-bin/wiki.pl?action=edit&amp;id=OntologySummit2012_Applications_CommunityInput" TargetMode="External"/><Relationship Id="rId22" Type="http://schemas.openxmlformats.org/officeDocument/2006/relationships/hyperlink" Target="http://ontolog.cim3.net/cgi-bin/wiki.pl?ToddSchneider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295400" y="4927600"/>
            <a:ext cx="6553200" cy="12192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FontTx/>
              <a:buNone/>
              <a:defRPr/>
            </a:pPr>
            <a:endParaRPr lang="en-US" altLang="en-US" sz="1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>
              <a:lnSpc>
                <a:spcPct val="80000"/>
              </a:lnSpc>
              <a:buFontTx/>
              <a:buNone/>
              <a:defRPr/>
            </a:pPr>
            <a:r>
              <a:rPr lang="en-US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General Chairs:</a:t>
            </a:r>
          </a:p>
          <a:p>
            <a:pPr marL="0" indent="0" algn="ctr">
              <a:lnSpc>
                <a:spcPct val="80000"/>
              </a:lnSpc>
              <a:buFontTx/>
              <a:buNone/>
              <a:defRPr/>
            </a:pPr>
            <a:r>
              <a:rPr lang="en-US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Nicola Guarino, Leo Obrst</a:t>
            </a:r>
          </a:p>
        </p:txBody>
      </p:sp>
      <p:sp>
        <p:nvSpPr>
          <p:cNvPr id="420869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18441"/>
            <a:ext cx="7772400" cy="4401847"/>
          </a:xfr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Ontology </a:t>
            </a:r>
            <a:r>
              <a:rPr lang="en-US" sz="4400" dirty="0"/>
              <a:t>Summit 2012 </a:t>
            </a:r>
            <a:r>
              <a:rPr lang="en-US" sz="4400" dirty="0" smtClean="0"/>
              <a:t>Ontology for Big </a:t>
            </a:r>
            <a:r>
              <a:rPr lang="en-US" sz="4400" dirty="0" smtClean="0"/>
              <a:t>Systems</a:t>
            </a:r>
            <a:br>
              <a:rPr lang="en-US" sz="4400" dirty="0" smtClean="0"/>
            </a:br>
            <a:r>
              <a:rPr lang="en-US" sz="4400" dirty="0" smtClean="0"/>
              <a:t>Session 2: </a:t>
            </a:r>
            <a:br>
              <a:rPr lang="en-US" sz="4400" dirty="0" smtClean="0"/>
            </a:br>
            <a:r>
              <a:rPr lang="en-US" sz="4400" dirty="0" smtClean="0"/>
              <a:t>What’s in Scope?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altLang="en-US" sz="3600" dirty="0" smtClean="0"/>
              <a:t>Thursday</a:t>
            </a:r>
            <a:r>
              <a:rPr lang="en-US" altLang="en-US" sz="3600" dirty="0"/>
              <a:t>, January </a:t>
            </a:r>
            <a:r>
              <a:rPr lang="en-US" altLang="en-US" sz="3600" dirty="0" smtClean="0"/>
              <a:t>19, </a:t>
            </a:r>
            <a:r>
              <a:rPr lang="en-US" altLang="en-US" sz="3600" dirty="0"/>
              <a:t>2012</a:t>
            </a: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Theme </a:t>
            </a:r>
            <a:r>
              <a:rPr lang="en-US" dirty="0" smtClean="0"/>
              <a:t>of Ontology Summit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Ontology for Big Systems</a:t>
            </a:r>
          </a:p>
          <a:p>
            <a:pPr lvl="1"/>
            <a:r>
              <a:rPr lang="en-US" sz="2000" dirty="0"/>
              <a:t>The term "big system" is intended to cover a large scope that includes many of the terms encountered in the media such </a:t>
            </a:r>
            <a:r>
              <a:rPr lang="en-US" sz="2000" dirty="0" smtClean="0"/>
              <a:t>as:</a:t>
            </a:r>
          </a:p>
          <a:p>
            <a:pPr lvl="2"/>
            <a:r>
              <a:rPr lang="en-US" sz="1800" dirty="0"/>
              <a:t>B</a:t>
            </a:r>
            <a:r>
              <a:rPr lang="en-US" sz="1800" dirty="0" smtClean="0"/>
              <a:t>ig </a:t>
            </a:r>
            <a:r>
              <a:rPr lang="en-US" sz="1800" dirty="0"/>
              <a:t>data </a:t>
            </a:r>
            <a:r>
              <a:rPr lang="en-US" sz="1800" dirty="0" smtClean="0"/>
              <a:t>analytics</a:t>
            </a:r>
          </a:p>
          <a:p>
            <a:pPr lvl="2"/>
            <a:r>
              <a:rPr lang="en-US" sz="1800" dirty="0"/>
              <a:t>C</a:t>
            </a:r>
            <a:r>
              <a:rPr lang="en-US" sz="1800" dirty="0" smtClean="0"/>
              <a:t>omplex </a:t>
            </a:r>
            <a:r>
              <a:rPr lang="en-US" sz="1800" dirty="0"/>
              <a:t>techno-socio-economic </a:t>
            </a:r>
            <a:r>
              <a:rPr lang="en-US" sz="1800" dirty="0" smtClean="0"/>
              <a:t>systems</a:t>
            </a:r>
          </a:p>
          <a:p>
            <a:pPr lvl="2"/>
            <a:r>
              <a:rPr lang="en-US" sz="1800" dirty="0"/>
              <a:t>L</a:t>
            </a:r>
            <a:r>
              <a:rPr lang="en-US" sz="1800" dirty="0" smtClean="0"/>
              <a:t>arge </a:t>
            </a:r>
            <a:r>
              <a:rPr lang="en-US" sz="1800" dirty="0"/>
              <a:t>net-centric distributed </a:t>
            </a:r>
            <a:r>
              <a:rPr lang="en-US" sz="1800" dirty="0" smtClean="0"/>
              <a:t>systems</a:t>
            </a:r>
          </a:p>
          <a:p>
            <a:pPr lvl="2"/>
            <a:r>
              <a:rPr lang="en-US" sz="1800" dirty="0"/>
              <a:t>C</a:t>
            </a:r>
            <a:r>
              <a:rPr lang="en-US" sz="1800" dirty="0" smtClean="0"/>
              <a:t>ollective intelligence</a:t>
            </a:r>
          </a:p>
          <a:p>
            <a:pPr lvl="2"/>
            <a:r>
              <a:rPr lang="en-US" sz="1800" dirty="0" smtClean="0"/>
              <a:t>Large scale infrastructures</a:t>
            </a:r>
            <a:endParaRPr lang="en-US" sz="1800" dirty="0"/>
          </a:p>
          <a:p>
            <a:r>
              <a:rPr lang="en-US" sz="2800" dirty="0"/>
              <a:t>K</a:t>
            </a:r>
            <a:r>
              <a:rPr lang="en-US" sz="2800" dirty="0" smtClean="0"/>
              <a:t>ey questions:</a:t>
            </a:r>
          </a:p>
          <a:p>
            <a:pPr lvl="1"/>
            <a:r>
              <a:rPr lang="en-US" sz="2000" dirty="0"/>
              <a:t>What can ontology provide to support and understand Big Systems?</a:t>
            </a:r>
          </a:p>
          <a:p>
            <a:pPr lvl="1"/>
            <a:r>
              <a:rPr lang="en-US" sz="2000" dirty="0" smtClean="0"/>
              <a:t>How does ontology provide that?</a:t>
            </a:r>
          </a:p>
          <a:p>
            <a:pPr lvl="1"/>
            <a:r>
              <a:rPr lang="en-US" sz="2000" dirty="0" smtClean="0"/>
              <a:t>How does the science and engineering of Big Systems impact ontology?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7ABF91-C3D0-492C-A563-05B14F63DB5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20153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Ontology </a:t>
            </a:r>
            <a:r>
              <a:rPr lang="en-US" sz="3600" dirty="0" smtClean="0"/>
              <a:t>Summit Program </a:t>
            </a:r>
            <a:r>
              <a:rPr lang="en-US" sz="3600" dirty="0" smtClean="0"/>
              <a:t>Structure: Ontology for Big Systems Tracks 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Large-scale </a:t>
            </a:r>
            <a:r>
              <a:rPr lang="en-US" sz="2000" dirty="0"/>
              <a:t>systems </a:t>
            </a:r>
            <a:r>
              <a:rPr lang="en-US" sz="2000" dirty="0" smtClean="0"/>
              <a:t>engineering</a:t>
            </a:r>
          </a:p>
          <a:p>
            <a:pPr lvl="1"/>
            <a:r>
              <a:rPr lang="en-US" sz="1600" dirty="0" smtClean="0"/>
              <a:t>Systems engineering: </a:t>
            </a:r>
            <a:r>
              <a:rPr lang="en-US" sz="1600" dirty="0"/>
              <a:t> </a:t>
            </a:r>
            <a:r>
              <a:rPr lang="en-US" sz="1600" dirty="0" smtClean="0"/>
              <a:t>an interdisciplinary field that </a:t>
            </a:r>
            <a:r>
              <a:rPr lang="en-US" sz="1600" dirty="0"/>
              <a:t>focuses how complex engineering projects should be designed and managed over their life </a:t>
            </a:r>
            <a:r>
              <a:rPr lang="en-US" sz="1600" dirty="0" smtClean="0"/>
              <a:t>cycles</a:t>
            </a:r>
            <a:r>
              <a:rPr lang="en-US" sz="1600" dirty="0"/>
              <a:t>,</a:t>
            </a:r>
            <a:r>
              <a:rPr lang="en-US" sz="1600" dirty="0" smtClean="0"/>
              <a:t> </a:t>
            </a:r>
            <a:r>
              <a:rPr lang="en-US" sz="1600" dirty="0"/>
              <a:t>which includes requirements gathering and analysis, architecture and design, the actual system production process and its integration with the overall business process, </a:t>
            </a:r>
            <a:r>
              <a:rPr lang="en-US" sz="1600" dirty="0" smtClean="0"/>
              <a:t>including </a:t>
            </a:r>
            <a:r>
              <a:rPr lang="en-US" sz="1600" dirty="0"/>
              <a:t>testing and evaluation</a:t>
            </a:r>
          </a:p>
          <a:p>
            <a:r>
              <a:rPr lang="en-US" sz="2000" dirty="0" smtClean="0"/>
              <a:t>Large-scale </a:t>
            </a:r>
            <a:r>
              <a:rPr lang="en-US" sz="2000" dirty="0"/>
              <a:t>engineered </a:t>
            </a:r>
            <a:r>
              <a:rPr lang="en-US" sz="2000" dirty="0" smtClean="0"/>
              <a:t>systems</a:t>
            </a:r>
          </a:p>
          <a:p>
            <a:pPr lvl="1"/>
            <a:r>
              <a:rPr lang="en-US" sz="1600" dirty="0" smtClean="0"/>
              <a:t>Focus on </a:t>
            </a:r>
            <a:r>
              <a:rPr lang="en-US" sz="1600" dirty="0"/>
              <a:t>the actual structure of complex systems, including the nature, function and </a:t>
            </a:r>
            <a:r>
              <a:rPr lang="en-US" sz="1600" dirty="0" err="1"/>
              <a:t>behaviour</a:t>
            </a:r>
            <a:r>
              <a:rPr lang="en-US" sz="1600" dirty="0"/>
              <a:t> of their various components (physical, technical, social) and their mutual relationships, including </a:t>
            </a:r>
            <a:r>
              <a:rPr lang="en-US" sz="1600" dirty="0" smtClean="0"/>
              <a:t>integration and interoperability </a:t>
            </a:r>
            <a:r>
              <a:rPr lang="en-US" sz="1600" dirty="0"/>
              <a:t>issues. It also involves the study of the global behavior of such systems as resulting from their interactions with the users and the external </a:t>
            </a:r>
            <a:r>
              <a:rPr lang="en-US" sz="1600" dirty="0" smtClean="0"/>
              <a:t>environment</a:t>
            </a:r>
          </a:p>
          <a:p>
            <a:r>
              <a:rPr lang="en-US" sz="2000" dirty="0" smtClean="0"/>
              <a:t>Challenge</a:t>
            </a:r>
            <a:r>
              <a:rPr lang="en-US" sz="2000" dirty="0"/>
              <a:t>: Ontology and big </a:t>
            </a:r>
            <a:r>
              <a:rPr lang="en-US" sz="2000" dirty="0" smtClean="0"/>
              <a:t>data</a:t>
            </a:r>
          </a:p>
          <a:p>
            <a:pPr lvl="1"/>
            <a:r>
              <a:rPr lang="en-US" sz="1600" dirty="0" smtClean="0"/>
              <a:t>Large-scale data and data mining and knowledge discovery, and the ability of ontology to provide support</a:t>
            </a:r>
            <a:endParaRPr lang="en-US" sz="1600" dirty="0"/>
          </a:p>
          <a:p>
            <a:r>
              <a:rPr lang="en-US" sz="2000" dirty="0"/>
              <a:t>Large-scale domain </a:t>
            </a:r>
            <a:r>
              <a:rPr lang="en-US" sz="2000" dirty="0" smtClean="0"/>
              <a:t>applications</a:t>
            </a:r>
          </a:p>
          <a:p>
            <a:pPr lvl="1"/>
            <a:r>
              <a:rPr lang="en-US" sz="1600" dirty="0"/>
              <a:t>I</a:t>
            </a:r>
            <a:r>
              <a:rPr lang="en-US" sz="1600" dirty="0" smtClean="0"/>
              <a:t>ncludes </a:t>
            </a:r>
            <a:r>
              <a:rPr lang="en-US" sz="1600" dirty="0"/>
              <a:t>Smart Grid, biomedicine, pharmaceutical, astronomical and physical science, collective intelligence, social networking, </a:t>
            </a:r>
            <a:r>
              <a:rPr lang="en-US" sz="1600" dirty="0" smtClean="0"/>
              <a:t>net-centricity/large </a:t>
            </a:r>
            <a:r>
              <a:rPr lang="en-US" sz="1600" dirty="0"/>
              <a:t>scale knowledge </a:t>
            </a:r>
            <a:r>
              <a:rPr lang="en-US" sz="1600" dirty="0" smtClean="0"/>
              <a:t>management, complex  socio-technical systems, cloud infrastructure</a:t>
            </a:r>
          </a:p>
          <a:p>
            <a:pPr>
              <a:lnSpc>
                <a:spcPct val="80000"/>
              </a:lnSpc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391400" y="6523038"/>
            <a:ext cx="1751013" cy="334962"/>
          </a:xfrm>
        </p:spPr>
        <p:txBody>
          <a:bodyPr/>
          <a:lstStyle/>
          <a:p>
            <a:pPr>
              <a:defRPr/>
            </a:pPr>
            <a:fld id="{C07ABF91-C3D0-492C-A563-05B14F63DB5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5804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 for Ontology Summit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We will aim towards producing a series of recommendations describing how ontologies can create an </a:t>
            </a:r>
            <a:r>
              <a:rPr lang="en-US" sz="2000" dirty="0" smtClean="0"/>
              <a:t>impact on Big Systems</a:t>
            </a:r>
          </a:p>
          <a:p>
            <a:r>
              <a:rPr lang="en-US" sz="2000" dirty="0" smtClean="0"/>
              <a:t>We will try to provide </a:t>
            </a:r>
            <a:r>
              <a:rPr lang="en-US" sz="2000" dirty="0"/>
              <a:t>illustrations where these techniques have been, or could be, applied in domains such </a:t>
            </a:r>
            <a:r>
              <a:rPr lang="en-US" sz="2000" dirty="0" smtClean="0"/>
              <a:t>as:</a:t>
            </a:r>
          </a:p>
          <a:p>
            <a:pPr lvl="1"/>
            <a:r>
              <a:rPr lang="en-US" sz="2000" dirty="0" smtClean="0"/>
              <a:t>Bioinformatics</a:t>
            </a:r>
          </a:p>
          <a:p>
            <a:pPr lvl="1"/>
            <a:r>
              <a:rPr lang="en-US" sz="2000" dirty="0" smtClean="0"/>
              <a:t>Electronic </a:t>
            </a:r>
            <a:r>
              <a:rPr lang="en-US" sz="2000" dirty="0"/>
              <a:t>health </a:t>
            </a:r>
            <a:r>
              <a:rPr lang="en-US" sz="2000" dirty="0" smtClean="0"/>
              <a:t>records </a:t>
            </a:r>
          </a:p>
          <a:p>
            <a:pPr lvl="1"/>
            <a:r>
              <a:rPr lang="en-US" sz="2000" dirty="0" smtClean="0"/>
              <a:t>Collective intelligence</a:t>
            </a:r>
          </a:p>
          <a:p>
            <a:pPr lvl="1"/>
            <a:r>
              <a:rPr lang="en-US" sz="2000" dirty="0"/>
              <a:t>T</a:t>
            </a:r>
            <a:r>
              <a:rPr lang="en-US" sz="2000" dirty="0" smtClean="0"/>
              <a:t>he </a:t>
            </a:r>
            <a:r>
              <a:rPr lang="en-US" sz="2000" dirty="0"/>
              <a:t>smart electrical </a:t>
            </a:r>
            <a:r>
              <a:rPr lang="en-US" sz="2000" dirty="0" smtClean="0"/>
              <a:t>grid</a:t>
            </a:r>
          </a:p>
          <a:p>
            <a:pPr lvl="1"/>
            <a:r>
              <a:rPr lang="en-US" sz="2000" dirty="0" smtClean="0"/>
              <a:t>Manufacturing </a:t>
            </a:r>
            <a:r>
              <a:rPr lang="en-US" sz="2000" dirty="0"/>
              <a:t>and supply </a:t>
            </a:r>
            <a:r>
              <a:rPr lang="en-US" sz="2000" dirty="0" smtClean="0"/>
              <a:t>chains </a:t>
            </a:r>
          </a:p>
          <a:p>
            <a:pPr lvl="1"/>
            <a:r>
              <a:rPr lang="en-US" sz="2000" dirty="0"/>
              <a:t>E</a:t>
            </a:r>
            <a:r>
              <a:rPr lang="en-US" sz="2000" dirty="0" smtClean="0"/>
              <a:t>arth </a:t>
            </a:r>
            <a:r>
              <a:rPr lang="en-US" sz="2000" dirty="0"/>
              <a:t>and </a:t>
            </a:r>
            <a:r>
              <a:rPr lang="en-US" sz="2000" dirty="0" smtClean="0"/>
              <a:t>environmental applications</a:t>
            </a:r>
          </a:p>
          <a:p>
            <a:pPr lvl="1"/>
            <a:r>
              <a:rPr lang="en-US" sz="2000" dirty="0"/>
              <a:t>E</a:t>
            </a:r>
            <a:r>
              <a:rPr lang="en-US" sz="2000" dirty="0" smtClean="0"/>
              <a:t>-science</a:t>
            </a:r>
          </a:p>
          <a:p>
            <a:pPr lvl="1"/>
            <a:r>
              <a:rPr lang="en-US" sz="2000" dirty="0"/>
              <a:t>C</a:t>
            </a:r>
            <a:r>
              <a:rPr lang="en-US" sz="2000" dirty="0" smtClean="0"/>
              <a:t>yber-physical systems</a:t>
            </a:r>
          </a:p>
          <a:p>
            <a:pPr lvl="1"/>
            <a:r>
              <a:rPr lang="en-US" sz="2000" dirty="0"/>
              <a:t>E</a:t>
            </a:r>
            <a:r>
              <a:rPr lang="en-US" sz="2000" dirty="0" smtClean="0"/>
              <a:t>-government</a:t>
            </a:r>
          </a:p>
          <a:p>
            <a:r>
              <a:rPr lang="en-US" sz="2000" dirty="0" smtClean="0"/>
              <a:t>We will engage the systems community so that the ontology community also learns from them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7ABF91-C3D0-492C-A563-05B14F63DB5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0376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Ontology Summit 2012 </a:t>
            </a:r>
            <a:br>
              <a:rPr lang="en-US" dirty="0" smtClean="0"/>
            </a:br>
            <a:r>
              <a:rPr lang="en-US" dirty="0" smtClean="0"/>
              <a:t>Track Champions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1582737"/>
            <a:ext cx="8391525" cy="5029077"/>
          </a:xfrm>
        </p:spPr>
        <p:txBody>
          <a:bodyPr/>
          <a:lstStyle/>
          <a:p>
            <a:r>
              <a:rPr lang="en-US" sz="1800" b="1" dirty="0" smtClean="0"/>
              <a:t>Track-1</a:t>
            </a:r>
            <a:r>
              <a:rPr lang="en-US" sz="1800" b="1" dirty="0"/>
              <a:t>:</a:t>
            </a:r>
            <a:r>
              <a:rPr lang="en-US" sz="1800" dirty="0"/>
              <a:t> </a:t>
            </a:r>
            <a:r>
              <a:rPr lang="en-US" sz="1800" b="1" dirty="0"/>
              <a:t>Large-scale systems </a:t>
            </a:r>
            <a:r>
              <a:rPr lang="en-US" sz="1800" b="1" dirty="0" smtClean="0"/>
              <a:t>engineering</a:t>
            </a:r>
            <a:endParaRPr lang="en-US" sz="1800" dirty="0"/>
          </a:p>
          <a:p>
            <a:pPr lvl="1"/>
            <a:r>
              <a:rPr lang="en-US" sz="1400" dirty="0" smtClean="0"/>
              <a:t>Co-Champions: </a:t>
            </a:r>
            <a:r>
              <a:rPr lang="en-US" sz="1400" dirty="0" err="1" smtClean="0"/>
              <a:t>HensonGraves</a:t>
            </a:r>
            <a:r>
              <a:rPr lang="en-US" sz="1400" dirty="0"/>
              <a:t>, </a:t>
            </a:r>
            <a:r>
              <a:rPr lang="en-US" sz="1400" dirty="0" err="1"/>
              <a:t>CoryCasanave</a:t>
            </a:r>
            <a:endParaRPr lang="en-US" sz="1400" dirty="0"/>
          </a:p>
          <a:p>
            <a:r>
              <a:rPr lang="en-US" sz="1800" b="1" dirty="0" smtClean="0"/>
              <a:t>Track-2</a:t>
            </a:r>
            <a:r>
              <a:rPr lang="en-US" sz="1800" b="1" dirty="0"/>
              <a:t>: Large-scale engineered </a:t>
            </a:r>
            <a:r>
              <a:rPr lang="en-US" sz="1800" b="1" dirty="0" smtClean="0"/>
              <a:t>systems</a:t>
            </a:r>
            <a:endParaRPr lang="en-US" sz="1800" dirty="0" smtClean="0"/>
          </a:p>
          <a:p>
            <a:pPr lvl="1"/>
            <a:r>
              <a:rPr lang="en-US" sz="1400" dirty="0" smtClean="0"/>
              <a:t>Co-Champions: </a:t>
            </a:r>
            <a:r>
              <a:rPr lang="en-US" sz="1400" dirty="0" err="1" smtClean="0"/>
              <a:t>MatthewWest</a:t>
            </a:r>
            <a:r>
              <a:rPr lang="en-US" sz="1400" dirty="0"/>
              <a:t>, </a:t>
            </a:r>
            <a:r>
              <a:rPr lang="en-US" sz="1400" dirty="0" err="1" smtClean="0"/>
              <a:t>HensonGraves</a:t>
            </a:r>
            <a:endParaRPr lang="en-US" sz="1400" b="1" dirty="0" smtClean="0"/>
          </a:p>
          <a:p>
            <a:r>
              <a:rPr lang="en-US" sz="1800" b="1" dirty="0" smtClean="0"/>
              <a:t>Track-3</a:t>
            </a:r>
            <a:r>
              <a:rPr lang="en-US" sz="1800" b="1" dirty="0"/>
              <a:t>:</a:t>
            </a:r>
            <a:r>
              <a:rPr lang="en-US" sz="1800" dirty="0"/>
              <a:t> </a:t>
            </a:r>
            <a:r>
              <a:rPr lang="en-US" sz="1800" b="1" dirty="0"/>
              <a:t>Challenge: ontology and big data</a:t>
            </a:r>
            <a:r>
              <a:rPr lang="en-US" sz="1800" dirty="0"/>
              <a:t>  </a:t>
            </a:r>
            <a:endParaRPr lang="en-US" sz="1800" dirty="0" smtClean="0"/>
          </a:p>
          <a:p>
            <a:pPr lvl="1"/>
            <a:r>
              <a:rPr lang="en-US" sz="1400" dirty="0" smtClean="0"/>
              <a:t>Co-Champions: </a:t>
            </a:r>
            <a:r>
              <a:rPr lang="en-US" sz="1400" dirty="0" err="1" smtClean="0"/>
              <a:t>ErnieLucier</a:t>
            </a:r>
            <a:r>
              <a:rPr lang="en-US" sz="1400" dirty="0"/>
              <a:t>, </a:t>
            </a:r>
            <a:r>
              <a:rPr lang="en-US" sz="1400" dirty="0" err="1" smtClean="0"/>
              <a:t>MaryBrady</a:t>
            </a:r>
            <a:endParaRPr lang="en-US" sz="1800" dirty="0" smtClean="0"/>
          </a:p>
          <a:p>
            <a:r>
              <a:rPr lang="en-US" sz="1800" b="1" dirty="0" smtClean="0"/>
              <a:t>Track-4</a:t>
            </a:r>
            <a:r>
              <a:rPr lang="en-US" sz="1800" b="1" dirty="0"/>
              <a:t>: Large-scale domain </a:t>
            </a:r>
            <a:r>
              <a:rPr lang="en-US" sz="1800" b="1" dirty="0" smtClean="0"/>
              <a:t>applications</a:t>
            </a:r>
          </a:p>
          <a:p>
            <a:pPr lvl="1"/>
            <a:r>
              <a:rPr lang="en-US" sz="1400" dirty="0" smtClean="0"/>
              <a:t>Co-Champions: </a:t>
            </a:r>
            <a:r>
              <a:rPr lang="en-US" sz="1400" dirty="0" err="1" smtClean="0"/>
              <a:t>SteveRay</a:t>
            </a:r>
            <a:r>
              <a:rPr lang="en-US" sz="1400" dirty="0"/>
              <a:t>, </a:t>
            </a:r>
            <a:r>
              <a:rPr lang="en-US" sz="1400" dirty="0" err="1"/>
              <a:t>TrishWhetzel</a:t>
            </a:r>
            <a:r>
              <a:rPr lang="en-US" sz="1400" dirty="0"/>
              <a:t>, </a:t>
            </a:r>
            <a:r>
              <a:rPr lang="en-US" sz="1400" dirty="0" err="1" smtClean="0"/>
              <a:t>CoryCasanave</a:t>
            </a:r>
            <a:endParaRPr lang="en-US" sz="1400" dirty="0"/>
          </a:p>
          <a:p>
            <a:r>
              <a:rPr lang="en-US" sz="1800" b="1" dirty="0" smtClean="0"/>
              <a:t>X-Track</a:t>
            </a:r>
            <a:r>
              <a:rPr lang="en-US" sz="1800" b="1" dirty="0"/>
              <a:t>: Evaluation-Metrics-Quality</a:t>
            </a:r>
            <a:r>
              <a:rPr lang="en-US" sz="1800" dirty="0"/>
              <a:t>  </a:t>
            </a:r>
            <a:endParaRPr lang="en-US" sz="1800" dirty="0" smtClean="0"/>
          </a:p>
          <a:p>
            <a:pPr lvl="1"/>
            <a:r>
              <a:rPr lang="en-US" sz="1400" dirty="0"/>
              <a:t>Co-Champions: </a:t>
            </a:r>
            <a:r>
              <a:rPr lang="en-US" sz="1400" dirty="0" err="1"/>
              <a:t>AmandaVizedom</a:t>
            </a:r>
            <a:endParaRPr lang="en-US" sz="1400" dirty="0"/>
          </a:p>
          <a:p>
            <a:r>
              <a:rPr lang="en-US" sz="1800" b="1" dirty="0" smtClean="0"/>
              <a:t>Ontology Summit Communiqué </a:t>
            </a:r>
          </a:p>
          <a:p>
            <a:pPr lvl="1"/>
            <a:r>
              <a:rPr lang="en-US" sz="1400" dirty="0" smtClean="0"/>
              <a:t>Co-Lead Editors: </a:t>
            </a:r>
            <a:r>
              <a:rPr lang="en-US" sz="1400" dirty="0" err="1"/>
              <a:t>ToddSchneider</a:t>
            </a:r>
            <a:r>
              <a:rPr lang="en-US" sz="1400" dirty="0"/>
              <a:t>, </a:t>
            </a:r>
            <a:r>
              <a:rPr lang="en-US" sz="1400" dirty="0" err="1" smtClean="0"/>
              <a:t>AliHashemi</a:t>
            </a:r>
            <a:endParaRPr lang="en-US" sz="1400" dirty="0" smtClean="0"/>
          </a:p>
          <a:p>
            <a:pPr lvl="1"/>
            <a:r>
              <a:rPr lang="en-US" sz="1400" dirty="0"/>
              <a:t>All other co-champions </a:t>
            </a:r>
            <a:r>
              <a:rPr lang="en-US" sz="1400" dirty="0" smtClean="0"/>
              <a:t>are </a:t>
            </a:r>
            <a:r>
              <a:rPr lang="en-US" sz="1400" dirty="0"/>
              <a:t>co-editors of the </a:t>
            </a:r>
            <a:r>
              <a:rPr lang="en-US" sz="1400" dirty="0"/>
              <a:t>Communiqué </a:t>
            </a:r>
          </a:p>
          <a:p>
            <a:r>
              <a:rPr lang="en-US" sz="1800" b="1" dirty="0" smtClean="0"/>
              <a:t>Public Relations</a:t>
            </a:r>
          </a:p>
          <a:p>
            <a:pPr lvl="1"/>
            <a:r>
              <a:rPr lang="en-US" sz="1400" dirty="0" smtClean="0"/>
              <a:t>Champion: </a:t>
            </a:r>
            <a:r>
              <a:rPr lang="en-US" sz="1400" dirty="0" err="1" smtClean="0"/>
              <a:t>AliHashemi</a:t>
            </a:r>
            <a:endParaRPr lang="en-US" sz="1400" dirty="0" smtClean="0"/>
          </a:p>
          <a:p>
            <a:r>
              <a:rPr lang="en-US" sz="1800" b="1" dirty="0" smtClean="0"/>
              <a:t>Workshop and Symposium, NIST, April 2012</a:t>
            </a:r>
          </a:p>
          <a:p>
            <a:pPr lvl="1"/>
            <a:r>
              <a:rPr lang="en-US" sz="1400" dirty="0" smtClean="0"/>
              <a:t>Co-Chairs</a:t>
            </a:r>
            <a:r>
              <a:rPr lang="en-US" sz="1400" dirty="0"/>
              <a:t>: </a:t>
            </a:r>
            <a:r>
              <a:rPr lang="en-US" sz="1400" dirty="0" err="1"/>
              <a:t>MichaelGruninger</a:t>
            </a:r>
            <a:r>
              <a:rPr lang="en-US" sz="1400" dirty="0"/>
              <a:t>, </a:t>
            </a:r>
            <a:r>
              <a:rPr lang="en-US" sz="1400" dirty="0" err="1"/>
              <a:t>RamSriram</a:t>
            </a:r>
            <a:endParaRPr lang="en-US" sz="1400" dirty="0"/>
          </a:p>
          <a:p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7ABF91-C3D0-492C-A563-05B14F63DB5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69473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Ontology Summit 2012 </a:t>
            </a:r>
            <a:br>
              <a:rPr lang="en-US" dirty="0" smtClean="0"/>
            </a:br>
            <a:r>
              <a:rPr lang="en-US" dirty="0" smtClean="0"/>
              <a:t>Track Workspaces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/>
              <a:t>Track-1:</a:t>
            </a:r>
            <a:r>
              <a:rPr lang="en-US" sz="1800" dirty="0"/>
              <a:t> </a:t>
            </a:r>
            <a:r>
              <a:rPr lang="en-US" sz="1800" b="1" dirty="0"/>
              <a:t>Large-scale systems </a:t>
            </a:r>
            <a:r>
              <a:rPr lang="en-US" sz="1800" b="1" dirty="0" smtClean="0"/>
              <a:t>engineering</a:t>
            </a:r>
          </a:p>
          <a:p>
            <a:pPr lvl="1"/>
            <a:r>
              <a:rPr lang="en-US" sz="1200" dirty="0" smtClean="0">
                <a:hlinkClick r:id="rId3"/>
              </a:rPr>
              <a:t>OntologySummit2012_SystemEngineering_CommunityInput</a:t>
            </a:r>
            <a:r>
              <a:rPr lang="en-US" sz="1200" dirty="0" smtClean="0"/>
              <a:t> </a:t>
            </a:r>
            <a:r>
              <a:rPr lang="en-US" sz="1200" i="1" dirty="0" smtClean="0"/>
              <a:t>(open)</a:t>
            </a:r>
            <a:r>
              <a:rPr lang="en-US" sz="1200" dirty="0" smtClean="0"/>
              <a:t> </a:t>
            </a:r>
          </a:p>
          <a:p>
            <a:pPr lvl="1"/>
            <a:r>
              <a:rPr lang="en-US" sz="1200" dirty="0" smtClean="0">
                <a:hlinkClick r:id="rId4"/>
              </a:rPr>
              <a:t>OntologySummit2012_SystemEngineering_Synthesis</a:t>
            </a:r>
            <a:r>
              <a:rPr lang="en-US" sz="1200" dirty="0" smtClean="0"/>
              <a:t> </a:t>
            </a:r>
            <a:r>
              <a:rPr lang="en-US" sz="1200" i="1" dirty="0" smtClean="0"/>
              <a:t>(maintained by </a:t>
            </a:r>
            <a:r>
              <a:rPr lang="en-US" sz="1200" i="1" dirty="0" err="1" smtClean="0">
                <a:hlinkClick r:id="rId5"/>
              </a:rPr>
              <a:t>HensonGraves</a:t>
            </a:r>
            <a:r>
              <a:rPr lang="en-US" sz="1200" i="1" dirty="0" smtClean="0"/>
              <a:t>, </a:t>
            </a:r>
            <a:r>
              <a:rPr lang="en-US" sz="1200" i="1" dirty="0" err="1" smtClean="0">
                <a:hlinkClick r:id="rId6"/>
              </a:rPr>
              <a:t>CoryCasanave</a:t>
            </a:r>
            <a:r>
              <a:rPr lang="en-US" sz="1200" i="1" dirty="0" smtClean="0"/>
              <a:t>)</a:t>
            </a:r>
            <a:r>
              <a:rPr lang="en-US" sz="1200" dirty="0" smtClean="0"/>
              <a:t> </a:t>
            </a:r>
          </a:p>
          <a:p>
            <a:r>
              <a:rPr lang="en-US" sz="1800" b="1" dirty="0" smtClean="0"/>
              <a:t>Track-2</a:t>
            </a:r>
            <a:r>
              <a:rPr lang="en-US" sz="1800" b="1" dirty="0"/>
              <a:t>: Large-scale engineered </a:t>
            </a:r>
            <a:r>
              <a:rPr lang="en-US" sz="1800" b="1" dirty="0" smtClean="0"/>
              <a:t>systems</a:t>
            </a:r>
            <a:endParaRPr lang="en-US" sz="1800" dirty="0" smtClean="0"/>
          </a:p>
          <a:p>
            <a:pPr lvl="1"/>
            <a:r>
              <a:rPr lang="en-US" sz="1200" dirty="0" smtClean="0">
                <a:hlinkClick r:id="rId7"/>
              </a:rPr>
              <a:t>OntologySummit2012_EngineeredSystems_CommunityInput</a:t>
            </a:r>
            <a:r>
              <a:rPr lang="en-US" sz="1200" dirty="0" smtClean="0"/>
              <a:t> </a:t>
            </a:r>
            <a:r>
              <a:rPr lang="en-US" sz="1200" i="1" dirty="0"/>
              <a:t>(open)</a:t>
            </a:r>
            <a:r>
              <a:rPr lang="en-US" sz="1200" dirty="0"/>
              <a:t>  </a:t>
            </a:r>
            <a:endParaRPr lang="en-US" sz="1200" dirty="0" smtClean="0"/>
          </a:p>
          <a:p>
            <a:pPr lvl="1"/>
            <a:r>
              <a:rPr lang="en-US" sz="1200" dirty="0" smtClean="0">
                <a:hlinkClick r:id="rId8"/>
              </a:rPr>
              <a:t>OntologySummit2012_EngineeredSystems_Synthesis</a:t>
            </a:r>
            <a:r>
              <a:rPr lang="en-US" sz="1200" dirty="0" smtClean="0"/>
              <a:t> </a:t>
            </a:r>
            <a:r>
              <a:rPr lang="en-US" sz="1200" i="1" dirty="0"/>
              <a:t>(maintained by </a:t>
            </a:r>
            <a:r>
              <a:rPr lang="en-US" sz="1200" i="1" dirty="0" err="1">
                <a:hlinkClick r:id="rId9"/>
              </a:rPr>
              <a:t>MatthewWest</a:t>
            </a:r>
            <a:r>
              <a:rPr lang="en-US" sz="1200" i="1" dirty="0"/>
              <a:t>, </a:t>
            </a:r>
            <a:r>
              <a:rPr lang="en-US" sz="1200" i="1" dirty="0" err="1">
                <a:hlinkClick r:id="rId5"/>
              </a:rPr>
              <a:t>HensonGraves</a:t>
            </a:r>
            <a:r>
              <a:rPr lang="en-US" sz="1200" i="1" dirty="0"/>
              <a:t>)</a:t>
            </a:r>
            <a:r>
              <a:rPr lang="en-US" sz="1200" dirty="0"/>
              <a:t>    </a:t>
            </a:r>
            <a:endParaRPr lang="en-US" sz="1200" dirty="0" smtClean="0"/>
          </a:p>
          <a:p>
            <a:r>
              <a:rPr lang="en-US" sz="1800" b="1" dirty="0" smtClean="0"/>
              <a:t>Track-3</a:t>
            </a:r>
            <a:r>
              <a:rPr lang="en-US" sz="1800" b="1" dirty="0"/>
              <a:t>:</a:t>
            </a:r>
            <a:r>
              <a:rPr lang="en-US" sz="1800" dirty="0"/>
              <a:t> </a:t>
            </a:r>
            <a:r>
              <a:rPr lang="en-US" sz="1800" b="1" dirty="0"/>
              <a:t>Challenge: ontology and big data</a:t>
            </a:r>
            <a:r>
              <a:rPr lang="en-US" sz="1800" dirty="0"/>
              <a:t>  </a:t>
            </a:r>
            <a:endParaRPr lang="en-US" sz="1800" dirty="0" smtClean="0"/>
          </a:p>
          <a:p>
            <a:pPr lvl="1"/>
            <a:r>
              <a:rPr lang="en-US" sz="1200" dirty="0" smtClean="0">
                <a:hlinkClick r:id="rId10"/>
              </a:rPr>
              <a:t>OntologySummit2012_BigData_CommunityInput</a:t>
            </a:r>
            <a:r>
              <a:rPr lang="en-US" sz="1200" dirty="0" smtClean="0"/>
              <a:t> </a:t>
            </a:r>
            <a:r>
              <a:rPr lang="en-US" sz="1200" i="1" dirty="0"/>
              <a:t>(open)</a:t>
            </a:r>
            <a:r>
              <a:rPr lang="en-US" sz="1200" dirty="0"/>
              <a:t> </a:t>
            </a:r>
            <a:endParaRPr lang="en-US" sz="1200" dirty="0" smtClean="0"/>
          </a:p>
          <a:p>
            <a:pPr lvl="1"/>
            <a:r>
              <a:rPr lang="en-US" sz="1200" dirty="0" smtClean="0">
                <a:hlinkClick r:id="rId11"/>
              </a:rPr>
              <a:t>OntologySummit2012_BigData_Synthesis</a:t>
            </a:r>
            <a:r>
              <a:rPr lang="en-US" sz="1200" dirty="0" smtClean="0"/>
              <a:t> </a:t>
            </a:r>
            <a:r>
              <a:rPr lang="en-US" sz="1200" i="1" dirty="0"/>
              <a:t>(maintained by </a:t>
            </a:r>
            <a:r>
              <a:rPr lang="en-US" sz="1200" i="1" dirty="0" err="1">
                <a:hlinkClick r:id="rId12"/>
              </a:rPr>
              <a:t>ErnieLucier</a:t>
            </a:r>
            <a:r>
              <a:rPr lang="en-US" sz="1200" i="1" dirty="0"/>
              <a:t>, </a:t>
            </a:r>
            <a:r>
              <a:rPr lang="en-US" sz="1200" i="1" dirty="0" err="1">
                <a:hlinkClick r:id="rId13"/>
              </a:rPr>
              <a:t>MaryBrady</a:t>
            </a:r>
            <a:r>
              <a:rPr lang="en-US" sz="1200" i="1" dirty="0"/>
              <a:t>)</a:t>
            </a:r>
            <a:r>
              <a:rPr lang="en-US" sz="1200" dirty="0"/>
              <a:t>  </a:t>
            </a:r>
          </a:p>
          <a:p>
            <a:r>
              <a:rPr lang="en-US" sz="1800" b="1" dirty="0"/>
              <a:t>Track-4: Large-scale domain </a:t>
            </a:r>
            <a:r>
              <a:rPr lang="en-US" sz="1800" b="1" dirty="0" smtClean="0"/>
              <a:t>applications</a:t>
            </a:r>
            <a:endParaRPr lang="en-US" sz="1800" dirty="0"/>
          </a:p>
          <a:p>
            <a:pPr lvl="1"/>
            <a:r>
              <a:rPr lang="en-US" sz="1200" dirty="0">
                <a:hlinkClick r:id="rId14"/>
              </a:rPr>
              <a:t>OntologySummit2012_Applications_CommunityInput</a:t>
            </a:r>
            <a:r>
              <a:rPr lang="en-US" sz="1200" dirty="0"/>
              <a:t> </a:t>
            </a:r>
            <a:r>
              <a:rPr lang="en-US" sz="1200" i="1" dirty="0"/>
              <a:t>(open</a:t>
            </a:r>
            <a:r>
              <a:rPr lang="en-US" sz="1200" i="1" dirty="0" smtClean="0"/>
              <a:t>)</a:t>
            </a:r>
            <a:endParaRPr lang="en-US" sz="1200" dirty="0"/>
          </a:p>
          <a:p>
            <a:pPr lvl="1"/>
            <a:r>
              <a:rPr lang="en-US" sz="1200" dirty="0">
                <a:hlinkClick r:id="rId15"/>
              </a:rPr>
              <a:t>OntologySummit2012_Applications_Synthesis</a:t>
            </a:r>
            <a:r>
              <a:rPr lang="en-US" sz="1200" dirty="0"/>
              <a:t> </a:t>
            </a:r>
            <a:r>
              <a:rPr lang="en-US" sz="1200" i="1" dirty="0"/>
              <a:t>(maintained by </a:t>
            </a:r>
            <a:r>
              <a:rPr lang="en-US" sz="1200" i="1" dirty="0" err="1">
                <a:hlinkClick r:id="rId16"/>
              </a:rPr>
              <a:t>SteveRay</a:t>
            </a:r>
            <a:r>
              <a:rPr lang="en-US" sz="1200" i="1" dirty="0"/>
              <a:t>, </a:t>
            </a:r>
            <a:r>
              <a:rPr lang="en-US" sz="1200" i="1" dirty="0" err="1">
                <a:hlinkClick r:id="rId17"/>
              </a:rPr>
              <a:t>TrishWhetzel</a:t>
            </a:r>
            <a:r>
              <a:rPr lang="en-US" sz="1200" i="1" dirty="0"/>
              <a:t>, </a:t>
            </a:r>
            <a:r>
              <a:rPr lang="en-US" sz="1200" i="1" dirty="0" err="1">
                <a:hlinkClick r:id="rId6"/>
              </a:rPr>
              <a:t>CoryCasanave</a:t>
            </a:r>
            <a:r>
              <a:rPr lang="en-US" sz="1200" i="1" dirty="0"/>
              <a:t>)</a:t>
            </a:r>
            <a:r>
              <a:rPr lang="en-US" sz="1200" dirty="0"/>
              <a:t>  </a:t>
            </a:r>
          </a:p>
          <a:p>
            <a:r>
              <a:rPr lang="en-US" sz="1800" b="1" dirty="0"/>
              <a:t>X-Track: Evaluation-Metrics-Quality</a:t>
            </a:r>
            <a:r>
              <a:rPr lang="en-US" sz="1800" dirty="0"/>
              <a:t>  </a:t>
            </a:r>
          </a:p>
          <a:p>
            <a:pPr lvl="1"/>
            <a:r>
              <a:rPr lang="en-US" sz="1200" dirty="0">
                <a:hlinkClick r:id="rId18"/>
              </a:rPr>
              <a:t>OntologySummit2012_MetricsQuality_CommunityInput</a:t>
            </a:r>
            <a:r>
              <a:rPr lang="en-US" sz="1200" dirty="0"/>
              <a:t> </a:t>
            </a:r>
            <a:r>
              <a:rPr lang="en-US" sz="1200" i="1" dirty="0"/>
              <a:t>(open)</a:t>
            </a:r>
            <a:r>
              <a:rPr lang="en-US" sz="1200" dirty="0"/>
              <a:t>  </a:t>
            </a:r>
          </a:p>
          <a:p>
            <a:pPr lvl="1"/>
            <a:r>
              <a:rPr lang="en-US" sz="1200" dirty="0">
                <a:hlinkClick r:id="rId19"/>
              </a:rPr>
              <a:t>OntologySummit2012_MetricsQuality_Synthesis</a:t>
            </a:r>
            <a:r>
              <a:rPr lang="en-US" sz="1200" dirty="0"/>
              <a:t> </a:t>
            </a:r>
            <a:r>
              <a:rPr lang="en-US" sz="1200" i="1" dirty="0"/>
              <a:t>(maintained by </a:t>
            </a:r>
            <a:r>
              <a:rPr lang="en-US" sz="1200" i="1" dirty="0" err="1">
                <a:hlinkClick r:id="rId20"/>
              </a:rPr>
              <a:t>AmandaVizedom</a:t>
            </a:r>
            <a:r>
              <a:rPr lang="en-US" sz="1200" i="1" dirty="0"/>
              <a:t>, ???)</a:t>
            </a:r>
            <a:r>
              <a:rPr lang="en-US" sz="1200" dirty="0"/>
              <a:t> </a:t>
            </a:r>
          </a:p>
          <a:p>
            <a:r>
              <a:rPr lang="en-US" sz="1800" b="1" dirty="0" smtClean="0"/>
              <a:t>Ontology Summit </a:t>
            </a:r>
            <a:r>
              <a:rPr lang="en-US" sz="1800" b="1" dirty="0"/>
              <a:t>Communiqué:</a:t>
            </a:r>
            <a:r>
              <a:rPr lang="en-US" sz="1800" dirty="0"/>
              <a:t> </a:t>
            </a:r>
          </a:p>
          <a:p>
            <a:pPr lvl="1"/>
            <a:r>
              <a:rPr lang="en-US" sz="1200" dirty="0">
                <a:hlinkClick r:id="rId21"/>
              </a:rPr>
              <a:t>OntologySummit2012_Communique/Draft</a:t>
            </a:r>
            <a:r>
              <a:rPr lang="en-US" sz="1200" dirty="0"/>
              <a:t> (maintained by the communique </a:t>
            </a:r>
            <a:r>
              <a:rPr lang="en-US" sz="1200" dirty="0" smtClean="0"/>
              <a:t>co-lead editors </a:t>
            </a:r>
            <a:r>
              <a:rPr lang="en-US" sz="1200" dirty="0" err="1">
                <a:hlinkClick r:id="rId22"/>
              </a:rPr>
              <a:t>ToddSchneider</a:t>
            </a:r>
            <a:r>
              <a:rPr lang="en-US" sz="1200" dirty="0"/>
              <a:t>, </a:t>
            </a:r>
            <a:r>
              <a:rPr lang="en-US" sz="1200" dirty="0" err="1" smtClean="0">
                <a:hlinkClick r:id="rId23"/>
              </a:rPr>
              <a:t>AliHashemi</a:t>
            </a:r>
            <a:r>
              <a:rPr lang="en-US" sz="1200" dirty="0" smtClean="0"/>
              <a:t>)</a:t>
            </a:r>
            <a:endParaRPr lang="en-US" sz="1200" dirty="0"/>
          </a:p>
          <a:p>
            <a:pPr lvl="1"/>
            <a:r>
              <a:rPr lang="en-US" sz="1200" dirty="0">
                <a:hlinkClick r:id="rId24"/>
              </a:rPr>
              <a:t>OntologySummit2012_Communique</a:t>
            </a:r>
            <a:r>
              <a:rPr lang="en-US" sz="1200" dirty="0"/>
              <a:t> (maintained by the </a:t>
            </a:r>
            <a:r>
              <a:rPr lang="en-US" sz="1200" dirty="0" smtClean="0"/>
              <a:t>co-editors)</a:t>
            </a:r>
            <a:endParaRPr lang="en-US" sz="1200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7ABF91-C3D0-492C-A563-05B14F63DB5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3492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Sessions and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Main Ontology </a:t>
            </a:r>
            <a:r>
              <a:rPr lang="en-US" sz="2000" dirty="0"/>
              <a:t>Summit page: </a:t>
            </a:r>
            <a:endParaRPr lang="en-US" sz="2000" dirty="0" smtClean="0"/>
          </a:p>
          <a:p>
            <a:pPr lvl="1"/>
            <a:r>
              <a:rPr lang="en-US" sz="1600" b="1" dirty="0" smtClean="0"/>
              <a:t>http</a:t>
            </a:r>
            <a:r>
              <a:rPr lang="en-US" sz="1600" b="1" dirty="0"/>
              <a:t>://ontolog.cim3.net/cgi-bin/wiki.pl?OntologySummit2012 </a:t>
            </a:r>
            <a:endParaRPr lang="en-US" sz="1600" b="1" dirty="0" smtClean="0"/>
          </a:p>
          <a:p>
            <a:r>
              <a:rPr lang="en-US" sz="2000" dirty="0" smtClean="0"/>
              <a:t>We will have a virtual session every Thursday, focused on some Track</a:t>
            </a:r>
          </a:p>
          <a:p>
            <a:r>
              <a:rPr lang="en-US" sz="2000" dirty="0" smtClean="0"/>
              <a:t>Discussions will take place on [ontology-summit] mailing list</a:t>
            </a:r>
          </a:p>
          <a:p>
            <a:r>
              <a:rPr lang="en-US" sz="2000" dirty="0" smtClean="0"/>
              <a:t>Members can add to Track open wikis; Track Champions will synthesize</a:t>
            </a:r>
          </a:p>
          <a:p>
            <a:r>
              <a:rPr lang="en-US" sz="2000" dirty="0" smtClean="0"/>
              <a:t>Communiqué Co-Lead Editors will work closely with Track Champions (who are co-editors) on the </a:t>
            </a:r>
            <a:r>
              <a:rPr lang="en-US" sz="2000" dirty="0"/>
              <a:t>Communiqué </a:t>
            </a:r>
            <a:endParaRPr lang="en-US" sz="2000" dirty="0" smtClean="0"/>
          </a:p>
          <a:p>
            <a:r>
              <a:rPr lang="en-US" sz="2000" dirty="0" smtClean="0"/>
              <a:t>Ontology Summit 2012 will culminate at the Workshop and Symposium, NIST, Gaithersburg, MD, USA, April 2012</a:t>
            </a:r>
          </a:p>
          <a:p>
            <a:endParaRPr lang="en-US" sz="2000" dirty="0" smtClean="0"/>
          </a:p>
          <a:p>
            <a:r>
              <a:rPr lang="en-US" sz="2400" b="1" dirty="0"/>
              <a:t>Let the discussions begin</a:t>
            </a:r>
            <a:r>
              <a:rPr lang="en-US" sz="2400" b="1" dirty="0" smtClean="0"/>
              <a:t>!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7ABF91-C3D0-492C-A563-05B14F63DB5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937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ntology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10000"/>
      </a:accent1>
      <a:accent2>
        <a:srgbClr val="0000FF"/>
      </a:accent2>
      <a:accent3>
        <a:srgbClr val="FFFFFF"/>
      </a:accent3>
      <a:accent4>
        <a:srgbClr val="000000"/>
      </a:accent4>
      <a:accent5>
        <a:srgbClr val="C1AAAA"/>
      </a:accent5>
      <a:accent6>
        <a:srgbClr val="0000E7"/>
      </a:accent6>
      <a:hlink>
        <a:srgbClr val="FF8100"/>
      </a:hlink>
      <a:folHlink>
        <a:srgbClr val="C20000"/>
      </a:folHlink>
    </a:clrScheme>
    <a:fontScheme name="ontolog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ntology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tolog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tology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tology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tology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tology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tology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Ontology template</Template>
  <TotalTime>1366</TotalTime>
  <Words>471</Words>
  <Application>Microsoft Office PowerPoint</Application>
  <PresentationFormat>On-screen Show (4:3)</PresentationFormat>
  <Paragraphs>98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Ontology template</vt:lpstr>
      <vt:lpstr> Ontology Summit 2012 Ontology for Big Systems Session 2:  What’s in Scope? Thursday, January 19, 2012 </vt:lpstr>
      <vt:lpstr>Recap: Theme of Ontology Summit 2012</vt:lpstr>
      <vt:lpstr>Ontology Summit Program Structure: Ontology for Big Systems Tracks </vt:lpstr>
      <vt:lpstr>Vision for Ontology Summit 2012</vt:lpstr>
      <vt:lpstr>Ontology Summit 2012  Track Champions</vt:lpstr>
      <vt:lpstr>Ontology Summit 2012  Track Workspaces</vt:lpstr>
      <vt:lpstr>Virtual Sessions and Discussions</vt:lpstr>
    </vt:vector>
  </TitlesOfParts>
  <Company>The MITRE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Ontology Summit 2012 Ontology for Big Systems Launch Event: Next Steps Thursday, January 12, 2012</dc:title>
  <dc:subject>Ontology Spectrum, Semantic Models</dc:subject>
  <dc:creator>Obrst, Leo J.</dc:creator>
  <cp:lastModifiedBy>Obrst, Leo J.</cp:lastModifiedBy>
  <cp:revision>47</cp:revision>
  <dcterms:created xsi:type="dcterms:W3CDTF">2012-01-12T01:29:46Z</dcterms:created>
  <dcterms:modified xsi:type="dcterms:W3CDTF">2012-01-19T00:40:38Z</dcterms:modified>
</cp:coreProperties>
</file>