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523" r:id="rId4"/>
    <p:sldId id="521" r:id="rId5"/>
    <p:sldId id="524" r:id="rId6"/>
    <p:sldId id="527" r:id="rId7"/>
    <p:sldId id="522" r:id="rId8"/>
    <p:sldId id="525" r:id="rId9"/>
    <p:sldId id="526" r:id="rId10"/>
    <p:sldId id="519" r:id="rId11"/>
    <p:sldId id="395" r:id="rId12"/>
    <p:sldId id="322" r:id="rId13"/>
    <p:sldId id="442" r:id="rId14"/>
    <p:sldId id="449" r:id="rId15"/>
    <p:sldId id="509" r:id="rId16"/>
    <p:sldId id="450" r:id="rId17"/>
    <p:sldId id="513" r:id="rId18"/>
    <p:sldId id="510" r:id="rId19"/>
    <p:sldId id="403" r:id="rId20"/>
    <p:sldId id="530" r:id="rId21"/>
    <p:sldId id="529" r:id="rId22"/>
    <p:sldId id="494" r:id="rId23"/>
    <p:sldId id="50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6600"/>
    <a:srgbClr val="99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157" y="-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881757-17AB-4171-BA6F-781350A37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ea typeface="ＭＳ Ｐゴシック" pitchFamily="-110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6FD2BF-D12C-43A2-A0D9-426644DCEC6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AECB-9D0B-4961-93CD-F9915379CCD6}" type="datetimeFigureOut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FB80A-DA74-4E7D-A7AF-D32A93563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AB68E-3999-49B8-AC91-17D20B6B1D83}" type="datetimeFigureOut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695F-7244-4973-BFCC-B7A43E970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2080A-C4A9-49D4-8BD3-8DA7345862A4}" type="datetimeFigureOut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F790D-49B1-4EE1-AA6A-4545BC471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769F7-E25E-40E8-A6AD-F32D9CEB086A}" type="datetimeFigureOut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28DC5-1F19-42C9-81F4-CD38DE303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276C-0FD0-44BC-8CC6-855BF801A1C4}" type="datetimeFigureOut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B65E4-E38F-4F0E-9E68-98749206F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5594C-9E56-4B02-BF4D-E570CB079067}" type="datetimeFigureOut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39A4E-3BDC-477D-966B-AC051C26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7AFD7-C8D5-4599-83D3-C725482D4FD6}" type="datetimeFigureOut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D8C04-516B-4CD5-92B1-91E75395B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EC1D0-6876-4F9C-A4DA-402A2E462210}" type="datetimeFigureOut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2F58C-377E-4E49-90AD-25ACA1503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FEF5-A2F6-499E-881C-5E46512ACE17}" type="datetimeFigureOut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A7F3D-8F5C-4097-BF53-E652D6EF9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C3513-DA9C-4593-8087-DFE4AFE74913}" type="datetimeFigureOut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8D252-3599-4B83-AEF9-9E6192FFE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10309-E17E-43CE-BD4E-ABC89A0C3739}" type="datetimeFigureOut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1519-0F1E-45ED-AF05-848D81672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601075" y="6461125"/>
            <a:ext cx="542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 </a:t>
            </a:r>
            <a:fld id="{6998D84E-F37F-46F2-9EB6-136DA2C98BEE}" type="slidenum">
              <a:rPr lang="en-US" sz="2000">
                <a:solidFill>
                  <a:srgbClr val="333333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52400" y="6488668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Ramesh Jain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9E7F96-669C-4B20-8C1B-DA9D34A44C73}" type="datetimeFigureOut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4BF661-93CA-4BF5-9750-62E71409E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18" Type="http://schemas.openxmlformats.org/officeDocument/2006/relationships/image" Target="../media/image48.jpeg"/><Relationship Id="rId26" Type="http://schemas.openxmlformats.org/officeDocument/2006/relationships/image" Target="../media/image55.jpeg"/><Relationship Id="rId3" Type="http://schemas.openxmlformats.org/officeDocument/2006/relationships/image" Target="../media/image34.png"/><Relationship Id="rId21" Type="http://schemas.openxmlformats.org/officeDocument/2006/relationships/image" Target="../media/image51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17" Type="http://schemas.openxmlformats.org/officeDocument/2006/relationships/image" Target="../media/image47.jpeg"/><Relationship Id="rId25" Type="http://schemas.openxmlformats.org/officeDocument/2006/relationships/image" Target="../media/image54.png"/><Relationship Id="rId2" Type="http://schemas.openxmlformats.org/officeDocument/2006/relationships/image" Target="../media/image33.jpeg"/><Relationship Id="rId16" Type="http://schemas.openxmlformats.org/officeDocument/2006/relationships/image" Target="../media/image46.png"/><Relationship Id="rId20" Type="http://schemas.openxmlformats.org/officeDocument/2006/relationships/image" Target="../media/image50.jpeg"/><Relationship Id="rId29" Type="http://schemas.openxmlformats.org/officeDocument/2006/relationships/hyperlink" Target="http://flickr.com/photos/rameshjain/2224858631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24" Type="http://schemas.openxmlformats.org/officeDocument/2006/relationships/image" Target="../media/image53.jpeg"/><Relationship Id="rId5" Type="http://schemas.openxmlformats.org/officeDocument/2006/relationships/hyperlink" Target="http://images.google.com/imgres?imgurl=http://www.intellisearch.no/upload/Solution%20pics/knowledge.jpg&amp;imgrefurl=http://www.intellisearch.no/Knowledge-Center/&amp;h=566&amp;w=849&amp;sz=251&amp;hl=en&amp;start=13&amp;sig2=QS5Z20FVUQlrmOZeXU04Lg&amp;um=1&amp;usg=__N1skLPB90JVHVx4Saj4vkN986kQ=&amp;tbnid=MhkPelL9EHh-5M:&amp;tbnh=97&amp;tbnw=145&amp;ei=d7vrSIfTHYy6sAOg-uDwCw&amp;prev=/images?q=knowledge&amp;um=1&amp;hl=en&amp;rls=com.microsoft:en-us:IE-SearchBox&amp;rlz=1I7RNWN" TargetMode="External"/><Relationship Id="rId15" Type="http://schemas.openxmlformats.org/officeDocument/2006/relationships/image" Target="../media/image45.jpeg"/><Relationship Id="rId23" Type="http://schemas.openxmlformats.org/officeDocument/2006/relationships/image" Target="../media/image52.jpeg"/><Relationship Id="rId28" Type="http://schemas.openxmlformats.org/officeDocument/2006/relationships/image" Target="../media/image56.jpeg"/><Relationship Id="rId10" Type="http://schemas.openxmlformats.org/officeDocument/2006/relationships/image" Target="../media/image40.jpeg"/><Relationship Id="rId19" Type="http://schemas.openxmlformats.org/officeDocument/2006/relationships/image" Target="../media/image49.jpeg"/><Relationship Id="rId4" Type="http://schemas.openxmlformats.org/officeDocument/2006/relationships/image" Target="../media/image35.pn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Relationship Id="rId22" Type="http://schemas.openxmlformats.org/officeDocument/2006/relationships/hyperlink" Target="http://images.google.com/imgres?imgurl=http://www.itsnature.org/Wild_Travels/images/article-images/Grand_Canyon5.jpg&amp;imgrefurl=http://www.itsnature.org/wild-travels/grand-canyon-wild/&amp;h=764&amp;w=510&amp;sz=71&amp;hl=en&amp;start=35&amp;sig2=6QG1wNJ6wK5YgDBy-2rHsg&amp;um=1&amp;usg=__Os8wKAUgSWbiRR8tYBAfsCXmWZI=&amp;tbnid=aPpAE5HG9TFNHM:&amp;tbnh=142&amp;tbnw=95&amp;ei=p4X_SO6gCpj2sAOVrJBY&amp;prev=/images?q=Grand+Canyon&amp;start=20&amp;ndsp=20&amp;um=1&amp;hl=en&amp;rls=com.microsoft:en-us:IE-SearchBox&amp;rlz=1I7RNWN&amp;sa=N" TargetMode="External"/><Relationship Id="rId27" Type="http://schemas.openxmlformats.org/officeDocument/2006/relationships/hyperlink" Target="http://images.google.com/imgres?imgurl=http://urbact.eu/uploads/RTEmagicC_document_immage_01.jpg.jpg&amp;imgrefurl=http://urbact.eu/projects/sudest/documents.html&amp;h=311&amp;w=338&amp;sz=39&amp;hl=en&amp;start=3&amp;sig2=9TXxi5duoSx4udNAmBV50g&amp;um=1&amp;usg=__ezYUKvxWwtVFfghcw3HQfk2ALes=&amp;tbnid=H3jHHPPxS3Vh4M:&amp;tbnh=109&amp;tbnw=119&amp;ei=7_P4SJ-lM5WWsQOj_6CpDQ&amp;prev=/images?q=document&amp;um=1&amp;hl=en&amp;rls=com.microsoft:en-us:IE-SearchBox&amp;rlz=1I7RNWN" TargetMode="External"/><Relationship Id="rId30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uter.org/tpami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Ontology_(information_science)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3.jpeg"/><Relationship Id="rId12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11" Type="http://schemas.openxmlformats.org/officeDocument/2006/relationships/image" Target="../media/image26.png"/><Relationship Id="rId5" Type="http://schemas.openxmlformats.org/officeDocument/2006/relationships/image" Target="../media/image1.jpeg"/><Relationship Id="rId10" Type="http://schemas.openxmlformats.org/officeDocument/2006/relationships/image" Target="../media/image6.jpeg"/><Relationship Id="rId4" Type="http://schemas.openxmlformats.org/officeDocument/2006/relationships/image" Target="../media/image25.jpeg"/><Relationship Id="rId9" Type="http://schemas.openxmlformats.org/officeDocument/2006/relationships/image" Target="../media/image5.jpe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09600"/>
            <a:ext cx="9144000" cy="1752600"/>
          </a:xfrm>
        </p:spPr>
        <p:txBody>
          <a:bodyPr/>
          <a:lstStyle/>
          <a:p>
            <a:pPr eaLnBrk="1" hangingPunct="1"/>
            <a:r>
              <a:rPr lang="en-US" sz="5400" b="0" smtClean="0"/>
              <a:t>Social Life Networks: Ontology-based Recognition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Ramesh Jain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Contact: </a:t>
            </a:r>
            <a:r>
              <a:rPr lang="en-US" sz="2800" smtClean="0"/>
              <a:t>   jain@ics.uci.edu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228600" y="685800"/>
            <a:ext cx="6553200" cy="5943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609600" y="5867400"/>
            <a:ext cx="6477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514600" y="6019800"/>
            <a:ext cx="164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Bits and Bytes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990600" y="5181600"/>
            <a:ext cx="5334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1295400" y="4419600"/>
            <a:ext cx="441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1447800" y="3276600"/>
            <a:ext cx="441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>
            <a:off x="1447800" y="2209800"/>
            <a:ext cx="441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>
            <a:off x="1447800" y="1600200"/>
            <a:ext cx="441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854" name="Picture 14" descr="Events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0"/>
            <a:ext cx="1295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438400" y="2667000"/>
            <a:ext cx="1252538" cy="547688"/>
            <a:chOff x="1536" y="1680"/>
            <a:chExt cx="789" cy="345"/>
          </a:xfrm>
        </p:grpSpPr>
        <p:pic>
          <p:nvPicPr>
            <p:cNvPr id="8248" name="Picture 16" descr="object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6" y="1680"/>
              <a:ext cx="43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49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968" y="1824"/>
              <a:ext cx="357" cy="1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Objects</a:t>
              </a:r>
            </a:p>
          </p:txBody>
        </p:sp>
      </p:grp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76200" y="5334000"/>
            <a:ext cx="5048250" cy="990600"/>
            <a:chOff x="48" y="3360"/>
            <a:chExt cx="3180" cy="624"/>
          </a:xfrm>
        </p:grpSpPr>
        <p:sp>
          <p:nvSpPr>
            <p:cNvPr id="8246" name="Text Box 6"/>
            <p:cNvSpPr txBox="1">
              <a:spLocks noChangeArrowheads="1"/>
            </p:cNvSpPr>
            <p:nvPr/>
          </p:nvSpPr>
          <p:spPr bwMode="auto">
            <a:xfrm>
              <a:off x="1488" y="3360"/>
              <a:ext cx="17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Alphanumeric Characters</a:t>
              </a:r>
            </a:p>
          </p:txBody>
        </p:sp>
        <p:sp>
          <p:nvSpPr>
            <p:cNvPr id="41" name="Curved Left Arrow 40"/>
            <p:cNvSpPr>
              <a:spLocks noChangeArrowheads="1"/>
            </p:cNvSpPr>
            <p:nvPr/>
          </p:nvSpPr>
          <p:spPr bwMode="auto">
            <a:xfrm rot="-9356415">
              <a:off x="48" y="3360"/>
              <a:ext cx="337" cy="624"/>
            </a:xfrm>
            <a:prstGeom prst="curvedLeftArrow">
              <a:avLst>
                <a:gd name="adj1" fmla="val 34984"/>
                <a:gd name="adj2" fmla="val 66444"/>
                <a:gd name="adj3" fmla="val 25000"/>
              </a:avLst>
            </a:prstGeom>
            <a:solidFill>
              <a:srgbClr val="E6B9B8"/>
            </a:solidFill>
            <a:ln w="25400" algn="ctr">
              <a:solidFill>
                <a:srgbClr val="8C3836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74650" y="4549775"/>
            <a:ext cx="5187950" cy="860425"/>
            <a:chOff x="336" y="2866"/>
            <a:chExt cx="3268" cy="542"/>
          </a:xfrm>
        </p:grpSpPr>
        <p:sp>
          <p:nvSpPr>
            <p:cNvPr id="8244" name="Text Box 8"/>
            <p:cNvSpPr txBox="1">
              <a:spLocks noChangeArrowheads="1"/>
            </p:cNvSpPr>
            <p:nvPr/>
          </p:nvSpPr>
          <p:spPr bwMode="auto">
            <a:xfrm>
              <a:off x="1152" y="2880"/>
              <a:ext cx="2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Lists, Arrays, Documents, Images …</a:t>
              </a:r>
            </a:p>
          </p:txBody>
        </p:sp>
        <p:sp>
          <p:nvSpPr>
            <p:cNvPr id="42" name="Curved Left Arrow 41"/>
            <p:cNvSpPr>
              <a:spLocks noChangeArrowheads="1"/>
            </p:cNvSpPr>
            <p:nvPr/>
          </p:nvSpPr>
          <p:spPr bwMode="auto">
            <a:xfrm rot="-9356415">
              <a:off x="336" y="2866"/>
              <a:ext cx="337" cy="542"/>
            </a:xfrm>
            <a:prstGeom prst="curvedLeftArrow">
              <a:avLst>
                <a:gd name="adj1" fmla="val 30387"/>
                <a:gd name="adj2" fmla="val 57713"/>
                <a:gd name="adj3" fmla="val 25000"/>
              </a:avLst>
            </a:prstGeom>
            <a:solidFill>
              <a:srgbClr val="E6B9B8"/>
            </a:solidFill>
            <a:ln w="25400" algn="ctr">
              <a:solidFill>
                <a:srgbClr val="8C3836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2055813" y="1676400"/>
            <a:ext cx="2135187" cy="1025525"/>
            <a:chOff x="1295" y="1056"/>
            <a:chExt cx="1345" cy="646"/>
          </a:xfrm>
        </p:grpSpPr>
        <p:pic>
          <p:nvPicPr>
            <p:cNvPr id="8241" name="Picture 13" descr="Emotions%20Monta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4" y="1107"/>
              <a:ext cx="38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2" name="Picture 18" descr="knowled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08" y="1056"/>
              <a:ext cx="432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Curved Left Arrow 43"/>
            <p:cNvSpPr>
              <a:spLocks noChangeArrowheads="1"/>
            </p:cNvSpPr>
            <p:nvPr/>
          </p:nvSpPr>
          <p:spPr bwMode="auto">
            <a:xfrm rot="-9356415">
              <a:off x="1295" y="1064"/>
              <a:ext cx="337" cy="638"/>
            </a:xfrm>
            <a:prstGeom prst="curvedLeftArrow">
              <a:avLst>
                <a:gd name="adj1" fmla="val 35769"/>
                <a:gd name="adj2" fmla="val 67935"/>
                <a:gd name="adj3" fmla="val 25000"/>
              </a:avLst>
            </a:prstGeom>
            <a:solidFill>
              <a:srgbClr val="E6B9B8"/>
            </a:solidFill>
            <a:ln w="25400" algn="ctr">
              <a:solidFill>
                <a:srgbClr val="8C3836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2438400" y="914400"/>
            <a:ext cx="1209675" cy="784225"/>
            <a:chOff x="1584" y="624"/>
            <a:chExt cx="762" cy="494"/>
          </a:xfrm>
        </p:grpSpPr>
        <p:pic>
          <p:nvPicPr>
            <p:cNvPr id="8239" name="Picture 12" descr="nirvan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12" y="624"/>
              <a:ext cx="2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Curved Left Arrow 44"/>
            <p:cNvSpPr>
              <a:spLocks noChangeArrowheads="1"/>
            </p:cNvSpPr>
            <p:nvPr/>
          </p:nvSpPr>
          <p:spPr bwMode="auto">
            <a:xfrm rot="-9356415">
              <a:off x="1584" y="672"/>
              <a:ext cx="337" cy="446"/>
            </a:xfrm>
            <a:prstGeom prst="curvedLeftArrow">
              <a:avLst>
                <a:gd name="adj1" fmla="val 25004"/>
                <a:gd name="adj2" fmla="val 47491"/>
                <a:gd name="adj3" fmla="val 25000"/>
              </a:avLst>
            </a:prstGeom>
            <a:solidFill>
              <a:srgbClr val="E6B9B8"/>
            </a:solidFill>
            <a:ln w="25400" algn="ctr">
              <a:solidFill>
                <a:srgbClr val="8C3836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8208" name="TextBox 23"/>
          <p:cNvSpPr txBox="1">
            <a:spLocks noChangeArrowheads="1"/>
          </p:cNvSpPr>
          <p:nvPr/>
        </p:nvSpPr>
        <p:spPr bwMode="auto">
          <a:xfrm>
            <a:off x="381000" y="2286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984807"/>
                </a:solidFill>
                <a:latin typeface="Calibri" pitchFamily="34" charset="0"/>
                <a:cs typeface="Arial" charset="0"/>
              </a:rPr>
              <a:t>Transformations</a:t>
            </a:r>
          </a:p>
        </p:txBody>
      </p:sp>
      <p:sp>
        <p:nvSpPr>
          <p:cNvPr id="8209" name="AutoShape 39"/>
          <p:cNvSpPr>
            <a:spLocks noChangeArrowheads="1"/>
          </p:cNvSpPr>
          <p:nvPr/>
        </p:nvSpPr>
        <p:spPr bwMode="auto">
          <a:xfrm rot="5400000" flipV="1">
            <a:off x="4953000" y="1600200"/>
            <a:ext cx="1219200" cy="6096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457200" y="3276600"/>
            <a:ext cx="8686800" cy="1143000"/>
            <a:chOff x="288" y="2064"/>
            <a:chExt cx="5472" cy="720"/>
          </a:xfrm>
        </p:grpSpPr>
        <p:sp>
          <p:nvSpPr>
            <p:cNvPr id="8237" name="Line 41"/>
            <p:cNvSpPr>
              <a:spLocks noChangeShapeType="1"/>
            </p:cNvSpPr>
            <p:nvPr/>
          </p:nvSpPr>
          <p:spPr bwMode="auto">
            <a:xfrm>
              <a:off x="288" y="2064"/>
              <a:ext cx="54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Line 42"/>
            <p:cNvSpPr>
              <a:spLocks noChangeShapeType="1"/>
            </p:cNvSpPr>
            <p:nvPr/>
          </p:nvSpPr>
          <p:spPr bwMode="auto">
            <a:xfrm>
              <a:off x="288" y="2784"/>
              <a:ext cx="54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257800" y="685800"/>
            <a:ext cx="2743200" cy="2286000"/>
            <a:chOff x="96" y="192"/>
            <a:chExt cx="5664" cy="4128"/>
          </a:xfrm>
        </p:grpSpPr>
        <p:pic>
          <p:nvPicPr>
            <p:cNvPr id="8221" name="Picture 44" descr="diversity peopl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6" y="1056"/>
              <a:ext cx="2640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2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864" y="192"/>
              <a:ext cx="4080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Users</a:t>
              </a:r>
            </a:p>
          </p:txBody>
        </p:sp>
        <p:grpSp>
          <p:nvGrpSpPr>
            <p:cNvPr id="8223" name="Group 46"/>
            <p:cNvGrpSpPr>
              <a:grpSpLocks/>
            </p:cNvGrpSpPr>
            <p:nvPr/>
          </p:nvGrpSpPr>
          <p:grpSpPr bwMode="auto">
            <a:xfrm>
              <a:off x="2688" y="2352"/>
              <a:ext cx="3072" cy="1968"/>
              <a:chOff x="0" y="0"/>
              <a:chExt cx="5808" cy="4464"/>
            </a:xfrm>
          </p:grpSpPr>
          <p:pic>
            <p:nvPicPr>
              <p:cNvPr id="8224" name="Picture 47" descr="lady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0" y="0"/>
                <a:ext cx="1336" cy="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5" name="Picture 48" descr="a farmer tech_bangdesh3_apr22,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272" y="0"/>
                <a:ext cx="1488" cy="1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6" name="Picture 49" descr="sadhu_mobile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0" y="2880"/>
                <a:ext cx="1109" cy="1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7" name="Picture 50" descr="Village lady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296" y="0"/>
                <a:ext cx="1896" cy="1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8" name="Picture 51" descr="villager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70" y="3342"/>
                <a:ext cx="1290" cy="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9" name="Picture 52" descr="africans on phone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880" y="48"/>
                <a:ext cx="1488" cy="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0" name="Picture 53" descr="Indian kids calli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840" y="1248"/>
                <a:ext cx="1920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1" name="Picture 54" descr="Fisherman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056" y="1248"/>
                <a:ext cx="2712" cy="1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2" name="Picture 55" descr="bushman phone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304" y="1008"/>
                <a:ext cx="1968" cy="2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3" name="Picture 56" descr="cellphone pujari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0" y="2016"/>
                <a:ext cx="1776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4" name="Picture 57" descr="comparing mobiles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152" y="2592"/>
                <a:ext cx="1382" cy="1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5" name="Picture 58" descr="photos phone wireless-medium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384" y="2976"/>
                <a:ext cx="2080" cy="1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6" name="Picture 59" descr="Pakistan-cell-mobile-phone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4304" y="2208"/>
                <a:ext cx="1504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63908" name="Picture 68" descr="Grand_Canyon5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219200" y="3276600"/>
            <a:ext cx="4419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6705600" y="4633913"/>
            <a:ext cx="1909763" cy="1843087"/>
            <a:chOff x="288" y="144"/>
            <a:chExt cx="5139" cy="3609"/>
          </a:xfrm>
        </p:grpSpPr>
        <p:pic>
          <p:nvPicPr>
            <p:cNvPr id="8215" name="Picture 74" descr="bits and bytes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352" y="240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6" name="Picture 75" descr="find-a-word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36" y="2592"/>
              <a:ext cx="1551" cy="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7" name="Picture 76" descr="image0011175596020709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936" y="2592"/>
              <a:ext cx="1491" cy="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8" name="Picture 77" descr="RTEmagicC_document_immage_01">
              <a:hlinkClick r:id="rId27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984" y="144"/>
              <a:ext cx="131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9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296" y="1632"/>
              <a:ext cx="2832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Data</a:t>
              </a:r>
            </a:p>
          </p:txBody>
        </p:sp>
        <p:pic>
          <p:nvPicPr>
            <p:cNvPr id="8220" name="Picture 79" descr="DSC_0405">
              <a:hlinkClick r:id="rId29" tooltip="DSC_0405"/>
            </p:cNvPr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288" y="240"/>
              <a:ext cx="1632" cy="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21" name="WordArt 81"/>
          <p:cNvSpPr>
            <a:spLocks noChangeArrowheads="1" noChangeShapeType="1" noTextEdit="1"/>
          </p:cNvSpPr>
          <p:nvPr/>
        </p:nvSpPr>
        <p:spPr bwMode="auto">
          <a:xfrm>
            <a:off x="6096000" y="3429000"/>
            <a:ext cx="25812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Semantic Gap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/>
      <p:bldP spid="1639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Semantic Gap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3657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smtClean="0"/>
              <a:t>The semantic gap is the lack of coincidence between the information that one can extract from the visual data and the interpretation that the same data have for a user in a given situation.</a:t>
            </a:r>
            <a:r>
              <a:rPr lang="en-US" smtClean="0"/>
              <a:t>  A linguistic description is almost always contextual, whereas an image may live by itself.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984250" y="5181600"/>
            <a:ext cx="777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Content-Based Image Retrieval at the End of the Early Years</a:t>
            </a:r>
            <a:r>
              <a:rPr lang="en-US"/>
              <a:t/>
            </a:r>
            <a:br>
              <a:rPr lang="en-US"/>
            </a:br>
            <a:r>
              <a:rPr lang="en-US"/>
              <a:t>Found in: </a:t>
            </a:r>
            <a:r>
              <a:rPr lang="en-US">
                <a:hlinkClick r:id="rId2"/>
              </a:rPr>
              <a:t>IEEE Transactions on Pattern Analysis and Machine Intelligence</a:t>
            </a:r>
            <a:r>
              <a:rPr lang="en-US"/>
              <a:t> </a:t>
            </a:r>
            <a:br>
              <a:rPr lang="en-US"/>
            </a:br>
            <a:r>
              <a:rPr lang="en-US"/>
              <a:t>Arnold Smeulders , et. al., December 2000 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895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Models bridge the Semantic Gap.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Models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1698625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endParaRPr lang="en-US" sz="2400" b="1" dirty="0"/>
          </a:p>
          <a:p>
            <a:pPr lvl="1">
              <a:buFontTx/>
              <a:buChar char="•"/>
            </a:pPr>
            <a:r>
              <a:rPr lang="en-US" sz="2400" b="1" dirty="0"/>
              <a:t> A model in science is a </a:t>
            </a:r>
            <a:r>
              <a:rPr lang="en-US" sz="2400" b="1" dirty="0">
                <a:solidFill>
                  <a:srgbClr val="FF3300"/>
                </a:solidFill>
              </a:rPr>
              <a:t>physical, mathematical, or logical</a:t>
            </a:r>
            <a:r>
              <a:rPr lang="en-US" sz="2400" b="1" dirty="0"/>
              <a:t> representation of a system of </a:t>
            </a:r>
            <a:r>
              <a:rPr lang="en-US" sz="2400" b="1" dirty="0">
                <a:solidFill>
                  <a:srgbClr val="FF3300"/>
                </a:solidFill>
              </a:rPr>
              <a:t>entities, phenomena, or processes</a:t>
            </a:r>
            <a:r>
              <a:rPr lang="en-US" sz="2400" b="1" dirty="0"/>
              <a:t>. Basically a model is a simplified abstract view of the complex reality. </a:t>
            </a:r>
          </a:p>
          <a:p>
            <a:pPr lvl="1"/>
            <a:endParaRPr lang="en-US" sz="2400" b="1" dirty="0"/>
          </a:p>
          <a:p>
            <a:pPr lvl="1">
              <a:buFontTx/>
              <a:buChar char="•"/>
            </a:pPr>
            <a:endParaRPr lang="en-US" sz="2400" b="1" dirty="0"/>
          </a:p>
          <a:p>
            <a:pPr lvl="1">
              <a:buFontTx/>
              <a:buChar char="•"/>
            </a:pPr>
            <a:r>
              <a:rPr lang="en-US" sz="2400" b="1" dirty="0"/>
              <a:t> Models in software allow scientists to leverage computational power to simulate, visualize, manipulate and gain intuition about the entity, phenomenon or process being represented</a:t>
            </a:r>
          </a:p>
          <a:p>
            <a:pPr eaLnBrk="0" hangingPunct="0">
              <a:buFontTx/>
              <a:buChar char="•"/>
            </a:pPr>
            <a:endParaRPr lang="en-US" sz="2400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Ontology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An </a:t>
            </a:r>
            <a:r>
              <a:rPr lang="en-US" b="1" dirty="0" smtClean="0"/>
              <a:t>ontology</a:t>
            </a:r>
            <a:r>
              <a:rPr lang="en-US" dirty="0" smtClean="0"/>
              <a:t> is a formal representation of knowledge as a set of concepts within a domain, and the relationships between those concepts. It is used to reason about the entities within that domain, and may be used to describe the domain.  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From </a:t>
            </a:r>
            <a:r>
              <a:rPr lang="en-US" dirty="0" smtClean="0">
                <a:solidFill>
                  <a:schemeClr val="accent2"/>
                </a:solidFill>
                <a:hlinkClick r:id="rId2"/>
              </a:rPr>
              <a:t>http://en.wikipedia.org/wiki/Ontology_(information_science)</a:t>
            </a:r>
            <a:endParaRPr 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Descriptions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381000" y="2219325"/>
            <a:ext cx="8382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/>
              <a:t>The purpose of description is to re-create, invent, or visually present a person, place, event, or action so that the reader may picture that which is being described.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2087562"/>
          </a:xfrm>
        </p:spPr>
        <p:txBody>
          <a:bodyPr/>
          <a:lstStyle/>
          <a:p>
            <a:r>
              <a:rPr lang="en-US" smtClean="0"/>
              <a:t>Ontologies have been used mostly for description of domain knowledge.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Recognition</a:t>
            </a:r>
          </a:p>
        </p:txBody>
      </p:sp>
      <p:sp>
        <p:nvSpPr>
          <p:cNvPr id="15363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Recognition</a:t>
            </a:r>
            <a:r>
              <a:rPr lang="en-US" smtClean="0"/>
              <a:t> is identification of something already known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981200" y="150813"/>
            <a:ext cx="6496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Thomas O. Binford. Image understanding: intelligent systems. </a:t>
            </a:r>
          </a:p>
          <a:p>
            <a:r>
              <a:rPr lang="en-US"/>
              <a:t>In </a:t>
            </a:r>
            <a:r>
              <a:rPr lang="en-US" i="1"/>
              <a:t>Image Understanding Workshop Proceedings</a:t>
            </a:r>
            <a:r>
              <a:rPr lang="en-US"/>
              <a:t>, </a:t>
            </a:r>
          </a:p>
          <a:p>
            <a:r>
              <a:rPr lang="en-US"/>
              <a:t>volume 1, pages 18-31, Los Altos, California, February 1987. </a:t>
            </a:r>
          </a:p>
        </p:txBody>
      </p:sp>
      <p:pic>
        <p:nvPicPr>
          <p:cNvPr id="16387" name="Picture 5" descr="modelbased vision-Binf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77963"/>
            <a:ext cx="883920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R-Ontology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12192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Upper Ontology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9570" y="2590800"/>
            <a:ext cx="9144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Domain Ontology-n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3581400"/>
            <a:ext cx="9144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Augmented Ontology-1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3370" y="3581400"/>
            <a:ext cx="272832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5168170" y="3581400"/>
            <a:ext cx="9144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Augmented Ontology-n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242782" y="2437606"/>
            <a:ext cx="305594" cy="2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066903" y="3238103"/>
            <a:ext cx="68580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153694" y="339010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43400" y="3200400"/>
            <a:ext cx="10684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82370" y="3352800"/>
            <a:ext cx="272832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3644170" y="3258979"/>
            <a:ext cx="6992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Context-1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710970" y="3276600"/>
            <a:ext cx="700833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Context-n</a:t>
            </a:r>
            <a:endParaRPr lang="en-US" sz="1000" dirty="0"/>
          </a:p>
        </p:txBody>
      </p:sp>
      <p:sp>
        <p:nvSpPr>
          <p:cNvPr id="18" name="Rectangle 17"/>
          <p:cNvSpPr/>
          <p:nvPr/>
        </p:nvSpPr>
        <p:spPr>
          <a:xfrm>
            <a:off x="1600200" y="2590800"/>
            <a:ext cx="9144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Domain Ontology-1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0200" y="3581400"/>
            <a:ext cx="9144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Augmented Ontology-1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51830" y="3639979"/>
            <a:ext cx="272832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21" name="Rectangle 20"/>
          <p:cNvSpPr/>
          <p:nvPr/>
        </p:nvSpPr>
        <p:spPr>
          <a:xfrm>
            <a:off x="2832830" y="3581400"/>
            <a:ext cx="9144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Augmented Ontology-n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endCxn id="19" idx="0"/>
          </p:cNvCxnSpPr>
          <p:nvPr/>
        </p:nvCxnSpPr>
        <p:spPr>
          <a:xfrm rot="16200000" flipH="1">
            <a:off x="1714103" y="3238103"/>
            <a:ext cx="68580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024124" y="339010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56606" y="3200400"/>
            <a:ext cx="11572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51830" y="3352800"/>
            <a:ext cx="272832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2528030" y="3305889"/>
            <a:ext cx="700833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Context-n</a:t>
            </a:r>
            <a:endParaRPr lang="en-US" sz="1000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1905794" y="2437606"/>
            <a:ext cx="305594" cy="2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56606" y="2286000"/>
            <a:ext cx="3337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29000" y="2667000"/>
            <a:ext cx="39305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….…</a:t>
            </a:r>
            <a:endParaRPr lang="en-US" sz="1000" dirty="0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505200" y="21336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006370" y="4495800"/>
            <a:ext cx="1143000" cy="4088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Trip to Huangshan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110770" y="4648200"/>
            <a:ext cx="838200" cy="4088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Trip to Beijing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348770" y="5382399"/>
            <a:ext cx="990601" cy="4088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Visiting Summer palace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644170" y="5382399"/>
            <a:ext cx="1219200" cy="4088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0000"/>
                </a:solidFill>
              </a:rPr>
              <a:t>v</a:t>
            </a:r>
            <a:r>
              <a:rPr lang="en-US" sz="900" dirty="0" smtClean="0">
                <a:solidFill>
                  <a:srgbClr val="000000"/>
                </a:solidFill>
              </a:rPr>
              <a:t>isiting forbidden city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320570" y="5382399"/>
            <a:ext cx="1219200" cy="4088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v</a:t>
            </a:r>
            <a:r>
              <a:rPr lang="en-US" sz="1000" dirty="0" smtClean="0">
                <a:solidFill>
                  <a:srgbClr val="000000"/>
                </a:solidFill>
              </a:rPr>
              <a:t>isiting Yellow </a:t>
            </a:r>
            <a:r>
              <a:rPr lang="en-US" sz="900" dirty="0" smtClean="0">
                <a:solidFill>
                  <a:srgbClr val="000000"/>
                </a:solidFill>
              </a:rPr>
              <a:t>Mountain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920770" y="5334000"/>
            <a:ext cx="1219200" cy="4088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v</a:t>
            </a:r>
            <a:r>
              <a:rPr lang="en-US" sz="1000" dirty="0" smtClean="0">
                <a:solidFill>
                  <a:srgbClr val="000000"/>
                </a:solidFill>
              </a:rPr>
              <a:t>isiting </a:t>
            </a:r>
            <a:r>
              <a:rPr lang="en-US" sz="1000" dirty="0" err="1" smtClean="0">
                <a:solidFill>
                  <a:srgbClr val="000000"/>
                </a:solidFill>
              </a:rPr>
              <a:t>Huangshan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</a:rPr>
              <a:t>Geopark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37" name="Straight Arrow Connector 36"/>
          <p:cNvCxnSpPr>
            <a:stCxn id="32" idx="4"/>
            <a:endCxn id="33" idx="0"/>
          </p:cNvCxnSpPr>
          <p:nvPr/>
        </p:nvCxnSpPr>
        <p:spPr>
          <a:xfrm rot="5400000">
            <a:off x="3024272" y="4876801"/>
            <a:ext cx="325398" cy="685799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4"/>
            <a:endCxn id="34" idx="0"/>
          </p:cNvCxnSpPr>
          <p:nvPr/>
        </p:nvCxnSpPr>
        <p:spPr>
          <a:xfrm rot="16200000" flipH="1">
            <a:off x="3729121" y="4857750"/>
            <a:ext cx="325398" cy="723900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1" idx="4"/>
            <a:endCxn id="36" idx="0"/>
          </p:cNvCxnSpPr>
          <p:nvPr/>
        </p:nvCxnSpPr>
        <p:spPr>
          <a:xfrm rot="16200000" flipH="1">
            <a:off x="6839421" y="4643050"/>
            <a:ext cx="429399" cy="952500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4"/>
            <a:endCxn id="35" idx="0"/>
          </p:cNvCxnSpPr>
          <p:nvPr/>
        </p:nvCxnSpPr>
        <p:spPr>
          <a:xfrm rot="5400000">
            <a:off x="6015121" y="4819650"/>
            <a:ext cx="477798" cy="647700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851314" y="5392579"/>
            <a:ext cx="393056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….…</a:t>
            </a:r>
            <a:endParaRPr lang="en-US" sz="1000" dirty="0"/>
          </a:p>
        </p:txBody>
      </p:sp>
      <p:cxnSp>
        <p:nvCxnSpPr>
          <p:cNvPr id="42" name="Straight Connector 41"/>
          <p:cNvCxnSpPr>
            <a:stCxn id="8" idx="2"/>
            <a:endCxn id="32" idx="0"/>
          </p:cNvCxnSpPr>
          <p:nvPr/>
        </p:nvCxnSpPr>
        <p:spPr>
          <a:xfrm rot="5400000">
            <a:off x="3555635" y="3860435"/>
            <a:ext cx="762000" cy="81353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2"/>
            <a:endCxn id="31" idx="0"/>
          </p:cNvCxnSpPr>
          <p:nvPr/>
        </p:nvCxnSpPr>
        <p:spPr>
          <a:xfrm rot="16200000" flipH="1">
            <a:off x="5796820" y="3714750"/>
            <a:ext cx="609600" cy="9525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9" idx="2"/>
            <a:endCxn id="41" idx="0"/>
          </p:cNvCxnSpPr>
          <p:nvPr/>
        </p:nvCxnSpPr>
        <p:spPr>
          <a:xfrm rot="16200000" flipH="1">
            <a:off x="4241335" y="4586072"/>
            <a:ext cx="1564958" cy="4805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Relevant Trends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Social Networks and their role in communication</a:t>
            </a:r>
          </a:p>
          <a:p>
            <a:r>
              <a:rPr lang="en-US" smtClean="0"/>
              <a:t>Micro-blogs becoming major source of News.</a:t>
            </a:r>
          </a:p>
          <a:p>
            <a:r>
              <a:rPr lang="en-US" smtClean="0"/>
              <a:t>Internet of Things is emerging.</a:t>
            </a:r>
          </a:p>
          <a:p>
            <a:r>
              <a:rPr lang="en-US" smtClean="0"/>
              <a:t>More than 75% of the world poulation owns a mobile phone.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Recognition using R-Ontology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88223" y="2590800"/>
            <a:ext cx="914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Model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0689" y="2590800"/>
            <a:ext cx="914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Data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8223" y="3352800"/>
            <a:ext cx="9144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Ontology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7223" y="4648200"/>
            <a:ext cx="1600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Augmented Ontology Model for Recognition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9169" y="3962400"/>
            <a:ext cx="1245854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(Upper and Domain)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4325779"/>
            <a:ext cx="662361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Context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72089" y="3352800"/>
            <a:ext cx="127631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(time, loc, visual , ….)</a:t>
            </a:r>
            <a:endParaRPr lang="en-US" sz="1000" dirty="0"/>
          </a:p>
        </p:txBody>
      </p:sp>
      <p:sp>
        <p:nvSpPr>
          <p:cNvPr id="12" name="Rectangle 11"/>
          <p:cNvSpPr/>
          <p:nvPr/>
        </p:nvSpPr>
        <p:spPr>
          <a:xfrm>
            <a:off x="5200689" y="4781490"/>
            <a:ext cx="914400" cy="247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clustering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54823" y="2362200"/>
            <a:ext cx="1981200" cy="3048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4" name="Rounded Rectangle 13"/>
          <p:cNvSpPr/>
          <p:nvPr/>
        </p:nvSpPr>
        <p:spPr>
          <a:xfrm>
            <a:off x="4895889" y="2362200"/>
            <a:ext cx="1352511" cy="3048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5" name="Straight Arrow Connector 14"/>
          <p:cNvCxnSpPr>
            <a:stCxn id="5" idx="2"/>
            <a:endCxn id="7" idx="0"/>
          </p:cNvCxnSpPr>
          <p:nvPr/>
        </p:nvCxnSpPr>
        <p:spPr>
          <a:xfrm rot="5400000">
            <a:off x="2854923" y="31623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</p:cNvCxnSpPr>
          <p:nvPr/>
        </p:nvCxnSpPr>
        <p:spPr>
          <a:xfrm rot="5400000">
            <a:off x="2916826" y="3785403"/>
            <a:ext cx="256401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854129" y="438070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466595" y="316150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2" idx="0"/>
          </p:cNvCxnSpPr>
          <p:nvPr/>
        </p:nvCxnSpPr>
        <p:spPr>
          <a:xfrm rot="5400000">
            <a:off x="5059434" y="4179856"/>
            <a:ext cx="1200089" cy="31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07423" y="4876800"/>
            <a:ext cx="1393266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36023" y="4495800"/>
            <a:ext cx="86113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Match/</a:t>
            </a:r>
          </a:p>
          <a:p>
            <a:r>
              <a:rPr lang="en-US" sz="1000" dirty="0" smtClean="0"/>
              <a:t>Classification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Ontology for a specific situation augmented with available contextual information.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Augmented Ontology used for recognition of situation from multiple sources of data.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Ontology allow explicit specification of models that could be modified using context information to provide very flexible models to bridge the semantic gap.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Thanks for your time and attention.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91200"/>
            <a:ext cx="9144000" cy="762000"/>
          </a:xfrm>
          <a:noFill/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0099"/>
                </a:solidFill>
              </a:rPr>
              <a:t>For questions: jain@ics.uci.edu</a:t>
            </a:r>
          </a:p>
        </p:txBody>
      </p:sp>
      <p:pic>
        <p:nvPicPr>
          <p:cNvPr id="305156" name="Picture 4" descr="pure rese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27075"/>
            <a:ext cx="57912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r>
              <a:rPr lang="en-US" sz="4800" dirty="0" smtClean="0"/>
              <a:t>Social Networks </a:t>
            </a:r>
          </a:p>
        </p:txBody>
      </p:sp>
      <p:sp>
        <p:nvSpPr>
          <p:cNvPr id="4" name="Cloud 3"/>
          <p:cNvSpPr/>
          <p:nvPr/>
        </p:nvSpPr>
        <p:spPr bwMode="auto">
          <a:xfrm>
            <a:off x="1371600" y="1676400"/>
            <a:ext cx="6324600" cy="4572000"/>
          </a:xfrm>
          <a:prstGeom prst="cloud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 dirty="0">
              <a:latin typeface="Wide Latin"/>
            </a:endParaRPr>
          </a:p>
          <a:p>
            <a:pPr eaLnBrk="0" hangingPunct="0">
              <a:defRPr/>
            </a:pPr>
            <a:endParaRPr lang="en-US" sz="3200" dirty="0">
              <a:latin typeface="Wide Latin"/>
            </a:endParaRPr>
          </a:p>
        </p:txBody>
      </p:sp>
      <p:pic>
        <p:nvPicPr>
          <p:cNvPr id="5124" name="Picture 14" descr="http://ts4.mm.bing.net/images/thumbnail.aspx?q=228868896503&amp;id=7ed8f66212dc22f3faffb1b9c96caaa7&amp;url=http%3a%2f%2fwww.hjmergner.de%2fimages%2f20090403232332_reisbauer_dsc7031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638800"/>
            <a:ext cx="6858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6" descr="http://ts4.mm.bing.net/images/thumbnail.aspx?q=217221762611&amp;id=937f8923b949e088ae60129b9593d156&amp;url=http%3a%2f%2fwww.rotaryfirst100.org%2fphilosophy%2fimages%2fscienti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788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8" descr="http://ts4.mm.bing.net/images/thumbnail.aspx?q=240706925347&amp;id=12e29e5f100d4cf45022d214b97f618a&amp;url=http%3a%2f%2fakshatavinash.files.wordpress.com%2f2008%2f11%2fantques-politicia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0"/>
            <a:ext cx="6858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0" descr="http://ts4.mm.bing.net/images/thumbnail.aspx?q=214203511135&amp;id=d271f041ff5fb78a6c7d53516fcc0e80&amp;url=http%3a%2f%2fcoe.ednet.lsu.edu%2fcoe%2fphoto-albums%2fPoet_Laureate%2fimages%2fstudent%2520writing_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920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2" descr="http://ts2.mm.bing.net/images/thumbnail.aspx?q=238628772677&amp;id=e2a8ba44471d04cea5ac837ecf90f06a&amp;url=http%3a%2f%2fwww2.wabash.edu%2fblog%2fimages%2fbillkennedywe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304800"/>
            <a:ext cx="8382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4" descr="http://ts1.mm.bing.net/images/thumbnail.aspx?q=244712090096&amp;id=49bf4ef532d450651154d5c0a43a3be2&amp;url=http%3a%2f%2fwww.bomad.com%2fphotos%2f0604a_grasse%2fjen_sexy_homemaker_extraordinai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24400"/>
            <a:ext cx="609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1219200" y="1828800"/>
            <a:ext cx="1295400" cy="3810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762000" y="3619500"/>
            <a:ext cx="609600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flipV="1">
            <a:off x="554038" y="4800600"/>
            <a:ext cx="969962" cy="2667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V="1">
            <a:off x="914400" y="5380038"/>
            <a:ext cx="990600" cy="8683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10800000" flipV="1">
            <a:off x="6705600" y="914400"/>
            <a:ext cx="1524000" cy="914400"/>
          </a:xfrm>
          <a:prstGeom prst="straightConnector1">
            <a:avLst/>
          </a:prstGeom>
          <a:noFill/>
          <a:ln w="28575" algn="ctr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10800000" flipV="1">
            <a:off x="7010400" y="1828800"/>
            <a:ext cx="1219200" cy="381000"/>
          </a:xfrm>
          <a:prstGeom prst="straightConnector1">
            <a:avLst/>
          </a:prstGeom>
          <a:noFill/>
          <a:ln w="28575" algn="ctr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7696200" y="3657600"/>
            <a:ext cx="762000" cy="76200"/>
          </a:xfrm>
          <a:prstGeom prst="straightConnector1">
            <a:avLst/>
          </a:prstGeom>
          <a:noFill/>
          <a:ln w="28575" algn="ctr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 rot="10800000">
            <a:off x="6781800" y="5181600"/>
            <a:ext cx="1219200" cy="914400"/>
          </a:xfrm>
          <a:prstGeom prst="straightConnector1">
            <a:avLst/>
          </a:prstGeom>
          <a:noFill/>
          <a:ln w="28575" algn="ctr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2387600" y="3205163"/>
            <a:ext cx="4333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FF"/>
                </a:solidFill>
                <a:latin typeface="Wide Latin" pitchFamily="18" charset="0"/>
              </a:rPr>
              <a:t>Connecting People</a:t>
            </a:r>
          </a:p>
        </p:txBody>
      </p:sp>
      <p:pic>
        <p:nvPicPr>
          <p:cNvPr id="513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1371600"/>
            <a:ext cx="63817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72488" y="3276600"/>
            <a:ext cx="6715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ts2.mm.bing.net/images/thumbnail.aspx?q=228334108973&amp;id=4b75bce2b3d6f176d284fc26eac2570e&amp;url=http%3a%2f%2fwww.graphicmania.net%2fwp-content%2fuploads%2fTwitter_icon_by_aleand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438400"/>
            <a:ext cx="685800" cy="415766"/>
          </a:xfrm>
          <a:prstGeom prst="rect">
            <a:avLst/>
          </a:prstGeom>
          <a:noFill/>
        </p:spPr>
      </p:pic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458200" cy="1470025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  <a:ea typeface="ＭＳ Ｐゴシック" pitchFamily="-112" charset="-128"/>
                <a:cs typeface="ＭＳ Ｐゴシック" pitchFamily="-112" charset="-128"/>
              </a:rPr>
              <a:t>From Micro Events to Situations</a:t>
            </a:r>
            <a:endParaRPr lang="en-US" sz="3600" dirty="0">
              <a:solidFill>
                <a:schemeClr val="accent2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867400"/>
            <a:ext cx="5575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Stencil" pitchFamily="82" charset="0"/>
              </a:rPr>
              <a:t>From Tweets to Revolutions</a:t>
            </a:r>
            <a:endParaRPr lang="en-US" sz="2800" b="1" dirty="0">
              <a:solidFill>
                <a:srgbClr val="FF0000"/>
              </a:solidFill>
              <a:latin typeface="Stencil" pitchFamily="82" charset="0"/>
            </a:endParaRPr>
          </a:p>
        </p:txBody>
      </p:sp>
      <p:pic>
        <p:nvPicPr>
          <p:cNvPr id="8" name="Picture 7" descr="http://ts2.mm.bing.net/images/thumbnail.aspx?q=228334108973&amp;id=4b75bce2b3d6f176d284fc26eac2570e&amp;url=http%3a%2f%2fwww.graphicmania.net%2fwp-content%2fuploads%2fTwitter_icon_by_aleand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14600"/>
            <a:ext cx="685800" cy="415766"/>
          </a:xfrm>
          <a:prstGeom prst="rect">
            <a:avLst/>
          </a:prstGeom>
          <a:noFill/>
        </p:spPr>
      </p:pic>
      <p:pic>
        <p:nvPicPr>
          <p:cNvPr id="9" name="Picture 8" descr="http://ts2.mm.bing.net/images/thumbnail.aspx?q=228334108973&amp;id=4b75bce2b3d6f176d284fc26eac2570e&amp;url=http%3a%2f%2fwww.graphicmania.net%2fwp-content%2fuploads%2fTwitter_icon_by_aleand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495800"/>
            <a:ext cx="685800" cy="415766"/>
          </a:xfrm>
          <a:prstGeom prst="rect">
            <a:avLst/>
          </a:prstGeom>
          <a:noFill/>
        </p:spPr>
      </p:pic>
      <p:pic>
        <p:nvPicPr>
          <p:cNvPr id="10" name="Picture 9" descr="http://ts2.mm.bing.net/images/thumbnail.aspx?q=228334108973&amp;id=4b75bce2b3d6f176d284fc26eac2570e&amp;url=http%3a%2f%2fwww.graphicmania.net%2fwp-content%2fuploads%2fTwitter_icon_by_aleand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124200"/>
            <a:ext cx="685800" cy="415766"/>
          </a:xfrm>
          <a:prstGeom prst="rect">
            <a:avLst/>
          </a:prstGeom>
          <a:noFill/>
        </p:spPr>
      </p:pic>
      <p:pic>
        <p:nvPicPr>
          <p:cNvPr id="11" name="Picture 10" descr="http://ts2.mm.bing.net/images/thumbnail.aspx?q=228334108973&amp;id=4b75bce2b3d6f176d284fc26eac2570e&amp;url=http%3a%2f%2fwww.graphicmania.net%2fwp-content%2fuploads%2fTwitter_icon_by_aleand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133600"/>
            <a:ext cx="685800" cy="415766"/>
          </a:xfrm>
          <a:prstGeom prst="rect">
            <a:avLst/>
          </a:prstGeom>
          <a:noFill/>
        </p:spPr>
      </p:pic>
      <p:pic>
        <p:nvPicPr>
          <p:cNvPr id="12" name="Picture 11" descr="http://ts2.mm.bing.net/images/thumbnail.aspx?q=228334108973&amp;id=4b75bce2b3d6f176d284fc26eac2570e&amp;url=http%3a%2f%2fwww.graphicmania.net%2fwp-content%2fuploads%2fTwitter_icon_by_aleand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0"/>
            <a:ext cx="685800" cy="415766"/>
          </a:xfrm>
          <a:prstGeom prst="rect">
            <a:avLst/>
          </a:prstGeom>
          <a:noFill/>
        </p:spPr>
      </p:pic>
      <p:pic>
        <p:nvPicPr>
          <p:cNvPr id="13" name="Picture 12" descr="http://ts2.mm.bing.net/images/thumbnail.aspx?q=228334108973&amp;id=4b75bce2b3d6f176d284fc26eac2570e&amp;url=http%3a%2f%2fwww.graphicmania.net%2fwp-content%2fuploads%2fTwitter_icon_by_aleand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81400"/>
            <a:ext cx="685800" cy="415766"/>
          </a:xfrm>
          <a:prstGeom prst="rect">
            <a:avLst/>
          </a:prstGeom>
          <a:noFill/>
        </p:spPr>
      </p:pic>
      <p:pic>
        <p:nvPicPr>
          <p:cNvPr id="14" name="Picture 13" descr="http://ts2.mm.bing.net/images/thumbnail.aspx?q=228334108973&amp;id=4b75bce2b3d6f176d284fc26eac2570e&amp;url=http%3a%2f%2fwww.graphicmania.net%2fwp-content%2fuploads%2fTwitter_icon_by_aleand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505200"/>
            <a:ext cx="685800" cy="415766"/>
          </a:xfrm>
          <a:prstGeom prst="rect">
            <a:avLst/>
          </a:prstGeom>
          <a:noFill/>
        </p:spPr>
      </p:pic>
      <p:pic>
        <p:nvPicPr>
          <p:cNvPr id="15" name="Picture 14" descr="http://ts2.mm.bing.net/images/thumbnail.aspx?q=228334108973&amp;id=4b75bce2b3d6f176d284fc26eac2570e&amp;url=http%3a%2f%2fwww.graphicmania.net%2fwp-content%2fuploads%2fTwitter_icon_by_aleand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429000"/>
            <a:ext cx="685800" cy="415766"/>
          </a:xfrm>
          <a:prstGeom prst="rect">
            <a:avLst/>
          </a:prstGeom>
          <a:noFill/>
        </p:spPr>
      </p:pic>
      <p:pic>
        <p:nvPicPr>
          <p:cNvPr id="16" name="Picture 15" descr="http://ts2.mm.bing.net/images/thumbnail.aspx?q=228334108973&amp;id=4b75bce2b3d6f176d284fc26eac2570e&amp;url=http%3a%2f%2fwww.graphicmania.net%2fwp-content%2fuploads%2fTwitter_icon_by_aleand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267200"/>
            <a:ext cx="685800" cy="415766"/>
          </a:xfrm>
          <a:prstGeom prst="rect">
            <a:avLst/>
          </a:prstGeom>
          <a:noFill/>
        </p:spPr>
      </p:pic>
      <p:pic>
        <p:nvPicPr>
          <p:cNvPr id="17" name="Picture 16" descr="http://ts2.mm.bing.net/images/thumbnail.aspx?q=228334108973&amp;id=4b75bce2b3d6f176d284fc26eac2570e&amp;url=http%3a%2f%2fwww.graphicmania.net%2fwp-content%2fuploads%2fTwitter_icon_by_aleand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572000"/>
            <a:ext cx="685800" cy="415766"/>
          </a:xfrm>
          <a:prstGeom prst="rect">
            <a:avLst/>
          </a:prstGeom>
          <a:noFill/>
        </p:spPr>
      </p:pic>
      <p:pic>
        <p:nvPicPr>
          <p:cNvPr id="18" name="Picture 17" descr="http://ts2.mm.bing.net/images/thumbnail.aspx?q=228334108973&amp;id=4b75bce2b3d6f176d284fc26eac2570e&amp;url=http%3a%2f%2fwww.graphicmania.net%2fwp-content%2fuploads%2fTwitter_icon_by_aleand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495800"/>
            <a:ext cx="685800" cy="415766"/>
          </a:xfrm>
          <a:prstGeom prst="rect">
            <a:avLst/>
          </a:prstGeom>
          <a:noFill/>
        </p:spPr>
      </p:pic>
      <p:pic>
        <p:nvPicPr>
          <p:cNvPr id="512002" name="Picture 2" descr="http://graphics8.nytimes.com/images/2009/06/15/world/moussavi.650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066800"/>
            <a:ext cx="6582418" cy="4648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93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93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93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93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19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9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93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93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193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193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93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93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193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93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93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93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19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19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93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193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193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193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93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193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19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9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93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193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193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193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93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193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3" dur="193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193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500"/>
                            </p:stCondLst>
                            <p:childTnLst>
                              <p:par>
                                <p:cTn id="1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Isosceles Triangle 3"/>
          <p:cNvSpPr>
            <a:spLocks noChangeArrowheads="1"/>
          </p:cNvSpPr>
          <p:nvPr/>
        </p:nvSpPr>
        <p:spPr bwMode="auto">
          <a:xfrm>
            <a:off x="152400" y="1219200"/>
            <a:ext cx="7239000" cy="5029200"/>
          </a:xfrm>
          <a:prstGeom prst="triangle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914400" y="1143000"/>
            <a:ext cx="5715000" cy="4038600"/>
            <a:chOff x="1066800" y="1143000"/>
            <a:chExt cx="5410200" cy="3886200"/>
          </a:xfrm>
          <a:solidFill>
            <a:srgbClr val="00B050"/>
          </a:solidFill>
        </p:grpSpPr>
        <p:sp>
          <p:nvSpPr>
            <p:cNvPr id="6" name="Isosceles Triangle 5"/>
            <p:cNvSpPr>
              <a:spLocks noChangeArrowheads="1"/>
            </p:cNvSpPr>
            <p:nvPr/>
          </p:nvSpPr>
          <p:spPr bwMode="auto">
            <a:xfrm>
              <a:off x="1066800" y="1143000"/>
              <a:ext cx="5410200" cy="3886200"/>
            </a:xfrm>
            <a:prstGeom prst="triangle">
              <a:avLst>
                <a:gd name="adj" fmla="val 50000"/>
              </a:avLst>
            </a:prstGeom>
            <a:grp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pitchFamily="-108" charset="0"/>
                <a:ea typeface="Arial" pitchFamily="-108" charset="0"/>
                <a:cs typeface="Arial" pitchFamily="-108" charset="0"/>
              </a:endParaRPr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2362200" y="3348037"/>
              <a:ext cx="2743200" cy="523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Middle  3 Billion 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9228" name="Picture 29" descr="old-mobile-phon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4038600"/>
              <a:ext cx="709613" cy="533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34" descr="children"/>
            <p:cNvPicPr>
              <a:picLocks noChangeAspect="1" noChangeArrowheads="1"/>
            </p:cNvPicPr>
            <p:nvPr/>
          </p:nvPicPr>
          <p:blipFill>
            <a:blip r:embed="rId4" cstate="print"/>
            <a:srcRect l="5263" t="12749"/>
            <a:stretch>
              <a:fillRect/>
            </a:stretch>
          </p:blipFill>
          <p:spPr bwMode="auto">
            <a:xfrm>
              <a:off x="5105400" y="4038600"/>
              <a:ext cx="701675" cy="533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3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38400" y="4038600"/>
              <a:ext cx="738188" cy="533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4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0" y="4038600"/>
              <a:ext cx="762000" cy="533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4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75000" y="4038600"/>
              <a:ext cx="1168400" cy="533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/>
          </p:cNvSpPr>
          <p:nvPr/>
        </p:nvSpPr>
        <p:spPr bwMode="auto">
          <a:xfrm>
            <a:off x="0" y="448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Calibri" pitchFamily="34" charset="0"/>
                <a:cs typeface="Arial" pitchFamily="34" charset="0"/>
              </a:rPr>
              <a:t>The World as seen through 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EEECE1"/>
                  </a:outerShdw>
                </a:effectLst>
                <a:latin typeface="Calibri" pitchFamily="34" charset="0"/>
                <a:cs typeface="Arial" pitchFamily="34" charset="0"/>
              </a:rPr>
              <a:t>Mobile Phones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EEECE1"/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4" name="Group 23"/>
          <p:cNvGrpSpPr/>
          <p:nvPr/>
        </p:nvGrpSpPr>
        <p:grpSpPr>
          <a:xfrm>
            <a:off x="2133600" y="1143000"/>
            <a:ext cx="3200400" cy="2286000"/>
            <a:chOff x="2438400" y="1066800"/>
            <a:chExt cx="2667000" cy="1981200"/>
          </a:xfrm>
          <a:solidFill>
            <a:schemeClr val="tx1"/>
          </a:solidFill>
        </p:grpSpPr>
        <p:sp>
          <p:nvSpPr>
            <p:cNvPr id="9220" name="Isosceles Triangle 4"/>
            <p:cNvSpPr>
              <a:spLocks noChangeArrowheads="1"/>
            </p:cNvSpPr>
            <p:nvPr/>
          </p:nvSpPr>
          <p:spPr bwMode="auto">
            <a:xfrm>
              <a:off x="2438400" y="1066800"/>
              <a:ext cx="2667000" cy="1981200"/>
            </a:xfrm>
            <a:prstGeom prst="triangle">
              <a:avLst>
                <a:gd name="adj" fmla="val 50000"/>
              </a:avLst>
            </a:prstGeom>
            <a:grpFill/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3048000" y="1600200"/>
              <a:ext cx="1447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Top 1.5 Billion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9226" name="Picture 21" descr="BlackBerry-BOL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40238" y="2590800"/>
              <a:ext cx="436562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23" descr="htc_mda"/>
            <p:cNvPicPr>
              <a:picLocks noChangeAspect="1" noChangeArrowheads="1"/>
            </p:cNvPicPr>
            <p:nvPr/>
          </p:nvPicPr>
          <p:blipFill>
            <a:blip r:embed="rId9" cstate="print"/>
            <a:srcRect l="4849"/>
            <a:stretch>
              <a:fillRect/>
            </a:stretch>
          </p:blipFill>
          <p:spPr bwMode="auto">
            <a:xfrm>
              <a:off x="2743200" y="2590800"/>
              <a:ext cx="381000" cy="42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3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76600" y="2593975"/>
              <a:ext cx="685800" cy="4540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3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62400" y="2590800"/>
              <a:ext cx="609600" cy="430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5"/>
          <p:cNvGrpSpPr/>
          <p:nvPr/>
        </p:nvGrpSpPr>
        <p:grpSpPr>
          <a:xfrm>
            <a:off x="1371600" y="5004213"/>
            <a:ext cx="4086225" cy="1244188"/>
            <a:chOff x="1371600" y="5082568"/>
            <a:chExt cx="4086225" cy="1165832"/>
          </a:xfrm>
        </p:grpSpPr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2429164" y="5082568"/>
              <a:ext cx="26981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Bottom 2 Billion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9229" name="Picture 33" descr="2007-6-6-farmer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371600" y="5486400"/>
              <a:ext cx="5492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36" descr="U6YIF00Z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09800" y="5486400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7" name="Picture 4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276600" y="5486400"/>
              <a:ext cx="969963" cy="72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8" name="Picture 4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419600" y="5486400"/>
              <a:ext cx="10382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39" name="TextBox 22"/>
          <p:cNvSpPr txBox="1">
            <a:spLocks noChangeArrowheads="1"/>
          </p:cNvSpPr>
          <p:nvPr/>
        </p:nvSpPr>
        <p:spPr bwMode="auto">
          <a:xfrm>
            <a:off x="5761037" y="3352800"/>
            <a:ext cx="33829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</a:rPr>
              <a:t>Middle of the Pyramid (MOP</a:t>
            </a:r>
            <a:r>
              <a:rPr lang="en-US" sz="2400" b="1" dirty="0" smtClean="0">
                <a:solidFill>
                  <a:srgbClr val="008000"/>
                </a:solidFill>
              </a:rPr>
              <a:t>): </a:t>
            </a:r>
          </a:p>
          <a:p>
            <a:pPr algn="ctr"/>
            <a:r>
              <a:rPr lang="en-US" sz="2400" b="1" dirty="0" smtClean="0">
                <a:solidFill>
                  <a:srgbClr val="008000"/>
                </a:solidFill>
              </a:rPr>
              <a:t>Ready, BUT …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9200" y="1524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Most attention by Technologists – so far.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162800" y="53295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 Ready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9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 bwMode="auto">
          <a:xfrm>
            <a:off x="1371600" y="1676400"/>
            <a:ext cx="6324600" cy="4572000"/>
          </a:xfrm>
          <a:prstGeom prst="cloud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387600" y="2897188"/>
            <a:ext cx="43338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FF"/>
                </a:solidFill>
                <a:latin typeface="Wide Latin" pitchFamily="18" charset="0"/>
              </a:rPr>
              <a:t>Connecting People </a:t>
            </a:r>
          </a:p>
          <a:p>
            <a:pPr algn="ctr" eaLnBrk="0" hangingPunct="0"/>
            <a:r>
              <a:rPr lang="en-US" sz="3200">
                <a:solidFill>
                  <a:srgbClr val="0000FF"/>
                </a:solidFill>
                <a:latin typeface="Wide Latin" pitchFamily="18" charset="0"/>
              </a:rPr>
              <a:t>And</a:t>
            </a:r>
          </a:p>
          <a:p>
            <a:pPr algn="ctr" eaLnBrk="0" hangingPunct="0"/>
            <a:r>
              <a:rPr lang="en-US" sz="3200">
                <a:solidFill>
                  <a:srgbClr val="0000FF"/>
                </a:solidFill>
                <a:latin typeface="Wide Latin" pitchFamily="18" charset="0"/>
              </a:rPr>
              <a:t>Resources</a:t>
            </a:r>
          </a:p>
        </p:txBody>
      </p:sp>
      <p:sp>
        <p:nvSpPr>
          <p:cNvPr id="6148" name="Title 4"/>
          <p:cNvSpPr>
            <a:spLocks noGrp="1"/>
          </p:cNvSpPr>
          <p:nvPr>
            <p:ph type="title"/>
          </p:nvPr>
        </p:nvSpPr>
        <p:spPr>
          <a:xfrm>
            <a:off x="588963" y="153988"/>
            <a:ext cx="7772400" cy="1371600"/>
          </a:xfrm>
        </p:spPr>
        <p:txBody>
          <a:bodyPr/>
          <a:lstStyle/>
          <a:p>
            <a:r>
              <a:rPr lang="en-US" sz="5400" dirty="0" smtClean="0">
                <a:solidFill>
                  <a:srgbClr val="0000FF"/>
                </a:solidFill>
              </a:rPr>
              <a:t>Social Life Networks </a:t>
            </a:r>
            <a:endParaRPr lang="en-US" sz="4000" dirty="0" smtClean="0"/>
          </a:p>
        </p:txBody>
      </p:sp>
      <p:pic>
        <p:nvPicPr>
          <p:cNvPr id="6149" name="Picture 6" descr="http://ts2.mm.bing.net/images/thumbnail.aspx?q=228334108973&amp;id=4b75bce2b3d6f176d284fc26eac2570e&amp;url=http%3a%2f%2fwww.graphicmania.net%2fwp-content%2fuploads%2fTwitter_icon_by_aleand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5645150"/>
            <a:ext cx="4921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http://ts1.mm.bing.net/images/thumbnail.aspx?q=239508458996&amp;id=00f5964307be4d050c2bbf1d1389e65e&amp;url=http%3a%2f%2fwww.rtpi.org.uk%2fdownload%2f7254%2fFacebook_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362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0" descr="http://ts2.mm.bing.net/images/thumbnail.aspx?q=223150748885&amp;id=7f249fd6ec7a1df7fa763d746201393f&amp;url=http%3a%2f%2fwww.cctv-securitycamera.com%2fgfx%2fDomeSecurityCameras%2fDome-Cameras-Security-Camera-2MCCTV-2M-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994275"/>
            <a:ext cx="3968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http://ts4.mm.bing.net/images/thumbnail.aspx?q=228868896503&amp;id=7ed8f66212dc22f3faffb1b9c96caaa7&amp;url=http%3a%2f%2fwww.hjmergner.de%2fimages%2f20090403232332_reisbauer_dsc7031_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1295400"/>
            <a:ext cx="6858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6" descr="http://ts4.mm.bing.net/images/thumbnail.aspx?q=217221762611&amp;id=937f8923b949e088ae60129b9593d156&amp;url=http%3a%2f%2fwww.rotaryfirst100.org%2fphilosophy%2fimages%2fscientis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2286000"/>
            <a:ext cx="788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8" descr="http://ts4.mm.bing.net/images/thumbnail.aspx?q=240706925347&amp;id=12e29e5f100d4cf45022d214b97f618a&amp;url=http%3a%2f%2fakshatavinash.files.wordpress.com%2f2008%2f11%2fantques-politician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5800" y="3124200"/>
            <a:ext cx="6858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0" descr="http://ts4.mm.bing.net/images/thumbnail.aspx?q=214203511135&amp;id=d271f041ff5fb78a6c7d53516fcc0e80&amp;url=http%3a%2f%2fcoe.ednet.lsu.edu%2fcoe%2fphoto-albums%2fPoet_Laureate%2fimages%2fstudent%2520writing_JP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5867400"/>
            <a:ext cx="920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2" descr="http://ts2.mm.bing.net/images/thumbnail.aspx?q=238628772677&amp;id=e2a8ba44471d04cea5ac837ecf90f06a&amp;url=http%3a%2f%2fwww2.wabash.edu%2fblog%2fimages%2fbillkennedywe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3400" y="304800"/>
            <a:ext cx="8382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4" descr="http://ts1.mm.bing.net/images/thumbnail.aspx?q=244712090096&amp;id=49bf4ef532d450651154d5c0a43a3be2&amp;url=http%3a%2f%2fwww.bomad.com%2fphotos%2f0604a_grasse%2fjen_sexy_homemaker_extraordinair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4495800"/>
            <a:ext cx="609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58" name="Straight Arrow Connector 23"/>
          <p:cNvCxnSpPr>
            <a:cxnSpLocks noChangeShapeType="1"/>
          </p:cNvCxnSpPr>
          <p:nvPr/>
        </p:nvCxnSpPr>
        <p:spPr bwMode="auto">
          <a:xfrm>
            <a:off x="1295400" y="2895600"/>
            <a:ext cx="609600" cy="2286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159" name="Straight Arrow Connector 25"/>
          <p:cNvCxnSpPr>
            <a:cxnSpLocks noChangeShapeType="1"/>
          </p:cNvCxnSpPr>
          <p:nvPr/>
        </p:nvCxnSpPr>
        <p:spPr bwMode="auto">
          <a:xfrm>
            <a:off x="762000" y="3619500"/>
            <a:ext cx="609600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160" name="Straight Arrow Connector 26"/>
          <p:cNvCxnSpPr>
            <a:cxnSpLocks noChangeShapeType="1"/>
          </p:cNvCxnSpPr>
          <p:nvPr/>
        </p:nvCxnSpPr>
        <p:spPr bwMode="auto">
          <a:xfrm flipV="1">
            <a:off x="381000" y="4114800"/>
            <a:ext cx="990600" cy="2254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161" name="Straight Arrow Connector 27"/>
          <p:cNvCxnSpPr>
            <a:cxnSpLocks noChangeShapeType="1"/>
          </p:cNvCxnSpPr>
          <p:nvPr/>
        </p:nvCxnSpPr>
        <p:spPr bwMode="auto">
          <a:xfrm flipV="1">
            <a:off x="554038" y="4648200"/>
            <a:ext cx="1100137" cy="4191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162" name="Straight Arrow Connector 28"/>
          <p:cNvCxnSpPr>
            <a:cxnSpLocks noChangeShapeType="1"/>
          </p:cNvCxnSpPr>
          <p:nvPr/>
        </p:nvCxnSpPr>
        <p:spPr bwMode="auto">
          <a:xfrm flipV="1">
            <a:off x="625475" y="5067300"/>
            <a:ext cx="1028700" cy="6477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163" name="Straight Arrow Connector 29"/>
          <p:cNvCxnSpPr>
            <a:cxnSpLocks noChangeShapeType="1"/>
          </p:cNvCxnSpPr>
          <p:nvPr/>
        </p:nvCxnSpPr>
        <p:spPr bwMode="auto">
          <a:xfrm flipV="1">
            <a:off x="914400" y="5380038"/>
            <a:ext cx="990600" cy="8683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164" name="Straight Arrow Connector 36"/>
          <p:cNvCxnSpPr>
            <a:cxnSpLocks noChangeShapeType="1"/>
          </p:cNvCxnSpPr>
          <p:nvPr/>
        </p:nvCxnSpPr>
        <p:spPr bwMode="auto">
          <a:xfrm rot="10800000" flipV="1">
            <a:off x="6705600" y="914400"/>
            <a:ext cx="1524000" cy="914400"/>
          </a:xfrm>
          <a:prstGeom prst="straightConnector1">
            <a:avLst/>
          </a:prstGeom>
          <a:noFill/>
          <a:ln w="28575" algn="ctr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165" name="Straight Arrow Connector 37"/>
          <p:cNvCxnSpPr>
            <a:cxnSpLocks noChangeShapeType="1"/>
          </p:cNvCxnSpPr>
          <p:nvPr/>
        </p:nvCxnSpPr>
        <p:spPr bwMode="auto">
          <a:xfrm rot="10800000" flipV="1">
            <a:off x="7010400" y="1828800"/>
            <a:ext cx="1219200" cy="381000"/>
          </a:xfrm>
          <a:prstGeom prst="straightConnector1">
            <a:avLst/>
          </a:prstGeom>
          <a:noFill/>
          <a:ln w="28575" algn="ctr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166" name="Straight Arrow Connector 38"/>
          <p:cNvCxnSpPr>
            <a:cxnSpLocks noChangeShapeType="1"/>
          </p:cNvCxnSpPr>
          <p:nvPr/>
        </p:nvCxnSpPr>
        <p:spPr bwMode="auto">
          <a:xfrm rot="10800000" flipV="1">
            <a:off x="7467600" y="2705100"/>
            <a:ext cx="762000" cy="190500"/>
          </a:xfrm>
          <a:prstGeom prst="straightConnector1">
            <a:avLst/>
          </a:prstGeom>
          <a:noFill/>
          <a:ln w="28575" algn="ctr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167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7696200" y="3505200"/>
            <a:ext cx="762000" cy="228600"/>
          </a:xfrm>
          <a:prstGeom prst="straightConnector1">
            <a:avLst/>
          </a:prstGeom>
          <a:noFill/>
          <a:ln w="28575" algn="ctr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168" name="Straight Arrow Connector 40"/>
          <p:cNvCxnSpPr>
            <a:cxnSpLocks noChangeShapeType="1"/>
          </p:cNvCxnSpPr>
          <p:nvPr/>
        </p:nvCxnSpPr>
        <p:spPr bwMode="auto">
          <a:xfrm rot="10800000">
            <a:off x="7620000" y="4419600"/>
            <a:ext cx="685800" cy="381000"/>
          </a:xfrm>
          <a:prstGeom prst="straightConnector1">
            <a:avLst/>
          </a:prstGeom>
          <a:noFill/>
          <a:ln w="28575" algn="ctr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169" name="Straight Arrow Connector 41"/>
          <p:cNvCxnSpPr>
            <a:cxnSpLocks noChangeShapeType="1"/>
          </p:cNvCxnSpPr>
          <p:nvPr/>
        </p:nvCxnSpPr>
        <p:spPr bwMode="auto">
          <a:xfrm rot="10800000">
            <a:off x="6781800" y="5181600"/>
            <a:ext cx="1219200" cy="914400"/>
          </a:xfrm>
          <a:prstGeom prst="straightConnector1">
            <a:avLst/>
          </a:prstGeom>
          <a:noFill/>
          <a:ln w="28575" algn="ctr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47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2517775"/>
            <a:ext cx="41148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649538" y="3200400"/>
            <a:ext cx="1295400" cy="1600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16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0" hangingPunct="0"/>
            <a:endParaRPr lang="en-US" sz="1600" b="1">
              <a:solidFill>
                <a:srgbClr val="FFFF00"/>
              </a:solidFill>
            </a:endParaRPr>
          </a:p>
          <a:p>
            <a:pPr algn="ctr" eaLnBrk="0" hangingPunct="0"/>
            <a:r>
              <a:rPr lang="en-US" sz="1600" b="1">
                <a:solidFill>
                  <a:srgbClr val="FFFF00"/>
                </a:solidFill>
                <a:latin typeface="Times New Roman" pitchFamily="18" charset="0"/>
              </a:rPr>
              <a:t>Aggregation and Composition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944938" y="3200400"/>
            <a:ext cx="1066800" cy="16002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16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0" hangingPunct="0"/>
            <a:endParaRPr lang="en-US" sz="1600" b="1">
              <a:solidFill>
                <a:srgbClr val="FFFF00"/>
              </a:solidFill>
            </a:endParaRPr>
          </a:p>
          <a:p>
            <a:pPr algn="ctr" eaLnBrk="0" hangingPunct="0"/>
            <a:r>
              <a:rPr lang="en-US" sz="1600" b="1">
                <a:solidFill>
                  <a:srgbClr val="FFFF00"/>
                </a:solidFill>
                <a:latin typeface="Times New Roman" pitchFamily="18" charset="0"/>
              </a:rPr>
              <a:t>Situation Detection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5002213" y="3167063"/>
            <a:ext cx="1423987" cy="1628775"/>
            <a:chOff x="7022746" y="2955272"/>
            <a:chExt cx="1423790" cy="1629310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7022746" y="3504727"/>
              <a:ext cx="1423790" cy="609800"/>
            </a:xfrm>
            <a:prstGeom prst="roundRect">
              <a:avLst/>
            </a:prstGeom>
            <a:solidFill>
              <a:schemeClr val="tx2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Times New Roman" pitchFamily="18" charset="0"/>
                </a:rPr>
                <a:t>Alerts</a:t>
              </a: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7037031" y="4127232"/>
              <a:ext cx="1409505" cy="457350"/>
            </a:xfrm>
            <a:prstGeom prst="round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Times New Roman" pitchFamily="18" charset="0"/>
                </a:rPr>
                <a:t>Queries</a:t>
              </a: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7022746" y="2955272"/>
              <a:ext cx="1423790" cy="533575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Times New Roman" pitchFamily="18" charset="0"/>
                </a:rPr>
                <a:t>Information</a:t>
              </a:r>
            </a:p>
          </p:txBody>
        </p:sp>
      </p:grpSp>
      <p:pic>
        <p:nvPicPr>
          <p:cNvPr id="617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191000"/>
            <a:ext cx="558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124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5943600"/>
            <a:ext cx="7445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 animBg="1"/>
      <p:bldP spid="49" grpId="1" animBg="1"/>
      <p:bldP spid="50" grpId="0" animBg="1"/>
      <p:bldP spid="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Swine flu social image and its segmentation</a:t>
            </a:r>
            <a:endParaRPr lang="en-US" dirty="0"/>
          </a:p>
        </p:txBody>
      </p:sp>
      <p:pic>
        <p:nvPicPr>
          <p:cNvPr id="1026" name="Picture 2" descr="C:\Users\vivek\Documents\My_Papers\WWW_Twitter\FluData_29o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2324100"/>
            <a:ext cx="5334000" cy="4000500"/>
          </a:xfrm>
          <a:prstGeom prst="rect">
            <a:avLst/>
          </a:prstGeom>
          <a:noFill/>
        </p:spPr>
      </p:pic>
      <p:pic>
        <p:nvPicPr>
          <p:cNvPr id="1029" name="Picture 5" descr="C:\Users\vivek\Documents\Twitter\matlab code\FluData_29oct_Segmentation.jpg"/>
          <p:cNvPicPr>
            <a:picLocks noChangeAspect="1" noChangeArrowheads="1"/>
          </p:cNvPicPr>
          <p:nvPr/>
        </p:nvPicPr>
        <p:blipFill>
          <a:blip r:embed="rId3" cstate="print"/>
          <a:srcRect l="12857" t="7619"/>
          <a:stretch>
            <a:fillRect/>
          </a:stretch>
        </p:blipFill>
        <p:spPr bwMode="auto">
          <a:xfrm>
            <a:off x="4724400" y="2590800"/>
            <a:ext cx="4648200" cy="36957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548824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D2DB9"/>
                </a:solidFill>
              </a:rPr>
              <a:t>into ‘high’ and ‘low ’activity zones.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3200400" y="914400"/>
            <a:ext cx="2743200" cy="2438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43250" y="3657600"/>
            <a:ext cx="2971800" cy="2362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Situational controller</a:t>
            </a:r>
          </a:p>
          <a:p>
            <a:pPr algn="ctr"/>
            <a:endParaRPr lang="en-US" sz="24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Goal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Macro Situation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Rules</a:t>
            </a:r>
            <a:endParaRPr lang="en-US" sz="2400" dirty="0"/>
          </a:p>
        </p:txBody>
      </p:sp>
      <p:pic>
        <p:nvPicPr>
          <p:cNvPr id="6" name="Picture 5" descr="C:\Users\vivek\Documents\Twitter\matlab code\FluData_29oct_Segmentation.jpg"/>
          <p:cNvPicPr>
            <a:picLocks noChangeAspect="1" noChangeArrowheads="1"/>
          </p:cNvPicPr>
          <p:nvPr/>
        </p:nvPicPr>
        <p:blipFill>
          <a:blip r:embed="rId2" cstate="print"/>
          <a:srcRect l="12857" t="7619" r="15155" b="11553"/>
          <a:stretch>
            <a:fillRect/>
          </a:stretch>
        </p:blipFill>
        <p:spPr bwMode="auto">
          <a:xfrm>
            <a:off x="3619500" y="1367589"/>
            <a:ext cx="1905000" cy="160421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050" y="3657600"/>
            <a:ext cx="2590800" cy="2362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Micro event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e.g. “</a:t>
            </a:r>
            <a:r>
              <a:rPr lang="en-US" sz="2400" dirty="0" err="1" smtClean="0">
                <a:solidFill>
                  <a:srgbClr val="FF0000"/>
                </a:solidFill>
              </a:rPr>
              <a:t>Arrgggh</a:t>
            </a:r>
            <a:r>
              <a:rPr lang="en-US" sz="2400" dirty="0" smtClean="0">
                <a:solidFill>
                  <a:srgbClr val="FF0000"/>
                </a:solidFill>
              </a:rPr>
              <a:t>, I have a sore throat”</a:t>
            </a: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(Loc=New York, Date=12/09/10)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0900" y="838200"/>
            <a:ext cx="249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Macro situation</a:t>
            </a:r>
            <a:endParaRPr lang="en-US" sz="2400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6724650" y="3657600"/>
            <a:ext cx="2362200" cy="2362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Control Action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“Please visit nearest CDC center at 4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b="1" i="1" dirty="0" smtClean="0">
                <a:solidFill>
                  <a:srgbClr val="FF0000"/>
                </a:solidFill>
              </a:rPr>
              <a:t> St immediately”</a:t>
            </a:r>
          </a:p>
        </p:txBody>
      </p:sp>
      <p:cxnSp>
        <p:nvCxnSpPr>
          <p:cNvPr id="12" name="Straight Arrow Connector 11"/>
          <p:cNvCxnSpPr>
            <a:stCxn id="7" idx="3"/>
            <a:endCxn id="5" idx="1"/>
          </p:cNvCxnSpPr>
          <p:nvPr/>
        </p:nvCxnSpPr>
        <p:spPr>
          <a:xfrm>
            <a:off x="2609850" y="48387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10" idx="1"/>
          </p:cNvCxnSpPr>
          <p:nvPr/>
        </p:nvCxnSpPr>
        <p:spPr>
          <a:xfrm>
            <a:off x="6115050" y="48387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5" idx="3"/>
            <a:endCxn id="83" idx="3"/>
          </p:cNvCxnSpPr>
          <p:nvPr/>
        </p:nvCxnSpPr>
        <p:spPr>
          <a:xfrm flipH="1" flipV="1">
            <a:off x="5943600" y="2133600"/>
            <a:ext cx="171450" cy="2705100"/>
          </a:xfrm>
          <a:prstGeom prst="curvedConnector3">
            <a:avLst>
              <a:gd name="adj1" fmla="val -13333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83" idx="1"/>
            <a:endCxn id="5" idx="1"/>
          </p:cNvCxnSpPr>
          <p:nvPr/>
        </p:nvCxnSpPr>
        <p:spPr>
          <a:xfrm rot="10800000" flipV="1">
            <a:off x="3143250" y="2133600"/>
            <a:ext cx="57150" cy="2705100"/>
          </a:xfrm>
          <a:prstGeom prst="curvedConnector3">
            <a:avLst>
              <a:gd name="adj1" fmla="val 50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524250" y="2895600"/>
            <a:ext cx="2095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Date=12/09/10</a:t>
            </a:r>
            <a:endParaRPr lang="en-US" sz="2400" dirty="0"/>
          </a:p>
        </p:txBody>
      </p:sp>
      <p:pic>
        <p:nvPicPr>
          <p:cNvPr id="1026" name="Picture 2" descr="C:\Users\Maloo\AppData\Local\Microsoft\Windows\Temporary Internet Files\Content.IE5\TPKW2900\MC90043160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1828800"/>
            <a:ext cx="761886" cy="761886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6226179" y="1676400"/>
            <a:ext cx="223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Alert Level=High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57150" y="6091535"/>
            <a:ext cx="937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Level 1 personal threat + Level 3 Macro threat -&gt; Immediate action 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6"/>
                </a:solidFill>
              </a:rPr>
              <a:t>Situational Recommendation System</a:t>
            </a:r>
            <a:endParaRPr lang="en-US" sz="4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Time Situation Analysis </a:t>
            </a:r>
          </a:p>
        </p:txBody>
      </p:sp>
      <p:grpSp>
        <p:nvGrpSpPr>
          <p:cNvPr id="7171" name="Group 33"/>
          <p:cNvGrpSpPr>
            <a:grpSpLocks/>
          </p:cNvGrpSpPr>
          <p:nvPr/>
        </p:nvGrpSpPr>
        <p:grpSpPr bwMode="auto">
          <a:xfrm>
            <a:off x="1524000" y="1885950"/>
            <a:ext cx="6019800" cy="4414838"/>
            <a:chOff x="609923" y="1885950"/>
            <a:chExt cx="6019475" cy="4415314"/>
          </a:xfrm>
        </p:grpSpPr>
        <p:grpSp>
          <p:nvGrpSpPr>
            <p:cNvPr id="7172" name="Group 6"/>
            <p:cNvGrpSpPr>
              <a:grpSpLocks/>
            </p:cNvGrpSpPr>
            <p:nvPr/>
          </p:nvGrpSpPr>
          <p:grpSpPr bwMode="auto">
            <a:xfrm>
              <a:off x="609923" y="1885950"/>
              <a:ext cx="6019476" cy="3446739"/>
              <a:chOff x="958" y="2970"/>
              <a:chExt cx="8556" cy="4677"/>
            </a:xfrm>
          </p:grpSpPr>
          <p:sp>
            <p:nvSpPr>
              <p:cNvPr id="7177" name="AutoShape 15"/>
              <p:cNvSpPr>
                <a:spLocks noChangeArrowheads="1"/>
              </p:cNvSpPr>
              <p:nvPr/>
            </p:nvSpPr>
            <p:spPr bwMode="auto">
              <a:xfrm rot="-5400000">
                <a:off x="3906" y="4005"/>
                <a:ext cx="1199" cy="919"/>
              </a:xfrm>
              <a:prstGeom prst="curvedDownArrow">
                <a:avLst>
                  <a:gd name="adj1" fmla="val 23847"/>
                  <a:gd name="adj2" fmla="val 47705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 b="1"/>
              </a:p>
            </p:txBody>
          </p:sp>
          <p:sp>
            <p:nvSpPr>
              <p:cNvPr id="7178" name="Text Box 7"/>
              <p:cNvSpPr txBox="1">
                <a:spLocks noChangeArrowheads="1"/>
              </p:cNvSpPr>
              <p:nvPr/>
            </p:nvSpPr>
            <p:spPr bwMode="auto">
              <a:xfrm>
                <a:off x="958" y="6718"/>
                <a:ext cx="1708" cy="5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400" b="1">
                    <a:latin typeface="Calibri" pitchFamily="34" charset="0"/>
                    <a:cs typeface="Arial" charset="0"/>
                  </a:rPr>
                  <a:t>Less abstraction,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1400" b="1">
                    <a:latin typeface="Calibri" pitchFamily="34" charset="0"/>
                    <a:cs typeface="Arial" charset="0"/>
                  </a:rPr>
                  <a:t>More detail</a:t>
                </a:r>
                <a:endParaRPr lang="en-US" sz="1400" b="1">
                  <a:cs typeface="Arial" charset="0"/>
                </a:endParaRPr>
              </a:p>
            </p:txBody>
          </p:sp>
          <p:sp>
            <p:nvSpPr>
              <p:cNvPr id="7179" name="Text Box 8"/>
              <p:cNvSpPr txBox="1">
                <a:spLocks noChangeArrowheads="1"/>
              </p:cNvSpPr>
              <p:nvPr/>
            </p:nvSpPr>
            <p:spPr bwMode="auto">
              <a:xfrm>
                <a:off x="1065" y="3216"/>
                <a:ext cx="1708" cy="5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400" b="1">
                    <a:latin typeface="Calibri" pitchFamily="34" charset="0"/>
                    <a:cs typeface="Arial" charset="0"/>
                  </a:rPr>
                  <a:t>More abstraction,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1400" b="1">
                    <a:latin typeface="Calibri" pitchFamily="34" charset="0"/>
                    <a:cs typeface="Arial" charset="0"/>
                  </a:rPr>
                  <a:t>Less detail</a:t>
                </a:r>
                <a:endParaRPr lang="en-US" sz="1400" b="1">
                  <a:cs typeface="Arial" charset="0"/>
                </a:endParaRPr>
              </a:p>
            </p:txBody>
          </p:sp>
          <p:sp>
            <p:nvSpPr>
              <p:cNvPr id="7180" name="Text Box 9"/>
              <p:cNvSpPr txBox="1">
                <a:spLocks noChangeArrowheads="1"/>
              </p:cNvSpPr>
              <p:nvPr/>
            </p:nvSpPr>
            <p:spPr bwMode="auto">
              <a:xfrm>
                <a:off x="6582" y="4356"/>
                <a:ext cx="2301" cy="3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400" b="1">
                    <a:solidFill>
                      <a:srgbClr val="C0504D"/>
                    </a:solidFill>
                    <a:latin typeface="Calibri" pitchFamily="34" charset="0"/>
                    <a:cs typeface="Arial" charset="0"/>
                  </a:rPr>
                  <a:t>Characterizations</a:t>
                </a:r>
                <a:endParaRPr lang="en-US" sz="1400" b="1">
                  <a:cs typeface="Arial" charset="0"/>
                </a:endParaRPr>
              </a:p>
            </p:txBody>
          </p:sp>
          <p:sp>
            <p:nvSpPr>
              <p:cNvPr id="7181" name="Text Box 10"/>
              <p:cNvSpPr txBox="1">
                <a:spLocks noChangeArrowheads="1"/>
              </p:cNvSpPr>
              <p:nvPr/>
            </p:nvSpPr>
            <p:spPr bwMode="auto">
              <a:xfrm>
                <a:off x="2652" y="5079"/>
                <a:ext cx="2034" cy="3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400" b="1">
                    <a:solidFill>
                      <a:srgbClr val="C0504D"/>
                    </a:solidFill>
                    <a:latin typeface="Calibri" pitchFamily="34" charset="0"/>
                    <a:cs typeface="Arial" charset="0"/>
                  </a:rPr>
                  <a:t>Transformations</a:t>
                </a:r>
                <a:endParaRPr lang="en-US" sz="1400" b="1">
                  <a:cs typeface="Arial" charset="0"/>
                </a:endParaRPr>
              </a:p>
            </p:txBody>
          </p:sp>
          <p:sp>
            <p:nvSpPr>
              <p:cNvPr id="7182" name="Rectangle 11"/>
              <p:cNvSpPr>
                <a:spLocks noChangeArrowheads="1"/>
              </p:cNvSpPr>
              <p:nvPr/>
            </p:nvSpPr>
            <p:spPr bwMode="auto">
              <a:xfrm>
                <a:off x="4820" y="6008"/>
                <a:ext cx="1945" cy="917"/>
              </a:xfrm>
              <a:prstGeom prst="rect">
                <a:avLst/>
              </a:prstGeom>
              <a:solidFill>
                <a:srgbClr val="C6D9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400" b="1">
                    <a:latin typeface="Calibri" pitchFamily="34" charset="0"/>
                    <a:cs typeface="Arial" charset="0"/>
                  </a:rPr>
                  <a:t/>
                </a:r>
                <a:br>
                  <a:rPr lang="en-US" sz="1400" b="1">
                    <a:latin typeface="Calibri" pitchFamily="34" charset="0"/>
                    <a:cs typeface="Arial" charset="0"/>
                  </a:rPr>
                </a:br>
                <a:r>
                  <a:rPr lang="en-US" sz="1400" b="1">
                    <a:latin typeface="Calibri" pitchFamily="34" charset="0"/>
                    <a:cs typeface="Arial" charset="0"/>
                  </a:rPr>
                  <a:t>Level 1: S-t-t Data</a:t>
                </a:r>
                <a:endParaRPr lang="en-US" sz="1400" b="1">
                  <a:cs typeface="Arial" charset="0"/>
                </a:endParaRPr>
              </a:p>
            </p:txBody>
          </p:sp>
          <p:sp>
            <p:nvSpPr>
              <p:cNvPr id="7183" name="Rectangle 12"/>
              <p:cNvSpPr>
                <a:spLocks noChangeArrowheads="1"/>
              </p:cNvSpPr>
              <p:nvPr/>
            </p:nvSpPr>
            <p:spPr bwMode="auto">
              <a:xfrm>
                <a:off x="4857" y="4779"/>
                <a:ext cx="1734" cy="905"/>
              </a:xfrm>
              <a:prstGeom prst="rect">
                <a:avLst/>
              </a:prstGeom>
              <a:solidFill>
                <a:srgbClr val="DBE5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400" b="1">
                    <a:latin typeface="Calibri" pitchFamily="34" charset="0"/>
                    <a:cs typeface="Arial" charset="0"/>
                  </a:rPr>
                  <a:t>Level 2: S-t-t aggregate</a:t>
                </a:r>
                <a:br>
                  <a:rPr lang="en-US" sz="1400" b="1">
                    <a:latin typeface="Calibri" pitchFamily="34" charset="0"/>
                    <a:cs typeface="Arial" charset="0"/>
                  </a:rPr>
                </a:br>
                <a:r>
                  <a:rPr lang="en-US" sz="1400" b="1">
                    <a:latin typeface="Calibri" pitchFamily="34" charset="0"/>
                    <a:cs typeface="Arial" charset="0"/>
                  </a:rPr>
                  <a:t>e.g. Emage</a:t>
                </a:r>
              </a:p>
              <a:p>
                <a:endParaRPr lang="en-US" sz="1400" b="1">
                  <a:cs typeface="Arial" charset="0"/>
                </a:endParaRPr>
              </a:p>
            </p:txBody>
          </p:sp>
          <p:sp>
            <p:nvSpPr>
              <p:cNvPr id="7184" name="Rectangle 13"/>
              <p:cNvSpPr>
                <a:spLocks noChangeArrowheads="1"/>
              </p:cNvSpPr>
              <p:nvPr/>
            </p:nvSpPr>
            <p:spPr bwMode="auto">
              <a:xfrm>
                <a:off x="4965" y="3435"/>
                <a:ext cx="1487" cy="8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400" b="1">
                    <a:latin typeface="Calibri" pitchFamily="34" charset="0"/>
                    <a:cs typeface="Arial" charset="0"/>
                  </a:rPr>
                  <a:t>Level 3: Events</a:t>
                </a:r>
                <a:endParaRPr lang="en-US" sz="1400" b="1">
                  <a:cs typeface="Arial" charset="0"/>
                </a:endParaRPr>
              </a:p>
            </p:txBody>
          </p:sp>
          <p:sp>
            <p:nvSpPr>
              <p:cNvPr id="7185" name="AutoShape 14"/>
              <p:cNvSpPr>
                <a:spLocks noChangeArrowheads="1"/>
              </p:cNvSpPr>
              <p:nvPr/>
            </p:nvSpPr>
            <p:spPr bwMode="auto">
              <a:xfrm rot="-5400000">
                <a:off x="3826" y="5414"/>
                <a:ext cx="1042" cy="946"/>
              </a:xfrm>
              <a:prstGeom prst="curvedDownArrow">
                <a:avLst>
                  <a:gd name="adj1" fmla="val 22030"/>
                  <a:gd name="adj2" fmla="val 44059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 b="1"/>
              </a:p>
            </p:txBody>
          </p:sp>
          <p:sp>
            <p:nvSpPr>
              <p:cNvPr id="7186" name="Text Box 16"/>
              <p:cNvSpPr txBox="1">
                <a:spLocks noChangeArrowheads="1"/>
              </p:cNvSpPr>
              <p:nvPr/>
            </p:nvSpPr>
            <p:spPr bwMode="auto">
              <a:xfrm>
                <a:off x="8106" y="6359"/>
                <a:ext cx="1408" cy="359"/>
              </a:xfrm>
              <a:prstGeom prst="rect">
                <a:avLst/>
              </a:prstGeom>
              <a:solidFill>
                <a:srgbClr val="B8CCE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400" b="1">
                    <a:latin typeface="Calibri" pitchFamily="34" charset="0"/>
                    <a:cs typeface="Arial" charset="0"/>
                  </a:rPr>
                  <a:t>Properties</a:t>
                </a:r>
                <a:endParaRPr lang="en-US" sz="1400" b="1">
                  <a:cs typeface="Arial" charset="0"/>
                </a:endParaRPr>
              </a:p>
            </p:txBody>
          </p:sp>
          <p:sp>
            <p:nvSpPr>
              <p:cNvPr id="7187" name="Text Box 17"/>
              <p:cNvSpPr txBox="1">
                <a:spLocks noChangeArrowheads="1"/>
              </p:cNvSpPr>
              <p:nvPr/>
            </p:nvSpPr>
            <p:spPr bwMode="auto">
              <a:xfrm>
                <a:off x="8106" y="4937"/>
                <a:ext cx="1408" cy="340"/>
              </a:xfrm>
              <a:prstGeom prst="rect">
                <a:avLst/>
              </a:prstGeom>
              <a:solidFill>
                <a:srgbClr val="DBE5F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400" b="1">
                    <a:latin typeface="Calibri" pitchFamily="34" charset="0"/>
                    <a:cs typeface="Arial" charset="0"/>
                  </a:rPr>
                  <a:t>Properties</a:t>
                </a:r>
                <a:endParaRPr lang="en-US" sz="1400" b="1">
                  <a:cs typeface="Arial" charset="0"/>
                </a:endParaRPr>
              </a:p>
            </p:txBody>
          </p:sp>
          <p:sp>
            <p:nvSpPr>
              <p:cNvPr id="7188" name="Text Box 18"/>
              <p:cNvSpPr txBox="1">
                <a:spLocks noChangeArrowheads="1"/>
              </p:cNvSpPr>
              <p:nvPr/>
            </p:nvSpPr>
            <p:spPr bwMode="auto">
              <a:xfrm>
                <a:off x="8045" y="3636"/>
                <a:ext cx="1469" cy="3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400" b="1">
                    <a:latin typeface="Calibri" pitchFamily="34" charset="0"/>
                    <a:cs typeface="Arial" charset="0"/>
                  </a:rPr>
                  <a:t>Properties</a:t>
                </a:r>
                <a:endParaRPr lang="en-US" sz="1400" b="1">
                  <a:cs typeface="Arial" charset="0"/>
                </a:endParaRPr>
              </a:p>
            </p:txBody>
          </p:sp>
          <p:sp>
            <p:nvSpPr>
              <p:cNvPr id="7189" name="Text Box 19"/>
              <p:cNvSpPr txBox="1">
                <a:spLocks noChangeArrowheads="1"/>
              </p:cNvSpPr>
              <p:nvPr/>
            </p:nvSpPr>
            <p:spPr bwMode="auto">
              <a:xfrm>
                <a:off x="4870" y="2970"/>
                <a:ext cx="2034" cy="3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400" b="1">
                    <a:solidFill>
                      <a:srgbClr val="C0504D"/>
                    </a:solidFill>
                    <a:latin typeface="Calibri" pitchFamily="34" charset="0"/>
                    <a:cs typeface="Arial" charset="0"/>
                  </a:rPr>
                  <a:t>Representations</a:t>
                </a:r>
                <a:endParaRPr lang="en-US" sz="1400" b="1">
                  <a:cs typeface="Arial" charset="0"/>
                </a:endParaRPr>
              </a:p>
            </p:txBody>
          </p:sp>
          <p:cxnSp>
            <p:nvCxnSpPr>
              <p:cNvPr id="7190" name="AutoShape 20"/>
              <p:cNvCxnSpPr>
                <a:cxnSpLocks noChangeShapeType="1"/>
                <a:endCxn id="7186" idx="1"/>
              </p:cNvCxnSpPr>
              <p:nvPr/>
            </p:nvCxnSpPr>
            <p:spPr bwMode="auto">
              <a:xfrm>
                <a:off x="6765" y="6524"/>
                <a:ext cx="1341" cy="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7191" name="AutoShape 21"/>
              <p:cNvCxnSpPr>
                <a:cxnSpLocks noChangeShapeType="1"/>
                <a:endCxn id="7187" idx="1"/>
              </p:cNvCxnSpPr>
              <p:nvPr/>
            </p:nvCxnSpPr>
            <p:spPr bwMode="auto">
              <a:xfrm flipV="1">
                <a:off x="6675" y="5107"/>
                <a:ext cx="1431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7192" name="AutoShape 22"/>
              <p:cNvCxnSpPr>
                <a:cxnSpLocks noChangeShapeType="1"/>
                <a:endCxn id="7188" idx="1"/>
              </p:cNvCxnSpPr>
              <p:nvPr/>
            </p:nvCxnSpPr>
            <p:spPr bwMode="auto">
              <a:xfrm flipV="1">
                <a:off x="6452" y="3799"/>
                <a:ext cx="1593" cy="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7193" name="AutoShape 23"/>
              <p:cNvCxnSpPr>
                <a:cxnSpLocks noChangeShapeType="1"/>
              </p:cNvCxnSpPr>
              <p:nvPr/>
            </p:nvCxnSpPr>
            <p:spPr bwMode="auto">
              <a:xfrm flipV="1">
                <a:off x="2641" y="3131"/>
                <a:ext cx="11" cy="4516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prstDash val="lgDash"/>
                <a:round/>
                <a:headEnd/>
                <a:tailEnd type="stealth" w="med" len="med"/>
              </a:ln>
            </p:spPr>
          </p:cxnSp>
        </p:grpSp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2895756" y="4953362"/>
              <a:ext cx="533458" cy="3809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3734711" y="5181161"/>
              <a:ext cx="457249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6200000" flipV="1">
              <a:off x="4533974" y="4991466"/>
              <a:ext cx="457249" cy="3809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6" name="TextBox 7"/>
            <p:cNvSpPr txBox="1">
              <a:spLocks noChangeArrowheads="1"/>
            </p:cNvSpPr>
            <p:nvPr/>
          </p:nvSpPr>
          <p:spPr bwMode="auto">
            <a:xfrm>
              <a:off x="1981200" y="5562600"/>
              <a:ext cx="42672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latin typeface="Calibri" pitchFamily="34" charset="0"/>
                  <a:cs typeface="Arial" charset="0"/>
                </a:rPr>
                <a:t>Level 0: </a:t>
              </a:r>
              <a:r>
                <a:rPr lang="en-US" sz="1400" b="1" dirty="0"/>
                <a:t>Raw data </a:t>
              </a:r>
            </a:p>
            <a:p>
              <a:pPr algn="ctr"/>
              <a:r>
                <a:rPr lang="en-US" sz="1400" b="1" dirty="0"/>
                <a:t>e.g. tweets, cameras, traffic, weather, RSS, check-ins, www 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867400" y="160020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Situation Recognition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5410200" y="1905000"/>
            <a:ext cx="12954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9436</TotalTime>
  <Words>576</Words>
  <Application>Microsoft Office PowerPoint</Application>
  <PresentationFormat>On-screen Show (4:3)</PresentationFormat>
  <Paragraphs>139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Custom Design</vt:lpstr>
      <vt:lpstr>Social Life Networks: Ontology-based Recognition</vt:lpstr>
      <vt:lpstr>Relevant Trends</vt:lpstr>
      <vt:lpstr>Social Networks </vt:lpstr>
      <vt:lpstr>From Micro Events to Situations</vt:lpstr>
      <vt:lpstr>Slide 5</vt:lpstr>
      <vt:lpstr>Social Life Networks </vt:lpstr>
      <vt:lpstr>Swine flu social image and its segmentation</vt:lpstr>
      <vt:lpstr>Situational Recommendation System</vt:lpstr>
      <vt:lpstr>Real Time Situation Analysis </vt:lpstr>
      <vt:lpstr>Slide 10</vt:lpstr>
      <vt:lpstr>Semantic Gap</vt:lpstr>
      <vt:lpstr>Models bridge the Semantic Gap.</vt:lpstr>
      <vt:lpstr>Models</vt:lpstr>
      <vt:lpstr>Ontology</vt:lpstr>
      <vt:lpstr>Descriptions</vt:lpstr>
      <vt:lpstr>Ontologies have been used mostly for description of domain knowledge.</vt:lpstr>
      <vt:lpstr>Recognition</vt:lpstr>
      <vt:lpstr>Slide 18</vt:lpstr>
      <vt:lpstr>Creating R-Ontology</vt:lpstr>
      <vt:lpstr>Recognition using R-Ontology</vt:lpstr>
      <vt:lpstr>Conclusion</vt:lpstr>
      <vt:lpstr>Thanks for your time and attention.</vt:lpstr>
    </vt:vector>
  </TitlesOfParts>
  <Company>University of California, Irvine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 Semantic Web</dc:title>
  <dc:creator>Ramesh Jain</dc:creator>
  <cp:lastModifiedBy>Ramesh Jain</cp:lastModifiedBy>
  <cp:revision>140</cp:revision>
  <dcterms:created xsi:type="dcterms:W3CDTF">2008-10-13T21:12:48Z</dcterms:created>
  <dcterms:modified xsi:type="dcterms:W3CDTF">2011-03-22T21:54:52Z</dcterms:modified>
</cp:coreProperties>
</file>