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57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9D70-AF7A-4B70-92A2-63454772DA4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67F18-0285-4DE3-8D02-8CE28DF9C8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9D70-AF7A-4B70-92A2-63454772DA4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67F18-0285-4DE3-8D02-8CE28DF9C8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9D70-AF7A-4B70-92A2-63454772DA4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67F18-0285-4DE3-8D02-8CE28DF9C8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9D70-AF7A-4B70-92A2-63454772DA4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953000" y="6356350"/>
            <a:ext cx="3733800" cy="365125"/>
          </a:xfrm>
        </p:spPr>
        <p:txBody>
          <a:bodyPr/>
          <a:lstStyle>
            <a:lvl1pPr>
              <a:defRPr b="1"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Provide your feedback to Yefim.Zhuk@SallieMae.com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9D70-AF7A-4B70-92A2-63454772DA4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67F18-0285-4DE3-8D02-8CE28DF9C8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9D70-AF7A-4B70-92A2-63454772DA4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67F18-0285-4DE3-8D02-8CE28DF9C8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9D70-AF7A-4B70-92A2-63454772DA4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057400" y="6553200"/>
            <a:ext cx="3962400" cy="3048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Provide your feedback to Yefim.Zhuk@SallieMae.com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67F18-0285-4DE3-8D02-8CE28DF9C8C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4953000" y="6356350"/>
            <a:ext cx="373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b="1">
                <a:solidFill>
                  <a:srgbClr val="7030A0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Provide your feedback to Yefim.Zhuk@SallieMae.com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9D70-AF7A-4B70-92A2-63454772DA4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67F18-0285-4DE3-8D02-8CE28DF9C8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9D70-AF7A-4B70-92A2-63454772DA4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67F18-0285-4DE3-8D02-8CE28DF9C8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9D70-AF7A-4B70-92A2-63454772DA4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67F18-0285-4DE3-8D02-8CE28DF9C8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A9D70-AF7A-4B70-92A2-63454772DA4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67F18-0285-4DE3-8D02-8CE28DF9C8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A9D70-AF7A-4B70-92A2-63454772DA4B}" type="datetimeFigureOut">
              <a:rPr lang="en-US" smtClean="0"/>
              <a:t>1/25/2011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67F18-0285-4DE3-8D02-8CE28DF9C8C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3200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Sallie Mae</a:t>
            </a:r>
            <a:br>
              <a:rPr lang="en-US" dirty="0" smtClean="0"/>
            </a:br>
            <a:r>
              <a:rPr lang="en-US" dirty="0" smtClean="0"/>
              <a:t>The Business Case for Ontology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Integration of Multiple Systems from Multiple Companies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7030A0"/>
                </a:solidFill>
              </a:rPr>
              <a:t>System </a:t>
            </a:r>
            <a:r>
              <a:rPr lang="en-US" sz="4000" b="1" dirty="0" smtClean="0">
                <a:solidFill>
                  <a:srgbClr val="7030A0"/>
                </a:solidFill>
              </a:rPr>
              <a:t>Integration Evolution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828800" y="3276600"/>
            <a:ext cx="4953000" cy="1981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5" name="Rectangle 4"/>
          <p:cNvSpPr/>
          <p:nvPr/>
        </p:nvSpPr>
        <p:spPr>
          <a:xfrm>
            <a:off x="4343400" y="838200"/>
            <a:ext cx="2743200" cy="1981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47800" y="838200"/>
            <a:ext cx="2743200" cy="1981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1200" y="1524000"/>
            <a:ext cx="228600" cy="1524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38400" y="1524000"/>
            <a:ext cx="228600" cy="152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895600" y="1524000"/>
            <a:ext cx="2286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52800" y="1524000"/>
            <a:ext cx="2286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895600" y="990600"/>
            <a:ext cx="228600" cy="152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86200" y="1524000"/>
            <a:ext cx="228600" cy="1524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>
            <a:stCxn id="11" idx="3"/>
            <a:endCxn id="7" idx="7"/>
          </p:cNvCxnSpPr>
          <p:nvPr/>
        </p:nvCxnSpPr>
        <p:spPr>
          <a:xfrm rot="5400000">
            <a:off x="2339976" y="957262"/>
            <a:ext cx="425450" cy="752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1" idx="3"/>
            <a:endCxn id="8" idx="0"/>
          </p:cNvCxnSpPr>
          <p:nvPr/>
        </p:nvCxnSpPr>
        <p:spPr>
          <a:xfrm rot="5400000">
            <a:off x="2539206" y="1134269"/>
            <a:ext cx="403225" cy="376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1" idx="4"/>
            <a:endCxn id="9" idx="0"/>
          </p:cNvCxnSpPr>
          <p:nvPr/>
        </p:nvCxnSpPr>
        <p:spPr>
          <a:xfrm rot="5400000">
            <a:off x="2819400" y="13335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1" idx="5"/>
            <a:endCxn id="10" idx="1"/>
          </p:cNvCxnSpPr>
          <p:nvPr/>
        </p:nvCxnSpPr>
        <p:spPr>
          <a:xfrm rot="16200000" flipH="1">
            <a:off x="3025776" y="1185862"/>
            <a:ext cx="425450" cy="2952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1" idx="5"/>
            <a:endCxn id="12" idx="1"/>
          </p:cNvCxnSpPr>
          <p:nvPr/>
        </p:nvCxnSpPr>
        <p:spPr>
          <a:xfrm rot="16200000" flipH="1">
            <a:off x="3292476" y="919162"/>
            <a:ext cx="425450" cy="828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638800" y="914400"/>
            <a:ext cx="228600" cy="152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9" name="Straight Connector 18"/>
          <p:cNvCxnSpPr>
            <a:stCxn id="18" idx="4"/>
            <a:endCxn id="11283" idx="0"/>
          </p:cNvCxnSpPr>
          <p:nvPr/>
        </p:nvCxnSpPr>
        <p:spPr>
          <a:xfrm rot="5400000">
            <a:off x="5676900" y="1143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3" name="TextBox 52"/>
          <p:cNvSpPr txBox="1">
            <a:spLocks noChangeArrowheads="1"/>
          </p:cNvSpPr>
          <p:nvPr/>
        </p:nvSpPr>
        <p:spPr bwMode="auto">
          <a:xfrm>
            <a:off x="4495800" y="1219200"/>
            <a:ext cx="2514600" cy="3693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/>
              <a:t>Centralized Integration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3505200" y="1676400"/>
            <a:ext cx="152400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5" name="TextBox 57"/>
          <p:cNvSpPr txBox="1">
            <a:spLocks noChangeArrowheads="1"/>
          </p:cNvSpPr>
          <p:nvPr/>
        </p:nvSpPr>
        <p:spPr bwMode="auto">
          <a:xfrm>
            <a:off x="1676400" y="1219200"/>
            <a:ext cx="2895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/>
              <a:t>Point-to-point </a:t>
            </a:r>
            <a:r>
              <a:rPr lang="en-US" b="1" dirty="0" smtClean="0"/>
              <a:t>interfaces</a:t>
            </a:r>
            <a:endParaRPr lang="en-US" b="1" dirty="0"/>
          </a:p>
        </p:txBody>
      </p:sp>
      <p:sp>
        <p:nvSpPr>
          <p:cNvPr id="23" name="Oval 22"/>
          <p:cNvSpPr/>
          <p:nvPr/>
        </p:nvSpPr>
        <p:spPr>
          <a:xfrm>
            <a:off x="4419600" y="1524000"/>
            <a:ext cx="228600" cy="1524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876800" y="1524000"/>
            <a:ext cx="228600" cy="152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334000" y="1524000"/>
            <a:ext cx="2286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791200" y="1524000"/>
            <a:ext cx="228600" cy="1524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324600" y="1524000"/>
            <a:ext cx="228600" cy="1524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91" name="TextBox 52"/>
          <p:cNvSpPr txBox="1">
            <a:spLocks noChangeArrowheads="1"/>
          </p:cNvSpPr>
          <p:nvPr/>
        </p:nvSpPr>
        <p:spPr bwMode="auto">
          <a:xfrm>
            <a:off x="304800" y="1752600"/>
            <a:ext cx="3886200" cy="64633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/>
              <a:t>Requires </a:t>
            </a:r>
            <a:r>
              <a:rPr lang="en-US" b="1" dirty="0" smtClean="0"/>
              <a:t>N </a:t>
            </a:r>
            <a:r>
              <a:rPr lang="en-US" b="1" dirty="0"/>
              <a:t>proprietary interfaces to connect a new system with </a:t>
            </a:r>
            <a:r>
              <a:rPr lang="en-US" b="1" dirty="0" smtClean="0"/>
              <a:t>N </a:t>
            </a:r>
            <a:r>
              <a:rPr lang="en-US" b="1" dirty="0"/>
              <a:t>systems</a:t>
            </a:r>
          </a:p>
        </p:txBody>
      </p:sp>
      <p:sp>
        <p:nvSpPr>
          <p:cNvPr id="11292" name="TextBox 52"/>
          <p:cNvSpPr txBox="1">
            <a:spLocks noChangeArrowheads="1"/>
          </p:cNvSpPr>
          <p:nvPr/>
        </p:nvSpPr>
        <p:spPr bwMode="auto">
          <a:xfrm>
            <a:off x="4343400" y="1752600"/>
            <a:ext cx="4648200" cy="70788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/>
              <a:t>Requires one proprietary interface to connect a new system with </a:t>
            </a:r>
            <a:r>
              <a:rPr lang="en-US" sz="2000" b="1" dirty="0" smtClean="0"/>
              <a:t>N </a:t>
            </a:r>
            <a:r>
              <a:rPr lang="en-US" sz="2000" b="1" dirty="0"/>
              <a:t>systems</a:t>
            </a:r>
          </a:p>
        </p:txBody>
      </p:sp>
      <p:sp>
        <p:nvSpPr>
          <p:cNvPr id="30" name="Oval 29"/>
          <p:cNvSpPr/>
          <p:nvPr/>
        </p:nvSpPr>
        <p:spPr>
          <a:xfrm>
            <a:off x="4267200" y="3581400"/>
            <a:ext cx="228600" cy="1524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cxnSp>
        <p:nvCxnSpPr>
          <p:cNvPr id="31" name="Straight Connector 30"/>
          <p:cNvCxnSpPr>
            <a:stCxn id="30" idx="4"/>
            <a:endCxn id="11295" idx="0"/>
          </p:cNvCxnSpPr>
          <p:nvPr/>
        </p:nvCxnSpPr>
        <p:spPr>
          <a:xfrm rot="5400000">
            <a:off x="4305300" y="3810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5" name="TextBox 31"/>
          <p:cNvSpPr txBox="1">
            <a:spLocks noChangeArrowheads="1"/>
          </p:cNvSpPr>
          <p:nvPr/>
        </p:nvSpPr>
        <p:spPr bwMode="auto">
          <a:xfrm>
            <a:off x="1981200" y="3886200"/>
            <a:ext cx="4800600" cy="46166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/>
              <a:t>Conceptual (Canonical) Interfaces </a:t>
            </a:r>
          </a:p>
        </p:txBody>
      </p:sp>
      <p:sp>
        <p:nvSpPr>
          <p:cNvPr id="33" name="Oval 32"/>
          <p:cNvSpPr/>
          <p:nvPr/>
        </p:nvSpPr>
        <p:spPr>
          <a:xfrm>
            <a:off x="3124200" y="4267200"/>
            <a:ext cx="228600" cy="1524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34" name="Oval 33"/>
          <p:cNvSpPr/>
          <p:nvPr/>
        </p:nvSpPr>
        <p:spPr>
          <a:xfrm>
            <a:off x="3581400" y="4267200"/>
            <a:ext cx="228600" cy="1524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35" name="Oval 34"/>
          <p:cNvSpPr/>
          <p:nvPr/>
        </p:nvSpPr>
        <p:spPr>
          <a:xfrm>
            <a:off x="4038600" y="4267200"/>
            <a:ext cx="228600" cy="1524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36" name="Oval 35"/>
          <p:cNvSpPr/>
          <p:nvPr/>
        </p:nvSpPr>
        <p:spPr>
          <a:xfrm>
            <a:off x="4495800" y="4267200"/>
            <a:ext cx="228600" cy="1524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37" name="Oval 36"/>
          <p:cNvSpPr/>
          <p:nvPr/>
        </p:nvSpPr>
        <p:spPr>
          <a:xfrm>
            <a:off x="5029200" y="4267200"/>
            <a:ext cx="228600" cy="1524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/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990600" y="4459288"/>
            <a:ext cx="6858000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/>
              <a:t>Requires one conceptual unambiguous and commonly understandable interface for multiple systems </a:t>
            </a:r>
            <a:r>
              <a:rPr lang="en-US" sz="2400" b="1" dirty="0" smtClean="0"/>
              <a:t>with different business terms and models</a:t>
            </a:r>
            <a:endParaRPr lang="en-US" sz="2400" b="1" dirty="0"/>
          </a:p>
        </p:txBody>
      </p:sp>
      <p:sp>
        <p:nvSpPr>
          <p:cNvPr id="102" name="Rectangle 101"/>
          <p:cNvSpPr/>
          <p:nvPr/>
        </p:nvSpPr>
        <p:spPr>
          <a:xfrm>
            <a:off x="5105400" y="6488668"/>
            <a:ext cx="381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en-US" sz="1200" b="1" dirty="0">
                <a:solidFill>
                  <a:srgbClr val="7030A0"/>
                </a:solidFill>
              </a:rPr>
              <a:t>Provide your feedback to Yefim.Zhuk@SallieMae.com</a:t>
            </a:r>
          </a:p>
        </p:txBody>
      </p:sp>
      <p:cxnSp>
        <p:nvCxnSpPr>
          <p:cNvPr id="104" name="Straight Arrow Connector 103"/>
          <p:cNvCxnSpPr>
            <a:stCxn id="38" idx="2"/>
          </p:cNvCxnSpPr>
          <p:nvPr/>
        </p:nvCxnSpPr>
        <p:spPr>
          <a:xfrm rot="5400000">
            <a:off x="4239509" y="5839708"/>
            <a:ext cx="36018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>
            <a:spLocks noChangeArrowheads="1"/>
          </p:cNvSpPr>
          <p:nvPr/>
        </p:nvSpPr>
        <p:spPr bwMode="auto">
          <a:xfrm>
            <a:off x="2667000" y="6038671"/>
            <a:ext cx="35052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/>
              <a:t>Requires </a:t>
            </a:r>
            <a:r>
              <a:rPr lang="en-US" sz="2400" b="1" dirty="0" smtClean="0"/>
              <a:t>Ontology Model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SLM Tree of Knowledge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b="1" dirty="0" smtClean="0">
                <a:solidFill>
                  <a:srgbClr val="7030A0"/>
                </a:solidFill>
              </a:rPr>
              <a:t>From a Single View to Multiple Ontology Branches</a:t>
            </a:r>
            <a:endParaRPr lang="en-US" sz="3200" b="1" dirty="0" smtClean="0"/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29" y="1066800"/>
            <a:ext cx="2529371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2590800" y="1066800"/>
            <a:ext cx="6400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The Tree of Knowledge has multiple branches related to different knowledge domains. </a:t>
            </a:r>
          </a:p>
          <a:p>
            <a:endParaRPr lang="en-US" sz="2400" b="1" dirty="0"/>
          </a:p>
          <a:p>
            <a:r>
              <a:rPr lang="en-US" sz="2400" b="1" dirty="0"/>
              <a:t>A formal representation of each domain with a controlled vocabulary and captured relationships between the concepts is a domain ontology. </a:t>
            </a:r>
          </a:p>
        </p:txBody>
      </p:sp>
      <p:sp>
        <p:nvSpPr>
          <p:cNvPr id="12293" name="TextBox 7"/>
          <p:cNvSpPr txBox="1">
            <a:spLocks noChangeArrowheads="1"/>
          </p:cNvSpPr>
          <p:nvPr/>
        </p:nvSpPr>
        <p:spPr bwMode="auto">
          <a:xfrm>
            <a:off x="0" y="3429000"/>
            <a:ext cx="8610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000" b="1" dirty="0" smtClean="0"/>
          </a:p>
          <a:p>
            <a:r>
              <a:rPr lang="en-US" sz="2000" b="1" dirty="0" smtClean="0"/>
              <a:t>Roles and rules:</a:t>
            </a:r>
          </a:p>
          <a:p>
            <a:endParaRPr lang="en-US" sz="2000" b="1" dirty="0"/>
          </a:p>
          <a:p>
            <a:r>
              <a:rPr lang="en-US" sz="2000" b="1" dirty="0" smtClean="0"/>
              <a:t>Ontology can </a:t>
            </a:r>
            <a:r>
              <a:rPr lang="en-US" sz="2000" b="1" dirty="0"/>
              <a:t>be captured best by a </a:t>
            </a:r>
            <a:r>
              <a:rPr lang="en-US" sz="2000" b="1" dirty="0" smtClean="0"/>
              <a:t>business architect or business analyst (BA).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An enterprise semantic architect (ESA) </a:t>
            </a:r>
            <a:r>
              <a:rPr lang="en-US" sz="2000" b="1" dirty="0"/>
              <a:t>role </a:t>
            </a:r>
            <a:r>
              <a:rPr lang="en-US" sz="2000" b="1" dirty="0" smtClean="0"/>
              <a:t>is to facilitate </a:t>
            </a:r>
            <a:r>
              <a:rPr lang="en-US" sz="2000" b="1" dirty="0"/>
              <a:t>multiple inputs </a:t>
            </a:r>
            <a:r>
              <a:rPr lang="en-US" sz="2000" b="1" dirty="0" smtClean="0"/>
              <a:t>to </a:t>
            </a:r>
            <a:r>
              <a:rPr lang="en-US" sz="2000" b="1" dirty="0" err="1" smtClean="0"/>
              <a:t>ontologies</a:t>
            </a:r>
            <a:r>
              <a:rPr lang="en-US" sz="2000" b="1" dirty="0" smtClean="0"/>
              <a:t> and focus </a:t>
            </a:r>
            <a:r>
              <a:rPr lang="en-US" sz="2000" b="1" dirty="0"/>
              <a:t>on the </a:t>
            </a:r>
            <a:r>
              <a:rPr lang="en-US" sz="2000" b="1" dirty="0" smtClean="0"/>
              <a:t>connections.</a:t>
            </a:r>
          </a:p>
          <a:p>
            <a:endParaRPr lang="en-US" sz="2000" b="1" dirty="0"/>
          </a:p>
          <a:p>
            <a:r>
              <a:rPr lang="en-US" sz="2000" b="1" dirty="0" smtClean="0"/>
              <a:t>It is OK for any specific ontology to provide a partial view. 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0562" y="5486400"/>
            <a:ext cx="2039638" cy="1412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Engaging SME in Ontology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/>
          <a:lstStyle/>
          <a:p>
            <a:r>
              <a:rPr lang="en-US" dirty="0"/>
              <a:t>Subject matter experts are the most wanted in the process </a:t>
            </a:r>
            <a:endParaRPr lang="en-US" dirty="0" smtClean="0"/>
          </a:p>
          <a:p>
            <a:r>
              <a:rPr lang="en-US" dirty="0" smtClean="0"/>
              <a:t>SMEs are </a:t>
            </a:r>
            <a:r>
              <a:rPr lang="en-US" dirty="0"/>
              <a:t>too busy for new tools and extra efforts… </a:t>
            </a:r>
            <a:endParaRPr lang="en-US" dirty="0" smtClean="0"/>
          </a:p>
          <a:p>
            <a:r>
              <a:rPr lang="en-US" dirty="0" smtClean="0"/>
              <a:t>Unless </a:t>
            </a:r>
            <a:r>
              <a:rPr lang="en-US" dirty="0"/>
              <a:t>they gain immediate advantage </a:t>
            </a:r>
            <a:r>
              <a:rPr lang="en-US" dirty="0" smtClean="0"/>
              <a:t>on-the-go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05400" y="6488668"/>
            <a:ext cx="381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en-US" sz="1200" b="1" dirty="0">
                <a:solidFill>
                  <a:srgbClr val="7030A0"/>
                </a:solidFill>
              </a:rPr>
              <a:t>Provide your feedback to Yefim.Zhuk@SallieMae.com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1744980"/>
            <a:ext cx="1295400" cy="168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553200" y="2362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SME</a:t>
            </a:r>
            <a:endParaRPr lang="en-US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533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Knowledge Acquisition and SME Efficiency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formal approach to documentation</a:t>
            </a:r>
          </a:p>
          <a:p>
            <a:endParaRPr lang="en-US" dirty="0"/>
          </a:p>
          <a:p>
            <a:r>
              <a:rPr lang="en-US" dirty="0" smtClean="0"/>
              <a:t>Conversational Interfaces to hint SME in the process</a:t>
            </a:r>
          </a:p>
          <a:p>
            <a:endParaRPr lang="en-US" dirty="0"/>
          </a:p>
          <a:p>
            <a:r>
              <a:rPr lang="en-US" dirty="0" smtClean="0"/>
              <a:t>Tools to convert more formal documents to Ontology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Example: Replacing Non-Formal Logic with the Rules</a:t>
            </a:r>
            <a:br>
              <a:rPr lang="en-US" sz="28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(This logic was placed in the Comments section for future development)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425000"/>
            <a:ext cx="6705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If XXX-NEW-STATUS2 = ‘C’ (account closed)</a:t>
            </a:r>
          </a:p>
          <a:p>
            <a:r>
              <a:rPr lang="en-US" sz="1600" b="1" dirty="0" smtClean="0"/>
              <a:t>    If CHD-FIRST-ACT-DATE is empty (never any disbursements)</a:t>
            </a:r>
          </a:p>
          <a:p>
            <a:r>
              <a:rPr lang="en-US" sz="1600" b="1" dirty="0" smtClean="0"/>
              <a:t>          Map to ‘ATRM’ </a:t>
            </a:r>
          </a:p>
          <a:p>
            <a:r>
              <a:rPr lang="en-US" sz="1600" b="1" dirty="0" smtClean="0"/>
              <a:t>   Else </a:t>
            </a:r>
          </a:p>
          <a:p>
            <a:r>
              <a:rPr lang="en-US" sz="1600" b="1" dirty="0" smtClean="0"/>
              <a:t>         Map to ‘PCNX’</a:t>
            </a:r>
          </a:p>
          <a:p>
            <a:r>
              <a:rPr lang="en-US" sz="1600" b="1" dirty="0" smtClean="0"/>
              <a:t>   End-if</a:t>
            </a:r>
          </a:p>
          <a:p>
            <a:r>
              <a:rPr lang="en-US" sz="1600" b="1" dirty="0" smtClean="0"/>
              <a:t>Else</a:t>
            </a:r>
          </a:p>
          <a:p>
            <a:r>
              <a:rPr lang="en-US" sz="1600" b="1" dirty="0" smtClean="0"/>
              <a:t>     If CHD-FIRST-ACT-DATE is empty (never any disbursements)</a:t>
            </a:r>
          </a:p>
          <a:p>
            <a:r>
              <a:rPr lang="en-US" sz="1600" b="1" dirty="0" smtClean="0"/>
              <a:t>         Map to 'ADIS'</a:t>
            </a:r>
          </a:p>
          <a:p>
            <a:r>
              <a:rPr lang="en-US" sz="1600" b="1" dirty="0" smtClean="0"/>
              <a:t>    Else</a:t>
            </a:r>
          </a:p>
          <a:p>
            <a:r>
              <a:rPr lang="en-US" sz="1600" b="1" dirty="0" smtClean="0"/>
              <a:t>      If today’s date &lt; CLSN-CSTS-BLLD-DT (P&amp;I Repayment Begin Date)</a:t>
            </a:r>
          </a:p>
          <a:p>
            <a:r>
              <a:rPr lang="en-US" sz="1600" b="1" dirty="0" smtClean="0"/>
              <a:t>        If today’s date &lt; CHD-DRAW-PERD-END-DT (Grad / Sep Date)</a:t>
            </a:r>
          </a:p>
          <a:p>
            <a:r>
              <a:rPr lang="en-US" sz="1600" b="1" dirty="0" smtClean="0"/>
              <a:t>            Map to ‘SCHL’</a:t>
            </a:r>
          </a:p>
          <a:p>
            <a:r>
              <a:rPr lang="en-US" sz="1600" b="1" dirty="0" smtClean="0"/>
              <a:t>        Else</a:t>
            </a:r>
          </a:p>
          <a:p>
            <a:r>
              <a:rPr lang="en-US" sz="1600" b="1" dirty="0" smtClean="0"/>
              <a:t>            Map to ‘GRCE’</a:t>
            </a:r>
          </a:p>
          <a:p>
            <a:r>
              <a:rPr lang="en-US" sz="1600" b="1" dirty="0" smtClean="0"/>
              <a:t>       End-If</a:t>
            </a:r>
          </a:p>
          <a:p>
            <a:r>
              <a:rPr lang="en-US" sz="1600" b="1" dirty="0" smtClean="0"/>
              <a:t>     Else</a:t>
            </a:r>
          </a:p>
          <a:p>
            <a:r>
              <a:rPr lang="en-US" sz="1600" b="1" dirty="0" smtClean="0"/>
              <a:t>       Map to ‘RPMT’</a:t>
            </a:r>
          </a:p>
          <a:p>
            <a:r>
              <a:rPr lang="en-US" sz="1600" b="1" dirty="0" smtClean="0"/>
              <a:t>    End-If</a:t>
            </a:r>
          </a:p>
          <a:p>
            <a:r>
              <a:rPr lang="en-US" sz="1600" b="1" dirty="0" smtClean="0"/>
              <a:t>   End-If</a:t>
            </a:r>
          </a:p>
          <a:p>
            <a:r>
              <a:rPr lang="en-US" sz="1600" b="1" dirty="0" smtClean="0"/>
              <a:t>  End-If</a:t>
            </a:r>
          </a:p>
          <a:p>
            <a:r>
              <a:rPr lang="en-US" sz="1600" b="1" dirty="0" smtClean="0"/>
              <a:t>End-If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Decision Table and Input for Ontology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19375"/>
            <a:ext cx="9191625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211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Sallie Mae The Business Case for Ontology  Integration of Multiple Systems from Multiple Companies</vt:lpstr>
      <vt:lpstr>System Integration Evolution</vt:lpstr>
      <vt:lpstr>SLM Tree of Knowledge From a Single View to Multiple Ontology Branches</vt:lpstr>
      <vt:lpstr>Engaging SME in Ontology</vt:lpstr>
      <vt:lpstr>Knowledge Acquisition and SME Efficiency</vt:lpstr>
      <vt:lpstr>Example: Replacing Non-Formal Logic with the Rules (This logic was placed in the Comments section for future development)</vt:lpstr>
      <vt:lpstr>Decision Table and Input for Ontology</vt:lpstr>
    </vt:vector>
  </TitlesOfParts>
  <Company>Sallie Mae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Sallie Mae The Business Case for Ontology  Integration of Multiple Systems from Multiple Companies</dc:title>
  <dc:creator>e61055</dc:creator>
  <cp:lastModifiedBy>e61055</cp:lastModifiedBy>
  <cp:revision>7</cp:revision>
  <dcterms:created xsi:type="dcterms:W3CDTF">2011-01-25T16:06:46Z</dcterms:created>
  <dcterms:modified xsi:type="dcterms:W3CDTF">2011-01-25T17:10:36Z</dcterms:modified>
</cp:coreProperties>
</file>