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12"/>
  </p:notesMasterIdLst>
  <p:handoutMasterIdLst>
    <p:handoutMasterId r:id="rId13"/>
  </p:handoutMasterIdLst>
  <p:sldIdLst>
    <p:sldId id="1885" r:id="rId2"/>
    <p:sldId id="2051" r:id="rId3"/>
    <p:sldId id="2050" r:id="rId4"/>
    <p:sldId id="2038" r:id="rId5"/>
    <p:sldId id="2052" r:id="rId6"/>
    <p:sldId id="2039" r:id="rId7"/>
    <p:sldId id="2053" r:id="rId8"/>
    <p:sldId id="2054" r:id="rId9"/>
    <p:sldId id="2055" r:id="rId10"/>
    <p:sldId id="1611" r:id="rId11"/>
  </p:sldIdLst>
  <p:sldSz cx="9144000" cy="6858000" type="screen4x3"/>
  <p:notesSz cx="6856413" cy="9083675"/>
  <p:defaultTextStyle>
    <a:defPPr>
      <a:defRPr lang="en-US"/>
    </a:defPPr>
    <a:lvl1pPr algn="ctr" rtl="0" eaLnBrk="0" fontAlgn="base" hangingPunct="0">
      <a:spcBef>
        <a:spcPct val="0"/>
      </a:spcBef>
      <a:spcAft>
        <a:spcPct val="0"/>
      </a:spcAft>
      <a:defRPr sz="36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36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36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36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36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6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6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6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6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rn Rehs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99FF99"/>
    <a:srgbClr val="99CCFF"/>
    <a:srgbClr val="3366FF"/>
    <a:srgbClr val="996600"/>
    <a:srgbClr val="CC0000"/>
    <a:srgbClr val="A46200"/>
    <a:srgbClr val="000099"/>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autoAdjust="0"/>
    <p:restoredTop sz="94660"/>
  </p:normalViewPr>
  <p:slideViewPr>
    <p:cSldViewPr snapToGrid="0">
      <p:cViewPr>
        <p:scale>
          <a:sx n="80" d="100"/>
          <a:sy n="80" d="100"/>
        </p:scale>
        <p:origin x="-2052"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878" y="-72"/>
      </p:cViewPr>
      <p:guideLst>
        <p:guide orient="horz" pos="2860"/>
        <p:guide pos="215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hdr" sz="quarter"/>
          </p:nvPr>
        </p:nvSpPr>
        <p:spPr bwMode="auto">
          <a:xfrm>
            <a:off x="0" y="0"/>
            <a:ext cx="2970213"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a:defRPr sz="1200" b="0">
                <a:effectLst/>
                <a:latin typeface="Times New Roman" pitchFamily="18" charset="0"/>
              </a:defRPr>
            </a:lvl1pPr>
          </a:lstStyle>
          <a:p>
            <a:endParaRPr lang="en-US"/>
          </a:p>
        </p:txBody>
      </p:sp>
      <p:sp>
        <p:nvSpPr>
          <p:cNvPr id="272387" name="Rectangle 3"/>
          <p:cNvSpPr>
            <a:spLocks noGrp="1" noChangeArrowheads="1"/>
          </p:cNvSpPr>
          <p:nvPr>
            <p:ph type="dt" sz="quarter" idx="1"/>
          </p:nvPr>
        </p:nvSpPr>
        <p:spPr bwMode="auto">
          <a:xfrm>
            <a:off x="3886200" y="0"/>
            <a:ext cx="2970213"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b="0">
                <a:effectLst/>
                <a:latin typeface="Times New Roman" pitchFamily="18" charset="0"/>
              </a:defRPr>
            </a:lvl1pPr>
          </a:lstStyle>
          <a:p>
            <a:endParaRPr lang="en-US"/>
          </a:p>
        </p:txBody>
      </p:sp>
      <p:sp>
        <p:nvSpPr>
          <p:cNvPr id="272388" name="Rectangle 4"/>
          <p:cNvSpPr>
            <a:spLocks noGrp="1" noChangeArrowheads="1"/>
          </p:cNvSpPr>
          <p:nvPr>
            <p:ph type="ftr" sz="quarter" idx="2"/>
          </p:nvPr>
        </p:nvSpPr>
        <p:spPr bwMode="auto">
          <a:xfrm>
            <a:off x="0" y="8637588"/>
            <a:ext cx="2970213"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a:defRPr sz="1200" b="0">
                <a:effectLst/>
                <a:latin typeface="Times New Roman" pitchFamily="18" charset="0"/>
              </a:defRPr>
            </a:lvl1pPr>
          </a:lstStyle>
          <a:p>
            <a:endParaRPr lang="en-US"/>
          </a:p>
        </p:txBody>
      </p:sp>
      <p:sp>
        <p:nvSpPr>
          <p:cNvPr id="272389" name="Rectangle 5"/>
          <p:cNvSpPr>
            <a:spLocks noGrp="1" noChangeArrowheads="1"/>
          </p:cNvSpPr>
          <p:nvPr>
            <p:ph type="sldNum" sz="quarter" idx="3"/>
          </p:nvPr>
        </p:nvSpPr>
        <p:spPr bwMode="auto">
          <a:xfrm>
            <a:off x="3886200" y="8637588"/>
            <a:ext cx="2970213"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effectLst/>
                <a:latin typeface="Times New Roman" pitchFamily="18" charset="0"/>
              </a:defRPr>
            </a:lvl1pPr>
          </a:lstStyle>
          <a:p>
            <a:fld id="{26383381-E2FB-4D20-A5A1-C508CF0D250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57288" y="681038"/>
            <a:ext cx="4541837" cy="3405187"/>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642" y="4313170"/>
            <a:ext cx="5485130" cy="4089230"/>
          </a:xfrm>
          <a:prstGeom prst="rect">
            <a:avLst/>
          </a:prstGeom>
          <a:noFill/>
          <a:ln>
            <a:miter lim="800000"/>
            <a:headEnd/>
            <a:tailEnd/>
          </a:ln>
        </p:spPr>
        <p:txBody>
          <a:bodyPr lIns="91722" tIns="45861" rIns="91722" bIns="45861"/>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2"/>
          <p:cNvSpPr>
            <a:spLocks noChangeArrowheads="1" noTextEdit="1"/>
          </p:cNvSpPr>
          <p:nvPr>
            <p:ph type="sldImg"/>
          </p:nvPr>
        </p:nvSpPr>
        <p:spPr>
          <a:xfrm>
            <a:off x="1158875" y="682625"/>
            <a:ext cx="4538663" cy="3405188"/>
          </a:xfrm>
          <a:prstGeom prst="rect">
            <a:avLst/>
          </a:prstGeom>
          <a:ln/>
        </p:spPr>
      </p:sp>
      <p:sp>
        <p:nvSpPr>
          <p:cNvPr id="1213443" name="Rectangle 3"/>
          <p:cNvSpPr>
            <a:spLocks noGrp="1" noChangeArrowheads="1"/>
          </p:cNvSpPr>
          <p:nvPr>
            <p:ph type="body" idx="1"/>
          </p:nvPr>
        </p:nvSpPr>
        <p:spPr>
          <a:xfrm>
            <a:off x="685940" y="4315047"/>
            <a:ext cx="5484535" cy="4086752"/>
          </a:xfrm>
          <a:prstGeom prst="rect">
            <a:avLst/>
          </a:prstGeom>
        </p:spPr>
        <p:txBody>
          <a:bodyPr lIns="86155" tIns="43077" rIns="86155" bIns="43077"/>
          <a:lstStyle/>
          <a:p>
            <a:r>
              <a:rPr lang="en-US"/>
              <a:t>The role of semantics is not limited to the development of XML-based interfaces. Semantics are an integral part of all aspects of the development and use of business data models.  These include various kinds of interfaces within and between business applications. </a:t>
            </a:r>
          </a:p>
          <a:p>
            <a:r>
              <a:rPr lang="en-US"/>
              <a:t>To achieve real interoperability, every data model must represent the specific requirements in a structured and technical way that both humans and machines can understand and process. </a:t>
            </a:r>
          </a:p>
          <a:p>
            <a:r>
              <a:rPr lang="en-US"/>
              <a:t>The difficulty in this is that currently most modeling languages focus almost exclusively on the technical aspects of creating the model rather than the semantic aspects necessary for true interoperability. Compounding the problem is that none of the current tools or methodologies has developed a universal language to describe the semantics of its models in unambiguous terms. </a:t>
            </a:r>
          </a:p>
          <a:p>
            <a:r>
              <a:rPr lang="en-US"/>
              <a:t>This complicates mapping and integration between interfaces, requiring careful analysis on the part of the developer to ensure correct understanding and interpretation and thereby incurring great expense </a:t>
            </a:r>
          </a:p>
          <a:p>
            <a:r>
              <a:rPr lang="en-US"/>
              <a:t>The solution requires a methodology, meta-model and framework in which everyone involved defines, harmonizes and uses the same semantic definitions; but allows these definitions to be applied in different contexts. The UN/CEFACT CCTS (Core Component Technical Specification) is the first modeling methodology that addresses all these aspects.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rtl="0" eaLnBrk="0" fontAlgn="base" hangingPunct="0">
              <a:spcBef>
                <a:spcPct val="0"/>
              </a:spcBef>
              <a:spcAft>
                <a:spcPct val="0"/>
              </a:spcAft>
              <a:defRPr lang="en-US" sz="3600" b="0" smtClean="0">
                <a:solidFill>
                  <a:schemeClr val="tx1"/>
                </a:solidFill>
                <a:latin typeface="+mj-lt"/>
                <a:ea typeface="+mj-ea"/>
                <a:cs typeface="+mj-cs"/>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37400" y="241300"/>
            <a:ext cx="1797050" cy="585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43075" y="241300"/>
            <a:ext cx="5241925" cy="585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743075" y="241300"/>
            <a:ext cx="7191375" cy="5854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Box 2"/>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Box 3"/>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Box 4"/>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34075" y="239013"/>
            <a:ext cx="8229600" cy="1143000"/>
          </a:xfr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rtl="0" eaLnBrk="0" fontAlgn="base" hangingPunct="0">
              <a:spcBef>
                <a:spcPct val="0"/>
              </a:spcBef>
              <a:spcAft>
                <a:spcPct val="0"/>
              </a:spcAft>
              <a:defRPr lang="en-US" sz="3600" b="0" dirty="0" smtClean="0">
                <a:solidFill>
                  <a:schemeClr val="tx1"/>
                </a:solidFill>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rtl="0" eaLnBrk="0" fontAlgn="base" hangingPunct="0">
              <a:spcBef>
                <a:spcPct val="0"/>
              </a:spcBef>
              <a:spcAft>
                <a:spcPct val="0"/>
              </a:spcAft>
              <a:defRPr lang="en-US" sz="3600" b="0" smtClean="0">
                <a:solidFill>
                  <a:schemeClr val="tx1"/>
                </a:solidFill>
                <a:latin typeface="+mj-lt"/>
                <a:ea typeface="+mj-ea"/>
                <a:cs typeface="+mj-cs"/>
              </a:defRPr>
            </a:lvl1pPr>
          </a:lstStyle>
          <a:p>
            <a:r>
              <a:rPr lang="en-US" smtClean="0"/>
              <a:t>Click to edit Master title style</a:t>
            </a:r>
            <a:endParaRPr lang="en-US"/>
          </a:p>
        </p:txBody>
      </p:sp>
      <p:sp>
        <p:nvSpPr>
          <p:cNvPr id="3" name="TextBox 2"/>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35929" name="Picture 25"/>
          <p:cNvPicPr>
            <a:picLocks noChangeAspect="1" noChangeArrowheads="1"/>
          </p:cNvPicPr>
          <p:nvPr userDrawn="1"/>
        </p:nvPicPr>
        <p:blipFill>
          <a:blip r:embed="rId14" cstate="print"/>
          <a:srcRect/>
          <a:stretch>
            <a:fillRect/>
          </a:stretch>
        </p:blipFill>
        <p:spPr bwMode="auto">
          <a:xfrm>
            <a:off x="0" y="6327775"/>
            <a:ext cx="9144000" cy="371475"/>
          </a:xfrm>
          <a:prstGeom prst="rect">
            <a:avLst/>
          </a:prstGeom>
          <a:noFill/>
          <a:ln w="9525">
            <a:noFill/>
            <a:miter lim="800000"/>
            <a:headEnd/>
            <a:tailEnd/>
          </a:ln>
          <a:effectLst/>
        </p:spPr>
      </p:pic>
      <p:pic>
        <p:nvPicPr>
          <p:cNvPr id="635928" name="Picture 24"/>
          <p:cNvPicPr>
            <a:picLocks noChangeAspect="1" noChangeArrowheads="1"/>
          </p:cNvPicPr>
          <p:nvPr userDrawn="1"/>
        </p:nvPicPr>
        <p:blipFill>
          <a:blip r:embed="rId14" cstate="print"/>
          <a:srcRect/>
          <a:stretch>
            <a:fillRect/>
          </a:stretch>
        </p:blipFill>
        <p:spPr bwMode="auto">
          <a:xfrm>
            <a:off x="12700" y="1122363"/>
            <a:ext cx="9144000" cy="371475"/>
          </a:xfrm>
          <a:prstGeom prst="rect">
            <a:avLst/>
          </a:prstGeom>
          <a:noFill/>
          <a:ln w="9525">
            <a:noFill/>
            <a:miter lim="800000"/>
            <a:headEnd/>
            <a:tailEnd/>
          </a:ln>
          <a:effectLst/>
        </p:spPr>
      </p:pic>
      <p:sp>
        <p:nvSpPr>
          <p:cNvPr id="635917" name="Rectangle 13"/>
          <p:cNvSpPr>
            <a:spLocks noGrp="1" noChangeArrowheads="1"/>
          </p:cNvSpPr>
          <p:nvPr>
            <p:ph type="title"/>
          </p:nvPr>
        </p:nvSpPr>
        <p:spPr bwMode="auto">
          <a:xfrm>
            <a:off x="1743075" y="241300"/>
            <a:ext cx="7191375" cy="7016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635918" name="Rectangle 1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5920" name="Rectangle 16"/>
          <p:cNvSpPr>
            <a:spLocks noChangeArrowheads="1"/>
          </p:cNvSpPr>
          <p:nvPr userDrawn="1"/>
        </p:nvSpPr>
        <p:spPr bwMode="auto">
          <a:xfrm>
            <a:off x="1588" y="6613525"/>
            <a:ext cx="3511550" cy="198438"/>
          </a:xfrm>
          <a:prstGeom prst="rect">
            <a:avLst/>
          </a:prstGeom>
          <a:noFill/>
          <a:ln w="12700">
            <a:noFill/>
            <a:miter lim="800000"/>
            <a:headEnd/>
            <a:tailEnd/>
          </a:ln>
          <a:effectLst/>
        </p:spPr>
        <p:txBody>
          <a:bodyPr wrap="none" lIns="90488" tIns="44450" rIns="90488" bIns="44450">
            <a:spAutoFit/>
          </a:bodyPr>
          <a:lstStyle/>
          <a:p>
            <a:pPr algn="l">
              <a:lnSpc>
                <a:spcPct val="90000"/>
              </a:lnSpc>
            </a:pPr>
            <a:r>
              <a:rPr lang="en-US" sz="800" b="0" dirty="0">
                <a:effectLst/>
                <a:latin typeface="Trebuchet MS" pitchFamily="34" charset="0"/>
              </a:rPr>
              <a:t>Copyright © 1995-2007 Open Applications Group, Inc.  All rights reserved</a:t>
            </a:r>
          </a:p>
        </p:txBody>
      </p:sp>
      <p:sp>
        <p:nvSpPr>
          <p:cNvPr id="635932" name="Text Box 28"/>
          <p:cNvSpPr txBox="1">
            <a:spLocks noChangeArrowheads="1"/>
          </p:cNvSpPr>
          <p:nvPr userDrawn="1"/>
        </p:nvSpPr>
        <p:spPr bwMode="auto">
          <a:xfrm>
            <a:off x="4378325" y="6642100"/>
            <a:ext cx="384175" cy="214313"/>
          </a:xfrm>
          <a:prstGeom prst="rect">
            <a:avLst/>
          </a:prstGeom>
          <a:noFill/>
          <a:ln w="12700">
            <a:noFill/>
            <a:miter lim="800000"/>
            <a:headEnd/>
            <a:tailEnd/>
          </a:ln>
          <a:effectLst/>
        </p:spPr>
        <p:txBody>
          <a:bodyPr wrap="none">
            <a:spAutoFit/>
          </a:bodyPr>
          <a:lstStyle/>
          <a:p>
            <a:fld id="{D82AC6EF-FB3F-4861-ADCD-1AF540455C94}" type="slidenum">
              <a:rPr lang="en-US" sz="800">
                <a:effectLst/>
                <a:latin typeface="Verdana" pitchFamily="34" charset="0"/>
              </a:rPr>
              <a:pPr/>
              <a:t>‹#›</a:t>
            </a:fld>
            <a:endParaRPr lang="en-US" sz="3200">
              <a:effectLst>
                <a:outerShdw blurRad="38100" dist="38100" dir="2700000" algn="tl">
                  <a:srgbClr val="C0C0C0"/>
                </a:outerShdw>
              </a:effectLst>
            </a:endParaRPr>
          </a:p>
        </p:txBody>
      </p:sp>
      <p:pic>
        <p:nvPicPr>
          <p:cNvPr id="635970" name="Picture 66" descr="2004 0317 OAGi Logo Work Logo with Name and Circle"/>
          <p:cNvPicPr>
            <a:picLocks noChangeAspect="1" noChangeArrowheads="1"/>
          </p:cNvPicPr>
          <p:nvPr userDrawn="1"/>
        </p:nvPicPr>
        <p:blipFill>
          <a:blip r:embed="rId15" cstate="print"/>
          <a:srcRect/>
          <a:stretch>
            <a:fillRect/>
          </a:stretch>
        </p:blipFill>
        <p:spPr bwMode="auto">
          <a:xfrm>
            <a:off x="166688" y="138113"/>
            <a:ext cx="1584325" cy="817562"/>
          </a:xfrm>
          <a:prstGeom prst="rect">
            <a:avLst/>
          </a:prstGeom>
          <a:noFill/>
        </p:spPr>
      </p:pic>
      <p:sp>
        <p:nvSpPr>
          <p:cNvPr id="9" name="TextBox 8"/>
          <p:cNvSpPr txBox="1"/>
          <p:nvPr userDrawn="1"/>
        </p:nvSpPr>
        <p:spPr>
          <a:xfrm>
            <a:off x="1" y="6578926"/>
            <a:ext cx="4393870" cy="230832"/>
          </a:xfrm>
          <a:prstGeom prst="rect">
            <a:avLst/>
          </a:prstGeom>
          <a:solidFill>
            <a:schemeClr val="bg1"/>
          </a:solidFill>
        </p:spPr>
        <p:txBody>
          <a:bodyPr wrap="square" rtlCol="0">
            <a:spAutoFit/>
          </a:bodyPr>
          <a:lstStyle/>
          <a:p>
            <a:pPr algn="l"/>
            <a:r>
              <a:rPr lang="en-US" sz="800" b="0" i="0" kern="1200" dirty="0" smtClean="0">
                <a:solidFill>
                  <a:schemeClr val="tx1"/>
                </a:solidFill>
                <a:effectLst/>
                <a:latin typeface="Arial" charset="0"/>
                <a:ea typeface="+mn-ea"/>
                <a:cs typeface="+mn-cs"/>
              </a:rPr>
              <a:t>©</a:t>
            </a:r>
            <a:r>
              <a:rPr lang="en-US" sz="100" dirty="0" smtClean="0">
                <a:effectLst/>
              </a:rPr>
              <a:t> </a:t>
            </a:r>
            <a:r>
              <a:rPr lang="en-US" sz="900" b="0" dirty="0" smtClean="0">
                <a:effectLst/>
              </a:rPr>
              <a:t>Copyright 2009 Open Applications Group</a:t>
            </a:r>
            <a:endParaRPr lang="en-US" sz="900" b="0" dirty="0">
              <a:effectLst/>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Verdana" pitchFamily="34" charset="0"/>
        </a:defRPr>
      </a:lvl2pPr>
      <a:lvl3pPr algn="ctr" rtl="0" eaLnBrk="0" fontAlgn="base" hangingPunct="0">
        <a:spcBef>
          <a:spcPct val="0"/>
        </a:spcBef>
        <a:spcAft>
          <a:spcPct val="0"/>
        </a:spcAft>
        <a:defRPr sz="3200" b="1">
          <a:solidFill>
            <a:schemeClr val="tx1"/>
          </a:solidFill>
          <a:latin typeface="Verdana" pitchFamily="34" charset="0"/>
        </a:defRPr>
      </a:lvl3pPr>
      <a:lvl4pPr algn="ctr" rtl="0" eaLnBrk="0" fontAlgn="base" hangingPunct="0">
        <a:spcBef>
          <a:spcPct val="0"/>
        </a:spcBef>
        <a:spcAft>
          <a:spcPct val="0"/>
        </a:spcAft>
        <a:defRPr sz="3200" b="1">
          <a:solidFill>
            <a:schemeClr val="tx1"/>
          </a:solidFill>
          <a:latin typeface="Verdana" pitchFamily="34" charset="0"/>
        </a:defRPr>
      </a:lvl4pPr>
      <a:lvl5pPr algn="ctr" rtl="0" eaLnBrk="0" fontAlgn="base" hangingPunct="0">
        <a:spcBef>
          <a:spcPct val="0"/>
        </a:spcBef>
        <a:spcAft>
          <a:spcPct val="0"/>
        </a:spcAft>
        <a:defRPr sz="3200" b="1">
          <a:solidFill>
            <a:schemeClr val="tx1"/>
          </a:solidFill>
          <a:latin typeface="Verdana" pitchFamily="34" charset="0"/>
        </a:defRPr>
      </a:lvl5pPr>
      <a:lvl6pPr marL="457200" algn="ctr" rtl="0" eaLnBrk="0" fontAlgn="base" hangingPunct="0">
        <a:spcBef>
          <a:spcPct val="0"/>
        </a:spcBef>
        <a:spcAft>
          <a:spcPct val="0"/>
        </a:spcAft>
        <a:defRPr sz="3200" b="1">
          <a:solidFill>
            <a:schemeClr val="tx1"/>
          </a:solidFill>
          <a:latin typeface="Verdana" pitchFamily="34" charset="0"/>
        </a:defRPr>
      </a:lvl6pPr>
      <a:lvl7pPr marL="914400" algn="ctr" rtl="0" eaLnBrk="0" fontAlgn="base" hangingPunct="0">
        <a:spcBef>
          <a:spcPct val="0"/>
        </a:spcBef>
        <a:spcAft>
          <a:spcPct val="0"/>
        </a:spcAft>
        <a:defRPr sz="3200" b="1">
          <a:solidFill>
            <a:schemeClr val="tx1"/>
          </a:solidFill>
          <a:latin typeface="Verdana" pitchFamily="34" charset="0"/>
        </a:defRPr>
      </a:lvl7pPr>
      <a:lvl8pPr marL="1371600" algn="ctr" rtl="0" eaLnBrk="0" fontAlgn="base" hangingPunct="0">
        <a:spcBef>
          <a:spcPct val="0"/>
        </a:spcBef>
        <a:spcAft>
          <a:spcPct val="0"/>
        </a:spcAft>
        <a:defRPr sz="3200" b="1">
          <a:solidFill>
            <a:schemeClr val="tx1"/>
          </a:solidFill>
          <a:latin typeface="Verdana" pitchFamily="34" charset="0"/>
        </a:defRPr>
      </a:lvl8pPr>
      <a:lvl9pPr marL="1828800" algn="ctr"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lr>
          <a:srgbClr val="0262AA"/>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lr>
          <a:srgbClr val="339966"/>
        </a:buClr>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5565" name="Rectangle 13"/>
          <p:cNvSpPr>
            <a:spLocks noGrp="1" noChangeArrowheads="1"/>
          </p:cNvSpPr>
          <p:nvPr>
            <p:ph type="title"/>
          </p:nvPr>
        </p:nvSpPr>
        <p:spPr>
          <a:xfrm>
            <a:off x="1243525" y="1986502"/>
            <a:ext cx="7191375" cy="1326717"/>
          </a:xfrm>
        </p:spPr>
        <p:txBody>
          <a:bodyPr/>
          <a:lstStyle/>
          <a:p>
            <a:r>
              <a:rPr lang="en-US" sz="3600" b="0" dirty="0" smtClean="0"/>
              <a:t>Improving OAGIS with Ontology </a:t>
            </a:r>
            <a:r>
              <a:rPr lang="en-US" sz="3600" b="0" dirty="0" smtClean="0"/>
              <a:t>Technology</a:t>
            </a:r>
            <a:endParaRPr lang="en-US" sz="3600" b="0" dirty="0"/>
          </a:p>
        </p:txBody>
      </p:sp>
      <p:sp>
        <p:nvSpPr>
          <p:cNvPr id="2455568" name="Text Box 16"/>
          <p:cNvSpPr txBox="1">
            <a:spLocks noChangeArrowheads="1"/>
          </p:cNvSpPr>
          <p:nvPr/>
        </p:nvSpPr>
        <p:spPr bwMode="auto">
          <a:xfrm>
            <a:off x="5351059" y="5951231"/>
            <a:ext cx="3662259" cy="338554"/>
          </a:xfrm>
          <a:prstGeom prst="rect">
            <a:avLst/>
          </a:prstGeom>
          <a:noFill/>
          <a:ln w="12700">
            <a:noFill/>
            <a:miter lim="800000"/>
            <a:headEnd type="none" w="sm" len="sm"/>
            <a:tailEnd type="none" w="sm" len="sm"/>
          </a:ln>
          <a:effectLst/>
        </p:spPr>
        <p:txBody>
          <a:bodyPr wrap="square">
            <a:spAutoFit/>
          </a:bodyPr>
          <a:lstStyle/>
          <a:p>
            <a:pPr algn="l">
              <a:spcBef>
                <a:spcPct val="50000"/>
              </a:spcBef>
            </a:pPr>
            <a:r>
              <a:rPr lang="en-US" sz="1600" b="0" dirty="0">
                <a:solidFill>
                  <a:srgbClr val="000066"/>
                </a:solidFill>
                <a:effectLst/>
                <a:latin typeface="Verdana" pitchFamily="34" charset="0"/>
              </a:rPr>
              <a:t>http://www.openapplications.org</a:t>
            </a:r>
          </a:p>
        </p:txBody>
      </p:sp>
      <p:sp>
        <p:nvSpPr>
          <p:cNvPr id="2455569" name="Rectangle 17"/>
          <p:cNvSpPr>
            <a:spLocks noChangeArrowheads="1"/>
          </p:cNvSpPr>
          <p:nvPr/>
        </p:nvSpPr>
        <p:spPr bwMode="auto">
          <a:xfrm>
            <a:off x="3888737" y="5451932"/>
            <a:ext cx="5013325" cy="479425"/>
          </a:xfrm>
          <a:prstGeom prst="rect">
            <a:avLst/>
          </a:prstGeom>
          <a:noFill/>
          <a:ln w="12700">
            <a:noFill/>
            <a:miter lim="800000"/>
            <a:headEnd/>
            <a:tailEnd/>
          </a:ln>
          <a:effectLst/>
        </p:spPr>
        <p:txBody>
          <a:bodyPr lIns="90488" tIns="44450" rIns="90488" bIns="44450">
            <a:spAutoFit/>
          </a:bodyPr>
          <a:lstStyle/>
          <a:p>
            <a:pPr algn="r">
              <a:lnSpc>
                <a:spcPct val="55000"/>
              </a:lnSpc>
              <a:spcBef>
                <a:spcPct val="40000"/>
              </a:spcBef>
              <a:spcAft>
                <a:spcPct val="5000"/>
              </a:spcAft>
            </a:pPr>
            <a:r>
              <a:rPr lang="en-US" sz="1600" b="0" dirty="0">
                <a:effectLst/>
                <a:latin typeface="Verdana" pitchFamily="34" charset="0"/>
              </a:rPr>
              <a:t>David Connelly</a:t>
            </a:r>
          </a:p>
          <a:p>
            <a:pPr algn="r">
              <a:lnSpc>
                <a:spcPct val="55000"/>
              </a:lnSpc>
              <a:spcBef>
                <a:spcPct val="40000"/>
              </a:spcBef>
              <a:spcAft>
                <a:spcPct val="5000"/>
              </a:spcAft>
            </a:pPr>
            <a:r>
              <a:rPr lang="en-US" sz="1600" b="0" dirty="0">
                <a:effectLst/>
                <a:latin typeface="Verdana" pitchFamily="34" charset="0"/>
              </a:rPr>
              <a:t>CEO, Open Applications Group, Inc.</a:t>
            </a:r>
          </a:p>
        </p:txBody>
      </p:sp>
      <p:sp>
        <p:nvSpPr>
          <p:cNvPr id="6" name="Rectangle 17"/>
          <p:cNvSpPr>
            <a:spLocks noChangeArrowheads="1"/>
          </p:cNvSpPr>
          <p:nvPr/>
        </p:nvSpPr>
        <p:spPr bwMode="auto">
          <a:xfrm>
            <a:off x="2259838" y="3264889"/>
            <a:ext cx="5013325" cy="269882"/>
          </a:xfrm>
          <a:prstGeom prst="rect">
            <a:avLst/>
          </a:prstGeom>
          <a:noFill/>
          <a:ln w="12700">
            <a:noFill/>
            <a:miter lim="800000"/>
            <a:headEnd/>
            <a:tailEnd/>
          </a:ln>
          <a:effectLst/>
        </p:spPr>
        <p:txBody>
          <a:bodyPr wrap="square" lIns="90488" tIns="44450" rIns="90488" bIns="44450">
            <a:spAutoFit/>
          </a:bodyPr>
          <a:lstStyle/>
          <a:p>
            <a:pPr>
              <a:lnSpc>
                <a:spcPct val="55000"/>
              </a:lnSpc>
              <a:spcBef>
                <a:spcPct val="40000"/>
              </a:spcBef>
              <a:spcAft>
                <a:spcPct val="5000"/>
              </a:spcAft>
            </a:pPr>
            <a:r>
              <a:rPr lang="en-US" sz="2000" b="0" dirty="0" smtClean="0">
                <a:effectLst/>
                <a:latin typeface="Verdana" pitchFamily="34" charset="0"/>
              </a:rPr>
              <a:t>Update – Oct. 8, 2009</a:t>
            </a:r>
            <a:endParaRPr lang="en-US" sz="2000" b="0" dirty="0">
              <a:effectLst/>
              <a:latin typeface="Verdana" pitchFamily="34" charset="0"/>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498" name="Rectangle 2"/>
          <p:cNvSpPr>
            <a:spLocks noGrp="1" noChangeArrowheads="1"/>
          </p:cNvSpPr>
          <p:nvPr>
            <p:ph type="title"/>
          </p:nvPr>
        </p:nvSpPr>
        <p:spPr>
          <a:xfrm>
            <a:off x="1842078" y="2379353"/>
            <a:ext cx="5283118" cy="779483"/>
          </a:xfrm>
        </p:spPr>
        <p:txBody>
          <a:bodyPr/>
          <a:lstStyle/>
          <a:p>
            <a:r>
              <a:rPr lang="en-US" sz="3600" b="0" dirty="0" smtClean="0">
                <a:solidFill>
                  <a:schemeClr val="tx2"/>
                </a:solidFill>
                <a:latin typeface="Tahoma" pitchFamily="34" charset="0"/>
                <a:ea typeface="Tahoma" pitchFamily="34" charset="0"/>
                <a:cs typeface="Tahoma" pitchFamily="34" charset="0"/>
              </a:rPr>
              <a:t>Questions?</a:t>
            </a:r>
            <a:endParaRPr lang="en-US" sz="3600" b="0" dirty="0">
              <a:solidFill>
                <a:srgbClr val="CC0000"/>
              </a:solidFill>
              <a:latin typeface="Tahoma" pitchFamily="34" charset="0"/>
              <a:ea typeface="Tahoma" pitchFamily="34" charset="0"/>
              <a:cs typeface="Tahoma" pitchFamily="34" charset="0"/>
            </a:endParaRPr>
          </a:p>
        </p:txBody>
      </p:sp>
      <p:sp>
        <p:nvSpPr>
          <p:cNvPr id="2026501" name="Text Box 5"/>
          <p:cNvSpPr txBox="1">
            <a:spLocks noChangeArrowheads="1"/>
          </p:cNvSpPr>
          <p:nvPr/>
        </p:nvSpPr>
        <p:spPr bwMode="auto">
          <a:xfrm>
            <a:off x="3209881" y="3200194"/>
            <a:ext cx="2775281" cy="476250"/>
          </a:xfrm>
          <a:prstGeom prst="rect">
            <a:avLst/>
          </a:prstGeom>
          <a:noFill/>
          <a:ln w="12700">
            <a:noFill/>
            <a:miter lim="800000"/>
            <a:headEnd/>
            <a:tailEnd/>
          </a:ln>
          <a:effectLst/>
        </p:spPr>
        <p:txBody>
          <a:bodyPr wrap="square">
            <a:spAutoFit/>
          </a:bodyPr>
          <a:lstStyle/>
          <a:p>
            <a:pPr algn="l">
              <a:lnSpc>
                <a:spcPct val="90000"/>
              </a:lnSpc>
              <a:spcBef>
                <a:spcPct val="50000"/>
              </a:spcBef>
            </a:pPr>
            <a:r>
              <a:rPr lang="en-US" sz="2800" i="1" dirty="0" smtClean="0">
                <a:solidFill>
                  <a:schemeClr val="accent2">
                    <a:lumMod val="50000"/>
                  </a:schemeClr>
                </a:solidFill>
                <a:effectLst/>
              </a:rPr>
              <a:t>www.oagi.org</a:t>
            </a:r>
            <a:endParaRPr lang="en-US" sz="2800" i="1" dirty="0">
              <a:solidFill>
                <a:schemeClr val="accent2">
                  <a:lumMod val="50000"/>
                </a:schemeClr>
              </a:solidFill>
              <a:effectLst/>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4754" name="Rectangle 2"/>
          <p:cNvSpPr>
            <a:spLocks noGrp="1" noChangeArrowheads="1"/>
          </p:cNvSpPr>
          <p:nvPr>
            <p:ph type="title"/>
          </p:nvPr>
        </p:nvSpPr>
        <p:spPr>
          <a:xfrm>
            <a:off x="1567579" y="170054"/>
            <a:ext cx="6317672" cy="851224"/>
          </a:xfrm>
        </p:spPr>
        <p:txBody>
          <a:bodyPr/>
          <a:lstStyle/>
          <a:p>
            <a:r>
              <a:rPr lang="en-US" sz="3600" b="0" dirty="0" smtClean="0"/>
              <a:t>Status as of April 2009</a:t>
            </a:r>
            <a:endParaRPr lang="en-US" sz="3600" b="0" dirty="0"/>
          </a:p>
        </p:txBody>
      </p:sp>
      <p:sp>
        <p:nvSpPr>
          <p:cNvPr id="2634755" name="Rectangle 3"/>
          <p:cNvSpPr>
            <a:spLocks noGrp="1" noChangeArrowheads="1"/>
          </p:cNvSpPr>
          <p:nvPr>
            <p:ph type="body" idx="1"/>
          </p:nvPr>
        </p:nvSpPr>
        <p:spPr>
          <a:xfrm>
            <a:off x="1745674" y="2028207"/>
            <a:ext cx="6650182" cy="3403600"/>
          </a:xfrm>
        </p:spPr>
        <p:txBody>
          <a:bodyPr/>
          <a:lstStyle/>
          <a:p>
            <a:r>
              <a:rPr lang="en-US" sz="2000" dirty="0" smtClean="0"/>
              <a:t>OAGi implemented the 2.01 version of these technologies in 2005</a:t>
            </a:r>
          </a:p>
          <a:p>
            <a:r>
              <a:rPr lang="en-US" sz="2000" dirty="0" smtClean="0"/>
              <a:t>This was OAGIS Release 9.0</a:t>
            </a:r>
            <a:endParaRPr lang="en-US" sz="2000" dirty="0" smtClean="0"/>
          </a:p>
          <a:p>
            <a:r>
              <a:rPr lang="en-US" sz="2000" dirty="0" smtClean="0"/>
              <a:t>The Core Component specifications have been undergoing enhancements at UN/CEFACT</a:t>
            </a:r>
          </a:p>
          <a:p>
            <a:r>
              <a:rPr lang="en-US" sz="2000" dirty="0" smtClean="0"/>
              <a:t>OAGi and several of it’s members are contributing to those efforts</a:t>
            </a:r>
            <a:endParaRPr lang="en-US" sz="2000" dirty="0" smtClean="0"/>
          </a:p>
          <a:p>
            <a:r>
              <a:rPr lang="en-US" sz="2000" dirty="0" smtClean="0"/>
              <a:t>OAGi plans to implement these new technologies when they become available</a:t>
            </a:r>
            <a:endParaRPr lang="en-US" sz="1800"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31488" y="241300"/>
            <a:ext cx="7558128" cy="981075"/>
          </a:xfrm>
        </p:spPr>
        <p:txBody>
          <a:bodyPr/>
          <a:lstStyle/>
          <a:p>
            <a:pPr>
              <a:lnSpc>
                <a:spcPct val="90000"/>
              </a:lnSpc>
            </a:pPr>
            <a:r>
              <a:rPr lang="en-US" sz="3600" b="0" dirty="0" smtClean="0"/>
              <a:t>Core Components, The Idea</a:t>
            </a:r>
          </a:p>
        </p:txBody>
      </p:sp>
      <p:sp>
        <p:nvSpPr>
          <p:cNvPr id="36867" name="Rectangle 3"/>
          <p:cNvSpPr>
            <a:spLocks noGrp="1" noChangeArrowheads="1"/>
          </p:cNvSpPr>
          <p:nvPr>
            <p:ph type="body" idx="1"/>
          </p:nvPr>
        </p:nvSpPr>
        <p:spPr>
          <a:xfrm>
            <a:off x="271463" y="2138363"/>
            <a:ext cx="6167437" cy="2919412"/>
          </a:xfrm>
        </p:spPr>
        <p:txBody>
          <a:bodyPr/>
          <a:lstStyle/>
          <a:p>
            <a:r>
              <a:rPr lang="en-US" sz="2400" dirty="0" smtClean="0"/>
              <a:t>Sponsored by the United Nations</a:t>
            </a:r>
          </a:p>
          <a:p>
            <a:r>
              <a:rPr lang="en-US" sz="2400" dirty="0" smtClean="0"/>
              <a:t>Defines the basis for building business languages.</a:t>
            </a:r>
          </a:p>
          <a:p>
            <a:r>
              <a:rPr lang="en-US" sz="2400" dirty="0" smtClean="0"/>
              <a:t>Encourages all business languages to be based on same concepts.</a:t>
            </a:r>
          </a:p>
        </p:txBody>
      </p:sp>
      <p:grpSp>
        <p:nvGrpSpPr>
          <p:cNvPr id="2" name="Group 4"/>
          <p:cNvGrpSpPr>
            <a:grpSpLocks/>
          </p:cNvGrpSpPr>
          <p:nvPr/>
        </p:nvGrpSpPr>
        <p:grpSpPr bwMode="auto">
          <a:xfrm>
            <a:off x="6334125" y="1824038"/>
            <a:ext cx="2432050" cy="3005137"/>
            <a:chOff x="4092" y="867"/>
            <a:chExt cx="1532" cy="1893"/>
          </a:xfrm>
        </p:grpSpPr>
        <p:pic>
          <p:nvPicPr>
            <p:cNvPr id="36869" name="Picture 5"/>
            <p:cNvPicPr>
              <a:picLocks noChangeAspect="1" noChangeArrowheads="1"/>
            </p:cNvPicPr>
            <p:nvPr/>
          </p:nvPicPr>
          <p:blipFill>
            <a:blip r:embed="rId3" cstate="print"/>
            <a:srcRect r="3000"/>
            <a:stretch>
              <a:fillRect/>
            </a:stretch>
          </p:blipFill>
          <p:spPr bwMode="auto">
            <a:xfrm>
              <a:off x="4092" y="1576"/>
              <a:ext cx="1532" cy="1184"/>
            </a:xfrm>
            <a:prstGeom prst="rect">
              <a:avLst/>
            </a:prstGeom>
            <a:noFill/>
            <a:ln w="12700">
              <a:noFill/>
              <a:miter lim="800000"/>
              <a:headEnd/>
              <a:tailEnd/>
            </a:ln>
          </p:spPr>
        </p:pic>
        <p:pic>
          <p:nvPicPr>
            <p:cNvPr id="36870" name="Picture 6" descr="unlog1"/>
            <p:cNvPicPr>
              <a:picLocks noChangeAspect="1" noChangeArrowheads="1"/>
            </p:cNvPicPr>
            <p:nvPr/>
          </p:nvPicPr>
          <p:blipFill>
            <a:blip r:embed="rId4" cstate="print"/>
            <a:srcRect/>
            <a:stretch>
              <a:fillRect/>
            </a:stretch>
          </p:blipFill>
          <p:spPr bwMode="auto">
            <a:xfrm>
              <a:off x="4387" y="867"/>
              <a:ext cx="914" cy="746"/>
            </a:xfrm>
            <a:prstGeom prst="rect">
              <a:avLst/>
            </a:prstGeom>
            <a:noFill/>
            <a:ln w="9525">
              <a:noFill/>
              <a:miter lim="800000"/>
              <a:headEnd/>
              <a:tailEnd/>
            </a:ln>
          </p:spPr>
        </p:pic>
      </p:gr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4754" name="Rectangle 2"/>
          <p:cNvSpPr>
            <a:spLocks noGrp="1" noChangeArrowheads="1"/>
          </p:cNvSpPr>
          <p:nvPr>
            <p:ph type="title"/>
          </p:nvPr>
        </p:nvSpPr>
        <p:spPr>
          <a:xfrm>
            <a:off x="1425049" y="3800"/>
            <a:ext cx="7671460" cy="1278741"/>
          </a:xfrm>
        </p:spPr>
        <p:txBody>
          <a:bodyPr/>
          <a:lstStyle/>
          <a:p>
            <a:r>
              <a:rPr lang="en-US" sz="3600" b="0" dirty="0" smtClean="0"/>
              <a:t>UN/CEFACT </a:t>
            </a:r>
            <a:r>
              <a:rPr lang="en-US" sz="3600" b="0" dirty="0" smtClean="0"/>
              <a:t/>
            </a:r>
            <a:br>
              <a:rPr lang="en-US" sz="3600" b="0" dirty="0" smtClean="0"/>
            </a:br>
            <a:r>
              <a:rPr lang="en-US" sz="3600" b="0" dirty="0" smtClean="0"/>
              <a:t>Core Component Technologies</a:t>
            </a:r>
            <a:endParaRPr lang="en-US" sz="3600" b="0" dirty="0"/>
          </a:p>
        </p:txBody>
      </p:sp>
      <p:sp>
        <p:nvSpPr>
          <p:cNvPr id="2634755" name="Rectangle 3"/>
          <p:cNvSpPr>
            <a:spLocks noGrp="1" noChangeArrowheads="1"/>
          </p:cNvSpPr>
          <p:nvPr>
            <p:ph type="body" idx="1"/>
          </p:nvPr>
        </p:nvSpPr>
        <p:spPr>
          <a:xfrm>
            <a:off x="1816923" y="2420092"/>
            <a:ext cx="6436426" cy="2258785"/>
          </a:xfrm>
        </p:spPr>
        <p:txBody>
          <a:bodyPr/>
          <a:lstStyle/>
          <a:p>
            <a:r>
              <a:rPr lang="en-US" sz="2400" dirty="0" smtClean="0"/>
              <a:t>Naming and Design </a:t>
            </a:r>
            <a:r>
              <a:rPr lang="en-US" sz="2400" dirty="0" smtClean="0"/>
              <a:t>Rules (NDR)</a:t>
            </a:r>
            <a:endParaRPr lang="en-US" sz="2400" dirty="0" smtClean="0"/>
          </a:p>
          <a:p>
            <a:r>
              <a:rPr lang="en-US" sz="2400" dirty="0" smtClean="0"/>
              <a:t>CC Technical Specification (CCTS)</a:t>
            </a:r>
            <a:endParaRPr lang="en-US" sz="2400" dirty="0" smtClean="0"/>
          </a:p>
          <a:p>
            <a:r>
              <a:rPr lang="en-US" sz="2400" dirty="0" smtClean="0"/>
              <a:t>Business Data Type Catalog</a:t>
            </a:r>
            <a:endParaRPr lang="en-US" sz="2400" dirty="0" smtClean="0"/>
          </a:p>
          <a:p>
            <a:r>
              <a:rPr lang="en-US" sz="2400" dirty="0" smtClean="0"/>
              <a:t>Unified Context Methodology (UCM)</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395" name="Rectangle 3"/>
          <p:cNvSpPr>
            <a:spLocks noGrp="1" noChangeArrowheads="1"/>
          </p:cNvSpPr>
          <p:nvPr>
            <p:ph type="title"/>
          </p:nvPr>
        </p:nvSpPr>
        <p:spPr>
          <a:xfrm>
            <a:off x="1909330" y="205674"/>
            <a:ext cx="5679002" cy="701675"/>
          </a:xfrm>
        </p:spPr>
        <p:txBody>
          <a:bodyPr/>
          <a:lstStyle/>
          <a:p>
            <a:r>
              <a:rPr lang="en-US" sz="2400" dirty="0"/>
              <a:t>Semantic Data Modeling Solution </a:t>
            </a:r>
            <a:r>
              <a:rPr lang="en-US" sz="2400" dirty="0" smtClean="0"/>
              <a:t/>
            </a:r>
            <a:br>
              <a:rPr lang="en-US" sz="2400" dirty="0" smtClean="0"/>
            </a:br>
            <a:r>
              <a:rPr lang="en-US" sz="2400" dirty="0" smtClean="0"/>
              <a:t>ISO </a:t>
            </a:r>
            <a:r>
              <a:rPr lang="en-US" sz="2400" dirty="0"/>
              <a:t>15000-5 Core Components</a:t>
            </a:r>
          </a:p>
        </p:txBody>
      </p:sp>
      <p:pic>
        <p:nvPicPr>
          <p:cNvPr id="1028" name="Picture 4"/>
          <p:cNvPicPr>
            <a:picLocks noChangeAspect="1" noChangeArrowheads="1"/>
          </p:cNvPicPr>
          <p:nvPr/>
        </p:nvPicPr>
        <p:blipFill>
          <a:blip r:embed="rId3" cstate="print"/>
          <a:srcRect/>
          <a:stretch>
            <a:fillRect/>
          </a:stretch>
        </p:blipFill>
        <p:spPr bwMode="auto">
          <a:xfrm>
            <a:off x="264609" y="1898878"/>
            <a:ext cx="8710200" cy="3840480"/>
          </a:xfrm>
          <a:prstGeom prst="rect">
            <a:avLst/>
          </a:prstGeom>
          <a:noFill/>
          <a:ln w="9525">
            <a:noFill/>
            <a:miter lim="800000"/>
            <a:headEnd/>
            <a:tailEnd/>
          </a:ln>
          <a:effectLst/>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4754" name="Rectangle 2"/>
          <p:cNvSpPr>
            <a:spLocks noGrp="1" noChangeArrowheads="1"/>
          </p:cNvSpPr>
          <p:nvPr>
            <p:ph type="title"/>
          </p:nvPr>
        </p:nvSpPr>
        <p:spPr>
          <a:xfrm>
            <a:off x="1840675" y="241299"/>
            <a:ext cx="5403298" cy="701675"/>
          </a:xfrm>
        </p:spPr>
        <p:txBody>
          <a:bodyPr/>
          <a:lstStyle/>
          <a:p>
            <a:r>
              <a:rPr lang="en-US" sz="3600" b="0" dirty="0" smtClean="0"/>
              <a:t>Status Update</a:t>
            </a:r>
            <a:endParaRPr lang="en-US" sz="3600" b="0" dirty="0"/>
          </a:p>
        </p:txBody>
      </p:sp>
      <p:sp>
        <p:nvSpPr>
          <p:cNvPr id="2634755" name="Rectangle 3"/>
          <p:cNvSpPr>
            <a:spLocks noGrp="1" noChangeArrowheads="1"/>
          </p:cNvSpPr>
          <p:nvPr>
            <p:ph type="body" idx="1"/>
          </p:nvPr>
        </p:nvSpPr>
        <p:spPr>
          <a:xfrm>
            <a:off x="1294411" y="2016332"/>
            <a:ext cx="7053942" cy="3403600"/>
          </a:xfrm>
        </p:spPr>
        <p:txBody>
          <a:bodyPr/>
          <a:lstStyle/>
          <a:p>
            <a:r>
              <a:rPr lang="en-US" sz="2000" dirty="0" smtClean="0"/>
              <a:t>The CCTS V3.0 was ratified and completed last week in Sapporo at the UN/CEFACT Meeting</a:t>
            </a:r>
          </a:p>
          <a:p>
            <a:r>
              <a:rPr lang="en-US" sz="2000" dirty="0" smtClean="0"/>
              <a:t>So was the Business Data Type specification V3.0.</a:t>
            </a:r>
            <a:r>
              <a:rPr lang="en-US" sz="2000" dirty="0" smtClean="0"/>
              <a:t> </a:t>
            </a:r>
          </a:p>
          <a:p>
            <a:r>
              <a:rPr lang="en-US" sz="2000" dirty="0" smtClean="0"/>
              <a:t>The Naming and Design Rules was agreed to finalize, and is close to a formal specification</a:t>
            </a:r>
          </a:p>
          <a:p>
            <a:r>
              <a:rPr lang="en-US" sz="2000" dirty="0" smtClean="0"/>
              <a:t>OAGi participated in the implementation verification of these and issued a report</a:t>
            </a:r>
          </a:p>
          <a:p>
            <a:r>
              <a:rPr lang="en-US" sz="2000" dirty="0" smtClean="0"/>
              <a:t>Significant progress was made on the Context Methodology Specification is Sapporo as well</a:t>
            </a:r>
            <a:endParaRPr lang="en-US" sz="18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4754" name="Rectangle 2"/>
          <p:cNvSpPr>
            <a:spLocks noGrp="1" noChangeArrowheads="1"/>
          </p:cNvSpPr>
          <p:nvPr>
            <p:ph type="title"/>
          </p:nvPr>
        </p:nvSpPr>
        <p:spPr>
          <a:xfrm>
            <a:off x="1840675" y="241299"/>
            <a:ext cx="5403298" cy="701675"/>
          </a:xfrm>
        </p:spPr>
        <p:txBody>
          <a:bodyPr/>
          <a:lstStyle/>
          <a:p>
            <a:r>
              <a:rPr lang="en-US" sz="3600" b="0" dirty="0" smtClean="0"/>
              <a:t>Status Update</a:t>
            </a:r>
            <a:endParaRPr lang="en-US" sz="3600" b="0" dirty="0"/>
          </a:p>
        </p:txBody>
      </p:sp>
      <p:sp>
        <p:nvSpPr>
          <p:cNvPr id="2634755" name="Rectangle 3"/>
          <p:cNvSpPr>
            <a:spLocks noGrp="1" noChangeArrowheads="1"/>
          </p:cNvSpPr>
          <p:nvPr>
            <p:ph type="body" idx="1"/>
          </p:nvPr>
        </p:nvSpPr>
        <p:spPr>
          <a:xfrm>
            <a:off x="1674419" y="2028208"/>
            <a:ext cx="6543305" cy="3403600"/>
          </a:xfrm>
        </p:spPr>
        <p:txBody>
          <a:bodyPr/>
          <a:lstStyle/>
          <a:p>
            <a:r>
              <a:rPr lang="en-US" sz="2000" dirty="0" smtClean="0"/>
              <a:t>OAGi started working on the next generation version of OAGIS in August, 2009</a:t>
            </a:r>
          </a:p>
          <a:p>
            <a:r>
              <a:rPr lang="en-US" sz="2000" dirty="0" smtClean="0"/>
              <a:t>Week long kickoff meeting</a:t>
            </a:r>
          </a:p>
          <a:p>
            <a:r>
              <a:rPr lang="en-US" sz="2000" dirty="0" smtClean="0"/>
              <a:t>Weekly 3 hour teleconferences</a:t>
            </a:r>
          </a:p>
          <a:p>
            <a:r>
              <a:rPr lang="en-US" sz="2000" dirty="0" smtClean="0"/>
              <a:t>This version will be called OAGIS Release 10 or OAGIS X</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17675" y="179388"/>
            <a:ext cx="5038725" cy="701675"/>
          </a:xfrm>
        </p:spPr>
        <p:txBody>
          <a:bodyPr/>
          <a:lstStyle/>
          <a:p>
            <a:r>
              <a:rPr lang="en-US" b="0" smtClean="0"/>
              <a:t>OAGIS X</a:t>
            </a:r>
          </a:p>
        </p:txBody>
      </p:sp>
      <p:sp>
        <p:nvSpPr>
          <p:cNvPr id="15363" name="Rectangle 3"/>
          <p:cNvSpPr>
            <a:spLocks noGrp="1" noChangeArrowheads="1"/>
          </p:cNvSpPr>
          <p:nvPr>
            <p:ph type="body" idx="1"/>
          </p:nvPr>
        </p:nvSpPr>
        <p:spPr>
          <a:xfrm>
            <a:off x="1338840" y="1855540"/>
            <a:ext cx="7412037" cy="3630612"/>
          </a:xfrm>
        </p:spPr>
        <p:txBody>
          <a:bodyPr/>
          <a:lstStyle/>
          <a:p>
            <a:r>
              <a:rPr lang="en-US" sz="2400" dirty="0" smtClean="0"/>
              <a:t>Three year time frame (Approx)</a:t>
            </a:r>
          </a:p>
          <a:p>
            <a:r>
              <a:rPr lang="en-US" sz="2400" dirty="0" smtClean="0"/>
              <a:t>Cross Industry focus</a:t>
            </a:r>
          </a:p>
          <a:p>
            <a:pPr lvl="1"/>
            <a:r>
              <a:rPr lang="en-US" sz="2000" dirty="0" smtClean="0"/>
              <a:t>Manufacturing, </a:t>
            </a:r>
            <a:r>
              <a:rPr lang="en-US" sz="2000" dirty="0" smtClean="0"/>
              <a:t>Automotive, </a:t>
            </a:r>
            <a:r>
              <a:rPr lang="en-US" sz="2000" dirty="0" smtClean="0"/>
              <a:t>Aerospace and </a:t>
            </a:r>
            <a:r>
              <a:rPr lang="en-US" sz="2000" dirty="0" smtClean="0"/>
              <a:t>Defense, High </a:t>
            </a:r>
            <a:r>
              <a:rPr lang="en-US" sz="2000" dirty="0" smtClean="0"/>
              <a:t>Tech, Chemical, Steel, </a:t>
            </a:r>
            <a:r>
              <a:rPr lang="en-US" sz="2000" dirty="0" smtClean="0"/>
              <a:t>Agriculture</a:t>
            </a:r>
            <a:endParaRPr lang="en-US" sz="2000" dirty="0" smtClean="0"/>
          </a:p>
          <a:p>
            <a:r>
              <a:rPr lang="en-US" sz="2400" dirty="0" smtClean="0"/>
              <a:t>UN/CEFACT 3.0 Technologies</a:t>
            </a:r>
          </a:p>
          <a:p>
            <a:pPr lvl="1"/>
            <a:r>
              <a:rPr lang="en-US" sz="2000" dirty="0" smtClean="0"/>
              <a:t>Naming and Design Rules</a:t>
            </a:r>
          </a:p>
          <a:p>
            <a:pPr lvl="1"/>
            <a:r>
              <a:rPr lang="en-US" sz="2000" dirty="0" smtClean="0"/>
              <a:t>CCTS</a:t>
            </a:r>
          </a:p>
          <a:p>
            <a:pPr lvl="1"/>
            <a:r>
              <a:rPr lang="en-US" sz="2000" dirty="0" smtClean="0"/>
              <a:t>Business Data Types</a:t>
            </a:r>
          </a:p>
          <a:p>
            <a:pPr lvl="1"/>
            <a:r>
              <a:rPr lang="en-US" sz="2000" dirty="0" smtClean="0"/>
              <a:t>Context</a:t>
            </a:r>
            <a:endParaRPr lang="en-US" sz="2000" dirty="0" smtClean="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17675" y="179388"/>
            <a:ext cx="5038725" cy="701675"/>
          </a:xfrm>
        </p:spPr>
        <p:txBody>
          <a:bodyPr/>
          <a:lstStyle/>
          <a:p>
            <a:r>
              <a:rPr lang="en-US" b="0" smtClean="0"/>
              <a:t>OAGIS X</a:t>
            </a:r>
          </a:p>
        </p:txBody>
      </p:sp>
      <p:sp>
        <p:nvSpPr>
          <p:cNvPr id="16387" name="Rectangle 3"/>
          <p:cNvSpPr>
            <a:spLocks noGrp="1" noChangeArrowheads="1"/>
          </p:cNvSpPr>
          <p:nvPr>
            <p:ph type="body" idx="1"/>
          </p:nvPr>
        </p:nvSpPr>
        <p:spPr>
          <a:xfrm>
            <a:off x="1446213" y="1760538"/>
            <a:ext cx="6837362" cy="3984625"/>
          </a:xfrm>
        </p:spPr>
        <p:txBody>
          <a:bodyPr/>
          <a:lstStyle/>
          <a:p>
            <a:r>
              <a:rPr lang="en-US" sz="2400" dirty="0" smtClean="0"/>
              <a:t>Remodel all OAGIS Components in CCTS 3.0 format</a:t>
            </a:r>
          </a:p>
          <a:p>
            <a:r>
              <a:rPr lang="en-US" sz="2400" dirty="0" smtClean="0"/>
              <a:t>Do a complete content review fro consistency and completeness</a:t>
            </a:r>
          </a:p>
          <a:p>
            <a:r>
              <a:rPr lang="en-US" sz="2400" dirty="0" smtClean="0"/>
              <a:t>Take additional input from members to improve the data model</a:t>
            </a:r>
          </a:p>
          <a:p>
            <a:r>
              <a:rPr lang="en-US" sz="2400" dirty="0" smtClean="0"/>
              <a:t>Embrace the UNCEFACT Unified Context Mechanism (UCM)</a:t>
            </a:r>
          </a:p>
          <a:p>
            <a:r>
              <a:rPr lang="en-US" sz="2400" dirty="0" smtClean="0"/>
              <a:t>Enhanced Business Process Support</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focus template1">
  <a:themeElements>
    <a:clrScheme name="focus template1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cus template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focus template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cus template1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cus template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cus template1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cus template1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cus template1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focus template1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Documents\Changed\dcdata1\2000 0618 JDE Meetings\focus template1.ppt</Template>
  <TotalTime>14548</TotalTime>
  <Words>536</Words>
  <Application>Microsoft Office PowerPoint</Application>
  <PresentationFormat>On-screen Show (4:3)</PresentationFormat>
  <Paragraphs>54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focus template1</vt:lpstr>
      <vt:lpstr>Improving OAGIS with Ontology Technology</vt:lpstr>
      <vt:lpstr>Status as of April 2009</vt:lpstr>
      <vt:lpstr>Core Components, The Idea</vt:lpstr>
      <vt:lpstr>UN/CEFACT  Core Component Technologies</vt:lpstr>
      <vt:lpstr>Semantic Data Modeling Solution  ISO 15000-5 Core Components</vt:lpstr>
      <vt:lpstr>Status Update</vt:lpstr>
      <vt:lpstr>Status Update</vt:lpstr>
      <vt:lpstr>OAGIS X</vt:lpstr>
      <vt:lpstr>OAGIS X</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OAGIS and SCI</dc:title>
  <dc:subject>OAGi Presentation</dc:subject>
  <dc:creator>David Connelly</dc:creator>
  <cp:lastModifiedBy>dmc</cp:lastModifiedBy>
  <cp:revision>2124</cp:revision>
  <cp:lastPrinted>1999-05-10T20:54:37Z</cp:lastPrinted>
  <dcterms:created xsi:type="dcterms:W3CDTF">1997-03-20T06:46:00Z</dcterms:created>
  <dcterms:modified xsi:type="dcterms:W3CDTF">2009-10-07T21:25:36Z</dcterms:modified>
</cp:coreProperties>
</file>