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3" r:id="rId3"/>
    <p:sldId id="264" r:id="rId4"/>
    <p:sldId id="257" r:id="rId5"/>
    <p:sldId id="260" r:id="rId6"/>
    <p:sldId id="261" r:id="rId7"/>
    <p:sldId id="258" r:id="rId8"/>
    <p:sldId id="265" r:id="rId9"/>
    <p:sldId id="267" r:id="rId10"/>
    <p:sldId id="268" r:id="rId11"/>
    <p:sldId id="269" r:id="rId12"/>
    <p:sldId id="266" r:id="rId13"/>
    <p:sldId id="270" r:id="rId14"/>
    <p:sldId id="271" r:id="rId15"/>
    <p:sldId id="273" r:id="rId16"/>
    <p:sldId id="272" r:id="rId17"/>
    <p:sldId id="274" r:id="rId18"/>
    <p:sldId id="275" r:id="rId19"/>
    <p:sldId id="276" r:id="rId20"/>
    <p:sldId id="262"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54" autoAdjust="0"/>
  </p:normalViewPr>
  <p:slideViewPr>
    <p:cSldViewPr>
      <p:cViewPr varScale="1">
        <p:scale>
          <a:sx n="89" d="100"/>
          <a:sy n="89" d="100"/>
        </p:scale>
        <p:origin x="-102" y="-5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0637714-C462-4882-94DD-211EED33B65F}" type="datetimeFigureOut">
              <a:rPr lang="en-US"/>
              <a:pPr>
                <a:defRPr/>
              </a:pPr>
              <a:t>10/8/2009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869AEB5-390A-4DA1-A49A-CD106B98D99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6014428-7A8B-4F22-ACE9-EBC964F92DE3}" type="datetime1">
              <a:rPr lang="en-US"/>
              <a:pPr>
                <a:defRPr/>
              </a:pPr>
              <a:t>10/8/2009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70017006-F9AE-4469-A2F1-03FC71C4815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334209-D546-47CE-8EC8-5BCCF3F06816}" type="datetime1">
              <a:rPr lang="en-US"/>
              <a:pPr>
                <a:defRPr/>
              </a:pPr>
              <a:t>10/8/2009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FE90BBE7-773F-4B4E-973F-A01B08C769A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7CEF261-E421-4E7F-8904-954BAF3A4FAE}" type="datetime1">
              <a:rPr lang="en-US"/>
              <a:pPr>
                <a:defRPr/>
              </a:pPr>
              <a:t>10/8/2009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4AD2D552-148E-4AFF-AA9C-97A5A81B5E0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087BDDC-E365-4680-A37E-E7D5B8195E97}" type="datetime1">
              <a:rPr lang="en-US"/>
              <a:pPr>
                <a:defRPr/>
              </a:pPr>
              <a:t>10/8/2009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C9C0DE21-53AD-4BDF-A95C-9A69920206D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BEB236-664D-4CD6-9454-107E1C978C5E}" type="datetime1">
              <a:rPr lang="en-US"/>
              <a:pPr>
                <a:defRPr/>
              </a:pPr>
              <a:t>10/8/2009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58AF7A47-F605-42A9-8666-2B61D4F5C94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9703FE7-3449-4819-A1C1-BC25DED7FBD8}" type="datetime1">
              <a:rPr lang="en-US"/>
              <a:pPr>
                <a:defRPr/>
              </a:pPr>
              <a:t>10/8/2009</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pPr>
              <a:defRPr/>
            </a:pPr>
            <a:fld id="{A8DFA737-14EF-4A38-8542-71E93C4FCBF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0172095-E242-48FA-B667-60CDB53E2F0B}" type="datetime1">
              <a:rPr lang="en-US"/>
              <a:pPr>
                <a:defRPr/>
              </a:pPr>
              <a:t>10/8/2009</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pPr>
              <a:defRPr/>
            </a:pPr>
            <a:fld id="{5BE7E97D-95DE-401B-B12C-45C51D88AEF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CE12057-B569-4F1F-877C-965F82029357}" type="datetime1">
              <a:rPr lang="en-US"/>
              <a:pPr>
                <a:defRPr/>
              </a:pPr>
              <a:t>10/8/2009</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pPr>
              <a:defRPr/>
            </a:pPr>
            <a:fld id="{D24D16CD-2D0A-45EB-A549-C43638B47F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BED94C-909F-499B-9120-37A94788D737}" type="datetime1">
              <a:rPr lang="en-US"/>
              <a:pPr>
                <a:defRPr/>
              </a:pPr>
              <a:t>10/8/2009</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pPr>
              <a:defRPr/>
            </a:pPr>
            <a:fld id="{A58CA7D7-9D1F-4BF3-B4A1-036C765DCCE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B00E31-5BC9-4748-9B05-FCA398FC8796}" type="datetime1">
              <a:rPr lang="en-US"/>
              <a:pPr>
                <a:defRPr/>
              </a:pPr>
              <a:t>10/8/2009</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pPr>
              <a:defRPr/>
            </a:pPr>
            <a:fld id="{F1F0DB2C-DCB4-45F2-8545-00CDE8C4814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1657E85-113C-4CBF-989F-94917B28D8A9}" type="datetime1">
              <a:rPr lang="en-US"/>
              <a:pPr>
                <a:defRPr/>
              </a:pPr>
              <a:t>10/8/2009</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pPr>
              <a:defRPr/>
            </a:pPr>
            <a:fld id="{086476CA-E9CA-4298-B356-74CD377898F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430FF6B-49CF-45C5-B19B-23269F88ADBA}" type="datetime1">
              <a:rPr lang="en-US"/>
              <a:pPr>
                <a:defRPr/>
              </a:pPr>
              <a:t>10/8/2009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FE347A6-EAB5-4C37-AEB5-1F407A5D149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3.org/2009/03/xbrl/program.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federaldata.wik.is/Statistical_Abstract_of_the_United_States%3a_2009/Section_1._Population/Tables"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federaldata.wik.is/Statistical_Abstract_of_the_United_States%3a_2009/Section_1._Population/Tables/Table_1._Population_and_Area%3a_1790_to_2000"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federaldata.wik.is/@api/deki/files/66/=2._Data_Model_Patterns_Part_Two.ppt" TargetMode="External"/><Relationship Id="rId2" Type="http://schemas.openxmlformats.org/officeDocument/2006/relationships/hyperlink" Target="http://federaldata.wik.is/@api/deki/files/65/=1._Data_Model_Patterns_Part_One.ppt" TargetMode="External"/><Relationship Id="rId1" Type="http://schemas.openxmlformats.org/officeDocument/2006/relationships/slideLayout" Target="../slideLayouts/slideLayout2.xml"/><Relationship Id="rId4" Type="http://schemas.openxmlformats.org/officeDocument/2006/relationships/hyperlink" Target="http://federaldata.wik.is/Federal_Enterprise_Architecture_Reference_Model_Revision_Submission_Form/David_C._Hay__04%2f%2f22%2f%2f2009_08%3a54_AM"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javascript:openpopup('http://www.semantic-conference.com/2007/sessions/m5.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ntolog.cim3.net/cgi-bin/wiki.pl?OntologySummit2009_Communique#nid1WN3" TargetMode="External"/><Relationship Id="rId2" Type="http://schemas.openxmlformats.org/officeDocument/2006/relationships/hyperlink" Target="http://federaldata.wik.is/Federal_Enterprise_Architecture_Reference_Model_Revision_Submission_For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manticommunity.net/" TargetMode="External"/><Relationship Id="rId2" Type="http://schemas.openxmlformats.org/officeDocument/2006/relationships/hyperlink" Target="mailto:niemann.brand@epa.gov" TargetMode="External"/><Relationship Id="rId1" Type="http://schemas.openxmlformats.org/officeDocument/2006/relationships/slideLayout" Target="../slideLayouts/slideLayout2.xml"/><Relationship Id="rId4" Type="http://schemas.openxmlformats.org/officeDocument/2006/relationships/hyperlink" Target="http://www.twitter.com/bniemannsr"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ontolog.cim3.net/cgi-bin/wiki.pl?OntologySummit2009_Communique#nid1WN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fsam.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w3.org/2007/eGov/IG/wiki/Main_Page" TargetMode="External"/><Relationship Id="rId13" Type="http://schemas.openxmlformats.org/officeDocument/2006/relationships/hyperlink" Target="http://semweb.meetup.com/31/" TargetMode="External"/><Relationship Id="rId3" Type="http://schemas.openxmlformats.org/officeDocument/2006/relationships/hyperlink" Target="http://semanticommunity.net/" TargetMode="External"/><Relationship Id="rId7" Type="http://schemas.openxmlformats.org/officeDocument/2006/relationships/hyperlink" Target="http://www.semantic-conference.com/session/1797/" TargetMode="External"/><Relationship Id="rId12" Type="http://schemas.openxmlformats.org/officeDocument/2006/relationships/hyperlink" Target="http://www.google.com/search?sourceid=navclient&amp;aq=0h&amp;oq=federal+data+&amp;ie=UTF-8&amp;rlz=1T4GFRE_enUS328US328&amp;q=federal+data+population+data" TargetMode="External"/><Relationship Id="rId2" Type="http://schemas.openxmlformats.org/officeDocument/2006/relationships/hyperlink" Target="http://federalsoa.wik.is/" TargetMode="External"/><Relationship Id="rId1" Type="http://schemas.openxmlformats.org/officeDocument/2006/relationships/slideLayout" Target="../slideLayouts/slideLayout2.xml"/><Relationship Id="rId6" Type="http://schemas.openxmlformats.org/officeDocument/2006/relationships/hyperlink" Target="http://nsfaccountingontology.wik.is/" TargetMode="External"/><Relationship Id="rId11" Type="http://schemas.openxmlformats.org/officeDocument/2006/relationships/hyperlink" Target="http://federaldata.wik.is/Federal_Enterprise_Architecture_Reference_Model_Revision_Submission_Form" TargetMode="External"/><Relationship Id="rId5" Type="http://schemas.openxmlformats.org/officeDocument/2006/relationships/hyperlink" Target="http://1105govinfoevents.com/EA/Presentations/EA09_2-2_Warren.pdf" TargetMode="External"/><Relationship Id="rId10" Type="http://schemas.openxmlformats.org/officeDocument/2006/relationships/hyperlink" Target="http://spinrdf.org/" TargetMode="External"/><Relationship Id="rId4" Type="http://schemas.openxmlformats.org/officeDocument/2006/relationships/hyperlink" Target="http://healthitgov.wik.is/IAC_Architecture_Plus_Seminar_March_13,_2008" TargetMode="External"/><Relationship Id="rId9" Type="http://schemas.openxmlformats.org/officeDocument/2006/relationships/hyperlink" Target="http://semanticommunity.wik.is/Semantic_Community-Semantic_Exchange_February_17,_2009" TargetMode="External"/><Relationship Id="rId14" Type="http://schemas.openxmlformats.org/officeDocument/2006/relationships/hyperlink" Target="http://federaldata.wik.is/May_13,_2009_Semantic_Web_Meetu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federaldata.wik.is/Statistical_Abstract_of_the_United_States%3a_2009"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federaldata.wik.is/Statistical_Abstract_of_the_United_States%3a_2009/Section_1._Population"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379AF13-5A51-4883-8989-62E956103F70}" type="slidenum">
              <a:rPr lang="en-US"/>
              <a:pPr>
                <a:defRPr/>
              </a:pPr>
              <a:t>1</a:t>
            </a:fld>
            <a:endParaRPr lang="en-US"/>
          </a:p>
        </p:txBody>
      </p:sp>
      <p:sp>
        <p:nvSpPr>
          <p:cNvPr id="2" name="Title 1"/>
          <p:cNvSpPr>
            <a:spLocks noGrp="1"/>
          </p:cNvSpPr>
          <p:nvPr>
            <p:ph type="ctrTitle"/>
          </p:nvPr>
        </p:nvSpPr>
        <p:spPr>
          <a:xfrm>
            <a:off x="457200" y="990600"/>
            <a:ext cx="8153400" cy="2609850"/>
          </a:xfrm>
        </p:spPr>
        <p:txBody>
          <a:bodyPr>
            <a:normAutofit/>
          </a:bodyPr>
          <a:lstStyle/>
          <a:p>
            <a:r>
              <a:rPr lang="en-US" sz="2800" smtClean="0"/>
              <a:t>Progress Review on the Ontology Based Standards for </a:t>
            </a:r>
            <a:br>
              <a:rPr lang="en-US" sz="2800" smtClean="0"/>
            </a:br>
            <a:r>
              <a:rPr lang="en-US" sz="2800" smtClean="0"/>
              <a:t>Sample Projects Identified at the 2009 Ontology Summit: Ontologies for Data Standards in Support of e-Gov Applications (e.g. Data.gov)</a:t>
            </a:r>
          </a:p>
        </p:txBody>
      </p:sp>
      <p:sp>
        <p:nvSpPr>
          <p:cNvPr id="3" name="Subtitle 2"/>
          <p:cNvSpPr>
            <a:spLocks noGrp="1"/>
          </p:cNvSpPr>
          <p:nvPr>
            <p:ph type="subTitle" idx="1"/>
          </p:nvPr>
        </p:nvSpPr>
        <p:spPr>
          <a:xfrm>
            <a:off x="838200" y="3886200"/>
            <a:ext cx="7467600" cy="1752600"/>
          </a:xfrm>
        </p:spPr>
        <p:txBody>
          <a:bodyPr>
            <a:normAutofit/>
          </a:bodyPr>
          <a:lstStyle/>
          <a:p>
            <a:pPr>
              <a:lnSpc>
                <a:spcPct val="80000"/>
              </a:lnSpc>
            </a:pPr>
            <a:endParaRPr lang="en-US" sz="2000" smtClean="0">
              <a:solidFill>
                <a:srgbClr val="898989"/>
              </a:solidFill>
            </a:endParaRPr>
          </a:p>
          <a:p>
            <a:pPr>
              <a:lnSpc>
                <a:spcPct val="80000"/>
              </a:lnSpc>
            </a:pPr>
            <a:r>
              <a:rPr lang="en-US" sz="2000" smtClean="0">
                <a:solidFill>
                  <a:srgbClr val="898989"/>
                </a:solidFill>
              </a:rPr>
              <a:t>Brand Niemann, US EPA</a:t>
            </a:r>
          </a:p>
          <a:p>
            <a:pPr>
              <a:lnSpc>
                <a:spcPct val="80000"/>
              </a:lnSpc>
            </a:pPr>
            <a:r>
              <a:rPr lang="en-US" sz="2000" smtClean="0">
                <a:solidFill>
                  <a:srgbClr val="898989"/>
                </a:solidFill>
              </a:rPr>
              <a:t>Invited Expert to the W3C eGovernment Interest Group</a:t>
            </a:r>
          </a:p>
          <a:p>
            <a:pPr>
              <a:lnSpc>
                <a:spcPct val="80000"/>
              </a:lnSpc>
            </a:pPr>
            <a:r>
              <a:rPr lang="en-US" sz="2000" smtClean="0">
                <a:solidFill>
                  <a:srgbClr val="898989"/>
                </a:solidFill>
              </a:rPr>
              <a:t>October 8, 2009</a:t>
            </a:r>
          </a:p>
          <a:p>
            <a:pPr>
              <a:lnSpc>
                <a:spcPct val="80000"/>
              </a:lnSpc>
            </a:pPr>
            <a:r>
              <a:rPr lang="en-US" sz="1800" smtClean="0">
                <a:solidFill>
                  <a:schemeClr val="tx1"/>
                </a:solidFill>
              </a:rPr>
              <a:t>Note: First part of this was used October 6th for the W3C/XBRL </a:t>
            </a:r>
            <a:r>
              <a:rPr lang="en-US" sz="1800" smtClean="0">
                <a:solidFill>
                  <a:schemeClr val="tx1"/>
                </a:solidFill>
                <a:hlinkClick r:id="rId2"/>
              </a:rPr>
              <a:t>Workshop</a:t>
            </a:r>
            <a:r>
              <a:rPr lang="en-US" sz="1800" smtClean="0">
                <a:solidFill>
                  <a:schemeClr val="tx1"/>
                </a:solidFill>
              </a:rPr>
              <a:t> on Improving Access to Financial Data on the Web</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6C49A53-64A5-4487-A70B-6DF1D8C3804D}" type="slidenum">
              <a:rPr lang="en-US" sz="1200">
                <a:solidFill>
                  <a:schemeClr val="tx1">
                    <a:tint val="75000"/>
                  </a:schemeClr>
                </a:solidFill>
                <a:latin typeface="+mn-lt"/>
              </a:rPr>
              <a:pPr algn="r" fontAlgn="auto">
                <a:spcBef>
                  <a:spcPts val="0"/>
                </a:spcBef>
                <a:spcAft>
                  <a:spcPts val="0"/>
                </a:spcAft>
                <a:defRPr/>
              </a:pPr>
              <a:t>1</a:t>
            </a:fld>
            <a:endParaRPr lang="en-US" sz="1200">
              <a:solidFill>
                <a:schemeClr val="tx1">
                  <a:tint val="75000"/>
                </a:schemeClr>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A3B5BEB-DA6D-4C90-AF7D-86A336711A1E}" type="slidenum">
              <a:rPr lang="en-US"/>
              <a:pPr>
                <a:defRPr/>
              </a:pPr>
              <a:t>10</a:t>
            </a:fld>
            <a:endParaRPr lang="en-US"/>
          </a:p>
        </p:txBody>
      </p:sp>
      <p:sp>
        <p:nvSpPr>
          <p:cNvPr id="26626" name="Rectangle 2"/>
          <p:cNvSpPr>
            <a:spLocks noGrp="1"/>
          </p:cNvSpPr>
          <p:nvPr>
            <p:ph type="title"/>
          </p:nvPr>
        </p:nvSpPr>
        <p:spPr/>
        <p:txBody>
          <a:bodyPr/>
          <a:lstStyle/>
          <a:p>
            <a:r>
              <a:rPr lang="en-US" sz="4000" smtClean="0"/>
              <a:t>Data.gov Version 1 Taxonomy: Tables</a:t>
            </a:r>
          </a:p>
        </p:txBody>
      </p:sp>
      <p:sp>
        <p:nvSpPr>
          <p:cNvPr id="26627" name="Text Box 3"/>
          <p:cNvSpPr txBox="1">
            <a:spLocks noChangeArrowheads="1"/>
          </p:cNvSpPr>
          <p:nvPr/>
        </p:nvSpPr>
        <p:spPr bwMode="auto">
          <a:xfrm>
            <a:off x="457200" y="6096000"/>
            <a:ext cx="8229600" cy="274638"/>
          </a:xfrm>
          <a:prstGeom prst="rect">
            <a:avLst/>
          </a:prstGeom>
          <a:noFill/>
          <a:ln w="9525">
            <a:noFill/>
            <a:miter lim="800000"/>
            <a:headEnd/>
            <a:tailEnd/>
          </a:ln>
          <a:effectLst/>
        </p:spPr>
        <p:txBody>
          <a:bodyPr>
            <a:spAutoFit/>
          </a:bodyPr>
          <a:lstStyle/>
          <a:p>
            <a:r>
              <a:rPr lang="en-US" sz="1200">
                <a:hlinkClick r:id="rId2"/>
              </a:rPr>
              <a:t>http://federaldata.wik.is/Statistical_Abstract_of_the_United_States%3a_2009/Section_1._Population/Tables</a:t>
            </a:r>
            <a:r>
              <a:rPr lang="en-US" sz="1200"/>
              <a:t> </a:t>
            </a:r>
          </a:p>
        </p:txBody>
      </p:sp>
      <p:pic>
        <p:nvPicPr>
          <p:cNvPr id="26629" name="Picture 5"/>
          <p:cNvPicPr>
            <a:picLocks noChangeAspect="1" noChangeArrowheads="1"/>
          </p:cNvPicPr>
          <p:nvPr/>
        </p:nvPicPr>
        <p:blipFill>
          <a:blip r:embed="rId3"/>
          <a:srcRect/>
          <a:stretch>
            <a:fillRect/>
          </a:stretch>
        </p:blipFill>
        <p:spPr bwMode="auto">
          <a:xfrm>
            <a:off x="457200" y="1295400"/>
            <a:ext cx="8305800" cy="46482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1332DC6-2BA4-4446-9340-4FC1E9F52443}" type="slidenum">
              <a:rPr lang="en-US"/>
              <a:pPr>
                <a:defRPr/>
              </a:pPr>
              <a:t>11</a:t>
            </a:fld>
            <a:endParaRPr lang="en-US"/>
          </a:p>
        </p:txBody>
      </p:sp>
      <p:sp>
        <p:nvSpPr>
          <p:cNvPr id="27650" name="Rectangle 2"/>
          <p:cNvSpPr>
            <a:spLocks noGrp="1"/>
          </p:cNvSpPr>
          <p:nvPr>
            <p:ph type="title"/>
          </p:nvPr>
        </p:nvSpPr>
        <p:spPr/>
        <p:txBody>
          <a:bodyPr/>
          <a:lstStyle/>
          <a:p>
            <a:r>
              <a:rPr lang="en-US" sz="3200" smtClean="0"/>
              <a:t>Data.gov Version 1 Taxonomy: Data Elements</a:t>
            </a:r>
          </a:p>
        </p:txBody>
      </p:sp>
      <p:sp>
        <p:nvSpPr>
          <p:cNvPr id="27651" name="Text Box 3"/>
          <p:cNvSpPr txBox="1">
            <a:spLocks noChangeArrowheads="1"/>
          </p:cNvSpPr>
          <p:nvPr/>
        </p:nvSpPr>
        <p:spPr bwMode="auto">
          <a:xfrm>
            <a:off x="457200" y="6096000"/>
            <a:ext cx="8229600" cy="214313"/>
          </a:xfrm>
          <a:prstGeom prst="rect">
            <a:avLst/>
          </a:prstGeom>
          <a:noFill/>
          <a:ln w="9525">
            <a:noFill/>
            <a:miter lim="800000"/>
            <a:headEnd/>
            <a:tailEnd/>
          </a:ln>
          <a:effectLst/>
        </p:spPr>
        <p:txBody>
          <a:bodyPr>
            <a:spAutoFit/>
          </a:bodyPr>
          <a:lstStyle/>
          <a:p>
            <a:r>
              <a:rPr lang="en-US" sz="800">
                <a:hlinkClick r:id="rId2"/>
              </a:rPr>
              <a:t>http://federaldata.wik.is/Statistical_Abstract_of_the_United_States%3a_2009/Section_1._Population/Tables/Table_1._Population_and_Area%3a_1790_to_2000</a:t>
            </a:r>
            <a:r>
              <a:rPr lang="en-US" sz="800"/>
              <a:t> </a:t>
            </a:r>
          </a:p>
        </p:txBody>
      </p:sp>
      <p:pic>
        <p:nvPicPr>
          <p:cNvPr id="27652" name="Picture 4"/>
          <p:cNvPicPr>
            <a:picLocks noChangeAspect="1" noChangeArrowheads="1"/>
          </p:cNvPicPr>
          <p:nvPr/>
        </p:nvPicPr>
        <p:blipFill>
          <a:blip r:embed="rId3"/>
          <a:srcRect/>
          <a:stretch>
            <a:fillRect/>
          </a:stretch>
        </p:blipFill>
        <p:spPr bwMode="auto">
          <a:xfrm>
            <a:off x="457200" y="1371600"/>
            <a:ext cx="8305800" cy="44958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9E722D6-F8CA-42B5-A7E7-7F724CE96702}" type="slidenum">
              <a:rPr lang="en-US"/>
              <a:pPr>
                <a:defRPr/>
              </a:pPr>
              <a:t>12</a:t>
            </a:fld>
            <a:endParaRPr lang="en-US"/>
          </a:p>
        </p:txBody>
      </p:sp>
      <p:sp>
        <p:nvSpPr>
          <p:cNvPr id="23554" name="Rectangle 2"/>
          <p:cNvSpPr>
            <a:spLocks noGrp="1"/>
          </p:cNvSpPr>
          <p:nvPr>
            <p:ph type="title"/>
          </p:nvPr>
        </p:nvSpPr>
        <p:spPr/>
        <p:txBody>
          <a:bodyPr/>
          <a:lstStyle/>
          <a:p>
            <a:r>
              <a:rPr lang="en-US" smtClean="0"/>
              <a:t>David Hay: Data Model Patterns</a:t>
            </a:r>
          </a:p>
        </p:txBody>
      </p:sp>
      <p:sp>
        <p:nvSpPr>
          <p:cNvPr id="23555" name="Rectangle 3"/>
          <p:cNvSpPr>
            <a:spLocks noGrp="1"/>
          </p:cNvSpPr>
          <p:nvPr>
            <p:ph type="body" idx="1"/>
          </p:nvPr>
        </p:nvSpPr>
        <p:spPr/>
        <p:txBody>
          <a:bodyPr/>
          <a:lstStyle/>
          <a:p>
            <a:pPr>
              <a:lnSpc>
                <a:spcPct val="90000"/>
              </a:lnSpc>
            </a:pPr>
            <a:r>
              <a:rPr lang="en-US" smtClean="0"/>
              <a:t>Presentations to the Library of Congress, March 24, 2009, by:</a:t>
            </a:r>
          </a:p>
          <a:p>
            <a:pPr lvl="1">
              <a:lnSpc>
                <a:spcPct val="90000"/>
              </a:lnSpc>
            </a:pPr>
            <a:r>
              <a:rPr lang="en-US" smtClean="0"/>
              <a:t>David C. Hay, Capgemini Financial Services, Washington, DC.</a:t>
            </a:r>
          </a:p>
          <a:p>
            <a:pPr lvl="2">
              <a:lnSpc>
                <a:spcPct val="90000"/>
              </a:lnSpc>
            </a:pPr>
            <a:r>
              <a:rPr lang="en-US" smtClean="0"/>
              <a:t>Describing the World: Data Model Patterns</a:t>
            </a:r>
          </a:p>
          <a:p>
            <a:pPr lvl="3">
              <a:lnSpc>
                <a:spcPct val="90000"/>
              </a:lnSpc>
            </a:pPr>
            <a:r>
              <a:rPr lang="en-US" smtClean="0"/>
              <a:t>Part One: </a:t>
            </a:r>
            <a:r>
              <a:rPr lang="en-US" smtClean="0">
                <a:hlinkClick r:id="rId2"/>
              </a:rPr>
              <a:t>The Enterprise Model</a:t>
            </a:r>
            <a:endParaRPr lang="en-US" smtClean="0"/>
          </a:p>
          <a:p>
            <a:pPr lvl="3">
              <a:lnSpc>
                <a:spcPct val="90000"/>
              </a:lnSpc>
            </a:pPr>
            <a:r>
              <a:rPr lang="en-US" smtClean="0"/>
              <a:t>Part Two: </a:t>
            </a:r>
            <a:r>
              <a:rPr lang="en-US" smtClean="0">
                <a:hlinkClick r:id="rId3"/>
              </a:rPr>
              <a:t>Metadata</a:t>
            </a:r>
            <a:endParaRPr lang="en-US" smtClean="0"/>
          </a:p>
          <a:p>
            <a:pPr>
              <a:lnSpc>
                <a:spcPct val="90000"/>
              </a:lnSpc>
            </a:pPr>
            <a:r>
              <a:rPr lang="en-US" smtClean="0"/>
              <a:t>Presentation of DRM Suggestions on April 10th and Invitation to April 28th Activity:</a:t>
            </a:r>
          </a:p>
          <a:p>
            <a:pPr lvl="1">
              <a:lnSpc>
                <a:spcPct val="90000"/>
              </a:lnSpc>
            </a:pPr>
            <a:r>
              <a:rPr lang="en-US" smtClean="0"/>
              <a:t>Same as above.</a:t>
            </a:r>
          </a:p>
        </p:txBody>
      </p:sp>
      <p:sp>
        <p:nvSpPr>
          <p:cNvPr id="23556" name="Text Box 4"/>
          <p:cNvSpPr txBox="1">
            <a:spLocks noChangeArrowheads="1"/>
          </p:cNvSpPr>
          <p:nvPr/>
        </p:nvSpPr>
        <p:spPr bwMode="auto">
          <a:xfrm>
            <a:off x="517525" y="6408738"/>
            <a:ext cx="7820025" cy="214312"/>
          </a:xfrm>
          <a:prstGeom prst="rect">
            <a:avLst/>
          </a:prstGeom>
          <a:noFill/>
          <a:ln w="9525">
            <a:noFill/>
            <a:miter lim="800000"/>
            <a:headEnd/>
            <a:tailEnd/>
          </a:ln>
          <a:effectLst/>
        </p:spPr>
        <p:txBody>
          <a:bodyPr wrap="none">
            <a:spAutoFit/>
          </a:bodyPr>
          <a:lstStyle/>
          <a:p>
            <a:r>
              <a:rPr lang="en-US" sz="800"/>
              <a:t>See </a:t>
            </a:r>
            <a:r>
              <a:rPr lang="en-US" sz="800">
                <a:hlinkClick r:id="rId4"/>
              </a:rPr>
              <a:t>http://federaldata.wik.is/Federal_Enterprise_Architecture_Reference_Model_Revision_Submission_Form/David_C._Hay__04%2f%2f22%2f%2f2009_08%3a54_AM</a:t>
            </a:r>
            <a:r>
              <a:rPr lang="en-US" sz="80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F628CBE-A831-4818-9082-53E23CFDA96D}" type="slidenum">
              <a:rPr lang="en-US"/>
              <a:pPr>
                <a:defRPr/>
              </a:pPr>
              <a:t>13</a:t>
            </a:fld>
            <a:endParaRPr lang="en-US"/>
          </a:p>
        </p:txBody>
      </p:sp>
      <p:sp>
        <p:nvSpPr>
          <p:cNvPr id="29698" name="Rectangle 2"/>
          <p:cNvSpPr>
            <a:spLocks noGrp="1"/>
          </p:cNvSpPr>
          <p:nvPr>
            <p:ph type="title"/>
          </p:nvPr>
        </p:nvSpPr>
        <p:spPr/>
        <p:txBody>
          <a:bodyPr/>
          <a:lstStyle/>
          <a:p>
            <a:r>
              <a:rPr lang="en-US" sz="4000" smtClean="0"/>
              <a:t>David Hay: Data Model Patterns – A Metadata Map</a:t>
            </a:r>
          </a:p>
        </p:txBody>
      </p:sp>
      <p:sp>
        <p:nvSpPr>
          <p:cNvPr id="29699" name="Rectangle 3"/>
          <p:cNvSpPr>
            <a:spLocks noGrp="1"/>
          </p:cNvSpPr>
          <p:nvPr>
            <p:ph type="body" idx="1"/>
          </p:nvPr>
        </p:nvSpPr>
        <p:spPr/>
        <p:txBody>
          <a:bodyPr/>
          <a:lstStyle/>
          <a:p>
            <a:pPr>
              <a:lnSpc>
                <a:spcPct val="80000"/>
              </a:lnSpc>
            </a:pPr>
            <a:r>
              <a:rPr lang="en-US" sz="2400" smtClean="0"/>
              <a:t>Book:</a:t>
            </a:r>
          </a:p>
          <a:p>
            <a:pPr lvl="1">
              <a:lnSpc>
                <a:spcPct val="80000"/>
              </a:lnSpc>
            </a:pPr>
            <a:r>
              <a:rPr lang="en-US" sz="2000" smtClean="0"/>
              <a:t>Morgan Kaufman / Elsevier, 2006, 406 pages.</a:t>
            </a:r>
          </a:p>
          <a:p>
            <a:pPr lvl="2">
              <a:lnSpc>
                <a:spcPct val="80000"/>
              </a:lnSpc>
            </a:pPr>
            <a:r>
              <a:rPr lang="en-US" sz="1800" smtClean="0"/>
              <a:t>Also Data Model Patterns: Conventions of Thought, Dorset House, 1996, and </a:t>
            </a:r>
            <a:r>
              <a:rPr lang="en-US" sz="1800" smtClean="0">
                <a:hlinkClick r:id="rId2"/>
              </a:rPr>
              <a:t>2007 SemTech Conference</a:t>
            </a:r>
            <a:r>
              <a:rPr lang="en-US" sz="1800" smtClean="0"/>
              <a:t>: Data Modeling and OWL: Two Ways to Structure Data (new book in process on ontologies for data modeling) (See next slide).</a:t>
            </a:r>
          </a:p>
          <a:p>
            <a:pPr>
              <a:lnSpc>
                <a:spcPct val="80000"/>
              </a:lnSpc>
            </a:pPr>
            <a:r>
              <a:rPr lang="en-US" sz="2400" smtClean="0"/>
              <a:t>Uses an Architecture Framework to organized the broad body of knowledge (chapters in book):</a:t>
            </a:r>
          </a:p>
          <a:p>
            <a:pPr lvl="1">
              <a:lnSpc>
                <a:spcPct val="80000"/>
              </a:lnSpc>
            </a:pPr>
            <a:r>
              <a:rPr lang="en-US" sz="2000" smtClean="0"/>
              <a:t>Based on John Zachman’s 1987 and 1992 Enterprise Architecture Framework (Zachman, 1987; and Sowa and Zachman, 1992).</a:t>
            </a:r>
          </a:p>
          <a:p>
            <a:pPr>
              <a:lnSpc>
                <a:spcPct val="80000"/>
              </a:lnSpc>
            </a:pPr>
            <a:r>
              <a:rPr lang="en-US" sz="2400" smtClean="0"/>
              <a:t>The Zachman Framework consist of a matrix in which the rows represent perspectives different people have on a information technology project and the columns represent what they are seeing from each perspective.</a:t>
            </a:r>
          </a:p>
          <a:p>
            <a:pPr lvl="1">
              <a:lnSpc>
                <a:spcPct val="80000"/>
              </a:lnSpc>
            </a:pPr>
            <a:r>
              <a:rPr lang="en-US" sz="2000" smtClean="0"/>
              <a:t>See next slide.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A6EA733-288D-4C2B-8B93-84EB16ED0742}" type="slidenum">
              <a:rPr lang="en-US"/>
              <a:pPr>
                <a:defRPr/>
              </a:pPr>
              <a:t>14</a:t>
            </a:fld>
            <a:endParaRPr lang="en-US"/>
          </a:p>
        </p:txBody>
      </p:sp>
      <p:sp>
        <p:nvSpPr>
          <p:cNvPr id="30722" name="Rectangle 2"/>
          <p:cNvSpPr>
            <a:spLocks noGrp="1"/>
          </p:cNvSpPr>
          <p:nvPr>
            <p:ph type="title"/>
          </p:nvPr>
        </p:nvSpPr>
        <p:spPr/>
        <p:txBody>
          <a:bodyPr/>
          <a:lstStyle/>
          <a:p>
            <a:r>
              <a:rPr lang="en-US" sz="4000" smtClean="0"/>
              <a:t>David Hay: Data Model Patterns – A Metadata Map</a:t>
            </a:r>
          </a:p>
        </p:txBody>
      </p:sp>
      <p:sp>
        <p:nvSpPr>
          <p:cNvPr id="30724" name="Rectangle 4"/>
          <p:cNvSpPr>
            <a:spLocks noGrp="1"/>
          </p:cNvSpPr>
          <p:nvPr>
            <p:ph type="body" sz="half" idx="1"/>
          </p:nvPr>
        </p:nvSpPr>
        <p:spPr/>
        <p:txBody>
          <a:bodyPr/>
          <a:lstStyle/>
          <a:p>
            <a:pPr>
              <a:lnSpc>
                <a:spcPct val="90000"/>
              </a:lnSpc>
            </a:pPr>
            <a:r>
              <a:rPr lang="en-US" sz="2400" smtClean="0"/>
              <a:t>The Rows:</a:t>
            </a:r>
          </a:p>
          <a:p>
            <a:pPr lvl="1">
              <a:lnSpc>
                <a:spcPct val="90000"/>
              </a:lnSpc>
            </a:pPr>
            <a:r>
              <a:rPr lang="en-US" sz="2000" smtClean="0"/>
              <a:t>Objectives / Scope</a:t>
            </a:r>
          </a:p>
          <a:p>
            <a:pPr lvl="2">
              <a:lnSpc>
                <a:spcPct val="90000"/>
              </a:lnSpc>
            </a:pPr>
            <a:r>
              <a:rPr lang="en-US" sz="1800" smtClean="0"/>
              <a:t>Planner’s View</a:t>
            </a:r>
          </a:p>
          <a:p>
            <a:pPr lvl="1">
              <a:lnSpc>
                <a:spcPct val="90000"/>
              </a:lnSpc>
            </a:pPr>
            <a:r>
              <a:rPr lang="en-US" sz="2000" smtClean="0"/>
              <a:t>Enterprise Model</a:t>
            </a:r>
          </a:p>
          <a:p>
            <a:pPr lvl="2">
              <a:lnSpc>
                <a:spcPct val="90000"/>
              </a:lnSpc>
            </a:pPr>
            <a:r>
              <a:rPr lang="en-US" sz="1800" smtClean="0"/>
              <a:t>Business Owner’s View)</a:t>
            </a:r>
          </a:p>
          <a:p>
            <a:pPr lvl="1">
              <a:lnSpc>
                <a:spcPct val="90000"/>
              </a:lnSpc>
            </a:pPr>
            <a:r>
              <a:rPr lang="en-US" sz="2000" smtClean="0"/>
              <a:t>Model of Fundamental Concepts</a:t>
            </a:r>
          </a:p>
          <a:p>
            <a:pPr lvl="2">
              <a:lnSpc>
                <a:spcPct val="90000"/>
              </a:lnSpc>
            </a:pPr>
            <a:r>
              <a:rPr lang="en-US" sz="1800" smtClean="0"/>
              <a:t>Architect’s View</a:t>
            </a:r>
          </a:p>
          <a:p>
            <a:pPr lvl="1">
              <a:lnSpc>
                <a:spcPct val="90000"/>
              </a:lnSpc>
            </a:pPr>
            <a:r>
              <a:rPr lang="en-US" sz="2000" smtClean="0"/>
              <a:t>Technology Model</a:t>
            </a:r>
          </a:p>
          <a:p>
            <a:pPr lvl="2">
              <a:lnSpc>
                <a:spcPct val="90000"/>
              </a:lnSpc>
            </a:pPr>
            <a:r>
              <a:rPr lang="en-US" sz="1800" smtClean="0"/>
              <a:t>Designer’s View</a:t>
            </a:r>
          </a:p>
          <a:p>
            <a:pPr lvl="1">
              <a:lnSpc>
                <a:spcPct val="90000"/>
              </a:lnSpc>
            </a:pPr>
            <a:r>
              <a:rPr lang="en-US" sz="2000" smtClean="0"/>
              <a:t>Detailed Representation</a:t>
            </a:r>
          </a:p>
          <a:p>
            <a:pPr lvl="2">
              <a:lnSpc>
                <a:spcPct val="90000"/>
              </a:lnSpc>
            </a:pPr>
            <a:r>
              <a:rPr lang="en-US" sz="1800" smtClean="0"/>
              <a:t>Builder’s View</a:t>
            </a:r>
          </a:p>
          <a:p>
            <a:pPr lvl="1">
              <a:lnSpc>
                <a:spcPct val="90000"/>
              </a:lnSpc>
            </a:pPr>
            <a:r>
              <a:rPr lang="en-US" sz="2000" smtClean="0"/>
              <a:t>Functioning System</a:t>
            </a:r>
          </a:p>
          <a:p>
            <a:pPr lvl="2">
              <a:lnSpc>
                <a:spcPct val="90000"/>
              </a:lnSpc>
            </a:pPr>
            <a:r>
              <a:rPr lang="en-US" sz="1800" smtClean="0"/>
              <a:t>Inventory View</a:t>
            </a:r>
          </a:p>
        </p:txBody>
      </p:sp>
      <p:sp>
        <p:nvSpPr>
          <p:cNvPr id="30725" name="Rectangle 5"/>
          <p:cNvSpPr>
            <a:spLocks noGrp="1"/>
          </p:cNvSpPr>
          <p:nvPr>
            <p:ph type="body" sz="half" idx="2"/>
          </p:nvPr>
        </p:nvSpPr>
        <p:spPr/>
        <p:txBody>
          <a:bodyPr/>
          <a:lstStyle/>
          <a:p>
            <a:pPr>
              <a:lnSpc>
                <a:spcPct val="90000"/>
              </a:lnSpc>
            </a:pPr>
            <a:r>
              <a:rPr lang="en-US" sz="2400" smtClean="0"/>
              <a:t>The Columns:</a:t>
            </a:r>
          </a:p>
          <a:p>
            <a:pPr lvl="1">
              <a:lnSpc>
                <a:spcPct val="90000"/>
              </a:lnSpc>
            </a:pPr>
            <a:r>
              <a:rPr lang="en-US" sz="2000" smtClean="0"/>
              <a:t>Data (What)</a:t>
            </a:r>
          </a:p>
          <a:p>
            <a:pPr lvl="1">
              <a:lnSpc>
                <a:spcPct val="90000"/>
              </a:lnSpc>
            </a:pPr>
            <a:r>
              <a:rPr lang="en-US" sz="2000" smtClean="0"/>
              <a:t>Activities (How)</a:t>
            </a:r>
          </a:p>
          <a:p>
            <a:pPr lvl="1">
              <a:lnSpc>
                <a:spcPct val="90000"/>
              </a:lnSpc>
            </a:pPr>
            <a:r>
              <a:rPr lang="en-US" sz="2000" smtClean="0"/>
              <a:t>Locations (Where)</a:t>
            </a:r>
          </a:p>
          <a:p>
            <a:pPr lvl="1">
              <a:lnSpc>
                <a:spcPct val="90000"/>
              </a:lnSpc>
            </a:pPr>
            <a:r>
              <a:rPr lang="en-US" sz="2000" smtClean="0"/>
              <a:t>People (Who)</a:t>
            </a:r>
          </a:p>
          <a:p>
            <a:pPr lvl="1">
              <a:lnSpc>
                <a:spcPct val="90000"/>
              </a:lnSpc>
            </a:pPr>
            <a:r>
              <a:rPr lang="en-US" sz="2000" smtClean="0"/>
              <a:t>Time (When)</a:t>
            </a:r>
          </a:p>
          <a:p>
            <a:pPr lvl="1">
              <a:lnSpc>
                <a:spcPct val="90000"/>
              </a:lnSpc>
            </a:pPr>
            <a:r>
              <a:rPr lang="en-US" sz="2000" smtClean="0"/>
              <a:t>Motivation (Why)</a:t>
            </a:r>
          </a:p>
        </p:txBody>
      </p:sp>
      <p:sp>
        <p:nvSpPr>
          <p:cNvPr id="30726" name="Text Box 6"/>
          <p:cNvSpPr txBox="1">
            <a:spLocks noChangeArrowheads="1"/>
          </p:cNvSpPr>
          <p:nvPr/>
        </p:nvSpPr>
        <p:spPr bwMode="auto">
          <a:xfrm>
            <a:off x="533400" y="6132513"/>
            <a:ext cx="8410575" cy="641350"/>
          </a:xfrm>
          <a:prstGeom prst="rect">
            <a:avLst/>
          </a:prstGeom>
          <a:noFill/>
          <a:ln w="9525">
            <a:noFill/>
            <a:miter lim="800000"/>
            <a:headEnd/>
            <a:tailEnd/>
          </a:ln>
          <a:effectLst/>
        </p:spPr>
        <p:txBody>
          <a:bodyPr>
            <a:spAutoFit/>
          </a:bodyPr>
          <a:lstStyle/>
          <a:p>
            <a:r>
              <a:rPr lang="en-US"/>
              <a:t>Source: John Zachman’s 1987 and 1992 Enterprise Architecture Framework</a:t>
            </a:r>
          </a:p>
          <a:p>
            <a:r>
              <a:rPr lang="en-US"/>
              <a:t>(Zachman, 1987; and Sowa and Zachman, 1992).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B65CD33-15A4-46C4-8436-DB7DCF0B7CC5}" type="slidenum">
              <a:rPr lang="en-US"/>
              <a:pPr>
                <a:defRPr/>
              </a:pPr>
              <a:t>15</a:t>
            </a:fld>
            <a:endParaRPr lang="en-US"/>
          </a:p>
        </p:txBody>
      </p:sp>
      <p:sp>
        <p:nvSpPr>
          <p:cNvPr id="33794" name="Rectangle 2"/>
          <p:cNvSpPr>
            <a:spLocks noGrp="1"/>
          </p:cNvSpPr>
          <p:nvPr>
            <p:ph type="title"/>
          </p:nvPr>
        </p:nvSpPr>
        <p:spPr/>
        <p:txBody>
          <a:bodyPr/>
          <a:lstStyle/>
          <a:p>
            <a:r>
              <a:rPr lang="en-US" sz="3600" smtClean="0"/>
              <a:t>David Hay: Data Modeling and OWL: </a:t>
            </a:r>
            <a:br>
              <a:rPr lang="en-US" sz="3600" smtClean="0"/>
            </a:br>
            <a:r>
              <a:rPr lang="en-US" sz="3600" smtClean="0"/>
              <a:t>Two Ways to Structure Data</a:t>
            </a:r>
          </a:p>
        </p:txBody>
      </p:sp>
      <p:sp>
        <p:nvSpPr>
          <p:cNvPr id="33795" name="Rectangle 3"/>
          <p:cNvSpPr>
            <a:spLocks noGrp="1"/>
          </p:cNvSpPr>
          <p:nvPr>
            <p:ph type="body" idx="1"/>
          </p:nvPr>
        </p:nvSpPr>
        <p:spPr>
          <a:xfrm>
            <a:off x="457200" y="1447800"/>
            <a:ext cx="8229600" cy="5257800"/>
          </a:xfrm>
        </p:spPr>
        <p:txBody>
          <a:bodyPr/>
          <a:lstStyle/>
          <a:p>
            <a:pPr>
              <a:lnSpc>
                <a:spcPct val="80000"/>
              </a:lnSpc>
            </a:pPr>
            <a:r>
              <a:rPr lang="en-US" sz="2400" smtClean="0"/>
              <a:t>The world of data modeling and database design has developed over nearly 40 years within the information technology industry. The world of semantics and ontologies has developed over about 2500 years within the worlds of philosophy, linguistics, and more recently, artificial intelligence. The time has finally come to bring these worlds together. This presentation is an attempt to take the first steps towards doing that. The presentation will describe data modeling in its various forms and use an example to show the relationships between its concepts and those of the ontology language OWL. Covered will be the relationships between entity classes and OWL classes, attributes and datatype properties, and relationships and object properties. This will include a discussion of taxonomies and alternative classification approaches. The presentation will focus on both the similarities and the fundamental differences between the two approaches.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D369D47-A5B8-4EE7-93F4-E109D75F2682}" type="slidenum">
              <a:rPr lang="en-US"/>
              <a:pPr>
                <a:defRPr/>
              </a:pPr>
              <a:t>16</a:t>
            </a:fld>
            <a:endParaRPr lang="en-US"/>
          </a:p>
        </p:txBody>
      </p:sp>
      <p:sp>
        <p:nvSpPr>
          <p:cNvPr id="32770" name="Rectangle 2"/>
          <p:cNvSpPr>
            <a:spLocks noGrp="1"/>
          </p:cNvSpPr>
          <p:nvPr>
            <p:ph type="title"/>
          </p:nvPr>
        </p:nvSpPr>
        <p:spPr/>
        <p:txBody>
          <a:bodyPr/>
          <a:lstStyle/>
          <a:p>
            <a:r>
              <a:rPr lang="en-US" sz="3200" smtClean="0"/>
              <a:t>David Hay: Library of Congress Presentations</a:t>
            </a:r>
          </a:p>
        </p:txBody>
      </p:sp>
      <p:sp>
        <p:nvSpPr>
          <p:cNvPr id="32771" name="Rectangle 3"/>
          <p:cNvSpPr>
            <a:spLocks noGrp="1"/>
          </p:cNvSpPr>
          <p:nvPr>
            <p:ph type="body" idx="1"/>
          </p:nvPr>
        </p:nvSpPr>
        <p:spPr/>
        <p:txBody>
          <a:bodyPr/>
          <a:lstStyle/>
          <a:p>
            <a:pPr>
              <a:lnSpc>
                <a:spcPct val="80000"/>
              </a:lnSpc>
            </a:pPr>
            <a:r>
              <a:rPr lang="en-US" sz="2400" smtClean="0"/>
              <a:t>Part One:</a:t>
            </a:r>
          </a:p>
          <a:p>
            <a:pPr lvl="1">
              <a:lnSpc>
                <a:spcPct val="80000"/>
              </a:lnSpc>
            </a:pPr>
            <a:r>
              <a:rPr lang="en-US" sz="2000" smtClean="0"/>
              <a:t>Abstraction Level 1: The Generic Enterprise Model</a:t>
            </a:r>
          </a:p>
          <a:p>
            <a:pPr lvl="2">
              <a:lnSpc>
                <a:spcPct val="80000"/>
              </a:lnSpc>
            </a:pPr>
            <a:r>
              <a:rPr lang="en-US" sz="1800" smtClean="0"/>
              <a:t>People and Organizations (Who?)</a:t>
            </a:r>
          </a:p>
          <a:p>
            <a:pPr lvl="2">
              <a:lnSpc>
                <a:spcPct val="80000"/>
              </a:lnSpc>
            </a:pPr>
            <a:r>
              <a:rPr lang="en-US" sz="1800" smtClean="0"/>
              <a:t>Geography (Where?)</a:t>
            </a:r>
          </a:p>
          <a:p>
            <a:pPr lvl="2">
              <a:lnSpc>
                <a:spcPct val="80000"/>
              </a:lnSpc>
            </a:pPr>
            <a:r>
              <a:rPr lang="en-US" sz="1800" smtClean="0"/>
              <a:t>Physical Assets (What?)</a:t>
            </a:r>
          </a:p>
          <a:p>
            <a:pPr lvl="2">
              <a:lnSpc>
                <a:spcPct val="80000"/>
              </a:lnSpc>
            </a:pPr>
            <a:r>
              <a:rPr lang="en-US" sz="1800" smtClean="0"/>
              <a:t>Activities and Events (How?)</a:t>
            </a:r>
          </a:p>
          <a:p>
            <a:pPr lvl="2">
              <a:lnSpc>
                <a:spcPct val="80000"/>
              </a:lnSpc>
            </a:pPr>
            <a:r>
              <a:rPr lang="en-US" sz="1800" smtClean="0"/>
              <a:t>Timing Attributes and Entity Classes (When?)</a:t>
            </a:r>
          </a:p>
          <a:p>
            <a:pPr lvl="1">
              <a:lnSpc>
                <a:spcPct val="80000"/>
              </a:lnSpc>
            </a:pPr>
            <a:r>
              <a:rPr lang="en-US" sz="2000" smtClean="0"/>
              <a:t>Abstraction Level 0: The Template</a:t>
            </a:r>
          </a:p>
          <a:p>
            <a:pPr lvl="2">
              <a:lnSpc>
                <a:spcPct val="80000"/>
              </a:lnSpc>
            </a:pPr>
            <a:r>
              <a:rPr lang="en-US" sz="1800" smtClean="0"/>
              <a:t>Things </a:t>
            </a:r>
          </a:p>
          <a:p>
            <a:pPr>
              <a:lnSpc>
                <a:spcPct val="80000"/>
              </a:lnSpc>
            </a:pPr>
            <a:r>
              <a:rPr lang="en-US" sz="2400" smtClean="0"/>
              <a:t>Part Two: </a:t>
            </a:r>
          </a:p>
          <a:p>
            <a:pPr lvl="1">
              <a:lnSpc>
                <a:spcPct val="80000"/>
              </a:lnSpc>
            </a:pPr>
            <a:r>
              <a:rPr lang="en-US" sz="2000" smtClean="0"/>
              <a:t>Abstraction Level 1 (continued): Metadata (Documents and Accounting)</a:t>
            </a:r>
          </a:p>
          <a:p>
            <a:pPr lvl="2">
              <a:lnSpc>
                <a:spcPct val="80000"/>
              </a:lnSpc>
            </a:pPr>
            <a:r>
              <a:rPr lang="en-US" sz="1800" smtClean="0"/>
              <a:t>Composites (Why?)</a:t>
            </a:r>
          </a:p>
          <a:p>
            <a:pPr lvl="2">
              <a:lnSpc>
                <a:spcPct val="80000"/>
              </a:lnSpc>
            </a:pPr>
            <a:r>
              <a:rPr lang="en-US" sz="1800" smtClean="0"/>
              <a:t>Sites and Facilities – see next slide</a:t>
            </a:r>
          </a:p>
          <a:p>
            <a:pPr lvl="2">
              <a:lnSpc>
                <a:spcPct val="80000"/>
              </a:lnSpc>
            </a:pPr>
            <a:r>
              <a:rPr lang="en-US" sz="1800" smtClean="0"/>
              <a:t>Contracts</a:t>
            </a:r>
          </a:p>
        </p:txBody>
      </p:sp>
      <p:sp>
        <p:nvSpPr>
          <p:cNvPr id="32772" name="Text Box 4"/>
          <p:cNvSpPr txBox="1">
            <a:spLocks noChangeArrowheads="1"/>
          </p:cNvSpPr>
          <p:nvPr/>
        </p:nvSpPr>
        <p:spPr bwMode="auto">
          <a:xfrm>
            <a:off x="441325" y="5980113"/>
            <a:ext cx="7788275" cy="641350"/>
          </a:xfrm>
          <a:prstGeom prst="rect">
            <a:avLst/>
          </a:prstGeom>
          <a:noFill/>
          <a:ln w="9525">
            <a:noFill/>
            <a:miter lim="800000"/>
            <a:headEnd/>
            <a:tailEnd/>
          </a:ln>
          <a:effectLst/>
        </p:spPr>
        <p:txBody>
          <a:bodyPr>
            <a:spAutoFit/>
          </a:bodyPr>
          <a:lstStyle/>
          <a:p>
            <a:r>
              <a:rPr lang="en-US"/>
              <a:t>Note: Metadata models are descriptions that can apply to the entire enterprise model or any part of it.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1828C9B-90CD-4958-A157-589DB71E5EA3}" type="slidenum">
              <a:rPr lang="en-US"/>
              <a:pPr>
                <a:defRPr/>
              </a:pPr>
              <a:t>17</a:t>
            </a:fld>
            <a:endParaRPr lang="en-US"/>
          </a:p>
        </p:txBody>
      </p:sp>
      <p:sp>
        <p:nvSpPr>
          <p:cNvPr id="34818" name="Rectangle 2"/>
          <p:cNvSpPr>
            <a:spLocks noGrp="1"/>
          </p:cNvSpPr>
          <p:nvPr>
            <p:ph type="title"/>
          </p:nvPr>
        </p:nvSpPr>
        <p:spPr/>
        <p:txBody>
          <a:bodyPr/>
          <a:lstStyle/>
          <a:p>
            <a:r>
              <a:rPr lang="en-US" smtClean="0"/>
              <a:t>Facilities Overview . . .</a:t>
            </a:r>
          </a:p>
        </p:txBody>
      </p:sp>
      <p:sp>
        <p:nvSpPr>
          <p:cNvPr id="34819" name="Rectangle 3"/>
          <p:cNvSpPr>
            <a:spLocks noGrp="1"/>
          </p:cNvSpPr>
          <p:nvPr>
            <p:ph type="body" idx="1"/>
          </p:nvPr>
        </p:nvSpPr>
        <p:spPr/>
        <p:txBody>
          <a:bodyPr/>
          <a:lstStyle/>
          <a:p>
            <a:r>
              <a:rPr lang="en-US" smtClean="0"/>
              <a:t>Facility:</a:t>
            </a:r>
          </a:p>
          <a:p>
            <a:pPr lvl="1"/>
            <a:r>
              <a:rPr lang="en-US" smtClean="0"/>
              <a:t>A place with a purpose.</a:t>
            </a:r>
          </a:p>
          <a:p>
            <a:pPr lvl="1"/>
            <a:r>
              <a:rPr lang="en-US" smtClean="0"/>
              <a:t>Used to locate resources:</a:t>
            </a:r>
          </a:p>
          <a:p>
            <a:pPr lvl="2"/>
            <a:r>
              <a:rPr lang="en-US" smtClean="0"/>
              <a:t>People and organizations</a:t>
            </a:r>
          </a:p>
          <a:p>
            <a:pPr lvl="2"/>
            <a:r>
              <a:rPr lang="en-US" smtClean="0"/>
              <a:t>Activities</a:t>
            </a:r>
          </a:p>
          <a:p>
            <a:pPr lvl="2"/>
            <a:r>
              <a:rPr lang="en-US" smtClean="0"/>
              <a:t>Materials (Physical Assets)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E5722959-8286-4137-B303-1FA0B9B6380C}" type="slidenum">
              <a:rPr lang="en-US"/>
              <a:pPr>
                <a:defRPr/>
              </a:pPr>
              <a:t>18</a:t>
            </a:fld>
            <a:endParaRPr lang="en-US"/>
          </a:p>
        </p:txBody>
      </p:sp>
      <p:sp>
        <p:nvSpPr>
          <p:cNvPr id="35844" name="Rectangle 4"/>
          <p:cNvSpPr>
            <a:spLocks noGrp="1"/>
          </p:cNvSpPr>
          <p:nvPr>
            <p:ph type="title"/>
          </p:nvPr>
        </p:nvSpPr>
        <p:spPr/>
        <p:txBody>
          <a:bodyPr/>
          <a:lstStyle/>
          <a:p>
            <a:r>
              <a:rPr lang="en-US" smtClean="0"/>
              <a:t>Facility is in the Middle . . .</a:t>
            </a:r>
          </a:p>
        </p:txBody>
      </p:sp>
      <p:pic>
        <p:nvPicPr>
          <p:cNvPr id="35845" name="Picture 5"/>
          <p:cNvPicPr>
            <a:picLocks noChangeAspect="1" noChangeArrowheads="1"/>
          </p:cNvPicPr>
          <p:nvPr/>
        </p:nvPicPr>
        <p:blipFill>
          <a:blip r:embed="rId2"/>
          <a:srcRect/>
          <a:stretch>
            <a:fillRect/>
          </a:stretch>
        </p:blipFill>
        <p:spPr bwMode="auto">
          <a:xfrm>
            <a:off x="1143000" y="1447800"/>
            <a:ext cx="6045200" cy="4800600"/>
          </a:xfrm>
          <a:prstGeom prst="rect">
            <a:avLst/>
          </a:prstGeom>
          <a:noFill/>
          <a:ln w="9525">
            <a:noFill/>
            <a:miter lim="800000"/>
            <a:headEnd/>
            <a:tailEnd/>
          </a:ln>
          <a:effectLst/>
        </p:spPr>
      </p:pic>
      <p:sp>
        <p:nvSpPr>
          <p:cNvPr id="35846" name="Text Box 6"/>
          <p:cNvSpPr txBox="1">
            <a:spLocks noChangeArrowheads="1"/>
          </p:cNvSpPr>
          <p:nvPr/>
        </p:nvSpPr>
        <p:spPr bwMode="auto">
          <a:xfrm>
            <a:off x="1050925" y="2246313"/>
            <a:ext cx="1387475" cy="915987"/>
          </a:xfrm>
          <a:prstGeom prst="rect">
            <a:avLst/>
          </a:prstGeom>
          <a:noFill/>
          <a:ln w="9525">
            <a:noFill/>
            <a:miter lim="800000"/>
            <a:headEnd/>
            <a:tailEnd/>
          </a:ln>
          <a:effectLst/>
        </p:spPr>
        <p:txBody>
          <a:bodyPr>
            <a:spAutoFit/>
          </a:bodyPr>
          <a:lstStyle/>
          <a:p>
            <a:r>
              <a:rPr lang="en-US" b="1" i="1">
                <a:solidFill>
                  <a:srgbClr val="FF0000"/>
                </a:solidFill>
              </a:rPr>
              <a:t>... using physical assets.</a:t>
            </a:r>
          </a:p>
        </p:txBody>
      </p:sp>
      <p:sp>
        <p:nvSpPr>
          <p:cNvPr id="35847" name="Text Box 7"/>
          <p:cNvSpPr txBox="1">
            <a:spLocks noChangeArrowheads="1"/>
          </p:cNvSpPr>
          <p:nvPr/>
        </p:nvSpPr>
        <p:spPr bwMode="auto">
          <a:xfrm>
            <a:off x="5410200" y="1447800"/>
            <a:ext cx="1616075" cy="641350"/>
          </a:xfrm>
          <a:prstGeom prst="rect">
            <a:avLst/>
          </a:prstGeom>
          <a:noFill/>
          <a:ln w="9525">
            <a:noFill/>
            <a:miter lim="800000"/>
            <a:headEnd/>
            <a:tailEnd/>
          </a:ln>
          <a:effectLst/>
        </p:spPr>
        <p:txBody>
          <a:bodyPr>
            <a:spAutoFit/>
          </a:bodyPr>
          <a:lstStyle/>
          <a:p>
            <a:r>
              <a:rPr lang="en-US" b="1" i="1">
                <a:solidFill>
                  <a:srgbClr val="FF0000"/>
                </a:solidFill>
              </a:rPr>
              <a:t>... perform activities ...</a:t>
            </a:r>
          </a:p>
        </p:txBody>
      </p:sp>
      <p:sp>
        <p:nvSpPr>
          <p:cNvPr id="35848" name="Text Box 8"/>
          <p:cNvSpPr txBox="1">
            <a:spLocks noChangeArrowheads="1"/>
          </p:cNvSpPr>
          <p:nvPr/>
        </p:nvSpPr>
        <p:spPr bwMode="auto">
          <a:xfrm>
            <a:off x="5470525" y="5141913"/>
            <a:ext cx="1539875" cy="641350"/>
          </a:xfrm>
          <a:prstGeom prst="rect">
            <a:avLst/>
          </a:prstGeom>
          <a:noFill/>
          <a:ln w="9525">
            <a:noFill/>
            <a:miter lim="800000"/>
            <a:headEnd/>
            <a:tailEnd/>
          </a:ln>
          <a:effectLst/>
        </p:spPr>
        <p:txBody>
          <a:bodyPr>
            <a:spAutoFit/>
          </a:bodyPr>
          <a:lstStyle/>
          <a:p>
            <a:r>
              <a:rPr lang="en-US" b="1" i="1">
                <a:solidFill>
                  <a:srgbClr val="FF0000"/>
                </a:solidFill>
              </a:rPr>
              <a:t>A place with a purpose ...</a:t>
            </a:r>
          </a:p>
        </p:txBody>
      </p:sp>
      <p:sp>
        <p:nvSpPr>
          <p:cNvPr id="35849" name="Text Box 9"/>
          <p:cNvSpPr txBox="1">
            <a:spLocks noChangeArrowheads="1"/>
          </p:cNvSpPr>
          <p:nvPr/>
        </p:nvSpPr>
        <p:spPr bwMode="auto">
          <a:xfrm>
            <a:off x="7315200" y="3236913"/>
            <a:ext cx="1676400" cy="1465262"/>
          </a:xfrm>
          <a:prstGeom prst="rect">
            <a:avLst/>
          </a:prstGeom>
          <a:noFill/>
          <a:ln w="9525">
            <a:noFill/>
            <a:miter lim="800000"/>
            <a:headEnd/>
            <a:tailEnd/>
          </a:ln>
          <a:effectLst/>
        </p:spPr>
        <p:txBody>
          <a:bodyPr>
            <a:spAutoFit/>
          </a:bodyPr>
          <a:lstStyle/>
          <a:p>
            <a:pPr eaLnBrk="0" hangingPunct="0">
              <a:spcBef>
                <a:spcPct val="50000"/>
              </a:spcBef>
            </a:pPr>
            <a:r>
              <a:rPr lang="en-US" b="1" i="1">
                <a:solidFill>
                  <a:srgbClr val="FF0000"/>
                </a:solidFill>
              </a:rPr>
              <a:t>... where people and organizations ...</a:t>
            </a:r>
          </a:p>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4B42D5D-52F0-4F06-BD2A-79FACAAFB12F}" type="slidenum">
              <a:rPr lang="en-US"/>
              <a:pPr>
                <a:defRPr/>
              </a:pPr>
              <a:t>19</a:t>
            </a:fld>
            <a:endParaRPr lang="en-US"/>
          </a:p>
        </p:txBody>
      </p:sp>
      <p:sp>
        <p:nvSpPr>
          <p:cNvPr id="37890" name="Rectangle 2"/>
          <p:cNvSpPr>
            <a:spLocks noGrp="1"/>
          </p:cNvSpPr>
          <p:nvPr>
            <p:ph type="title"/>
          </p:nvPr>
        </p:nvSpPr>
        <p:spPr/>
        <p:txBody>
          <a:bodyPr/>
          <a:lstStyle/>
          <a:p>
            <a:r>
              <a:rPr lang="en-US" smtClean="0"/>
              <a:t>Some Next Steps</a:t>
            </a:r>
          </a:p>
        </p:txBody>
      </p:sp>
      <p:sp>
        <p:nvSpPr>
          <p:cNvPr id="37891" name="Rectangle 3"/>
          <p:cNvSpPr>
            <a:spLocks noGrp="1"/>
          </p:cNvSpPr>
          <p:nvPr>
            <p:ph type="body" idx="1"/>
          </p:nvPr>
        </p:nvSpPr>
        <p:spPr/>
        <p:txBody>
          <a:bodyPr/>
          <a:lstStyle/>
          <a:p>
            <a:pPr>
              <a:lnSpc>
                <a:spcPct val="90000"/>
              </a:lnSpc>
            </a:pPr>
            <a:r>
              <a:rPr lang="en-US" smtClean="0"/>
              <a:t>Refactor the Statistical Abstract Taxonomy into an Ontology:</a:t>
            </a:r>
          </a:p>
          <a:p>
            <a:pPr lvl="1">
              <a:lnSpc>
                <a:spcPct val="90000"/>
              </a:lnSpc>
            </a:pPr>
            <a:r>
              <a:rPr lang="en-US" smtClean="0"/>
              <a:t>Topics (30), Sub-topics (about 300), Data Tables (about 1,500), and Data Elements (about 15,000).</a:t>
            </a:r>
          </a:p>
          <a:p>
            <a:pPr>
              <a:lnSpc>
                <a:spcPct val="90000"/>
              </a:lnSpc>
            </a:pPr>
            <a:r>
              <a:rPr lang="en-US" smtClean="0"/>
              <a:t>Complete David Hay’s Data Model Ontology for the Government:</a:t>
            </a:r>
          </a:p>
          <a:p>
            <a:pPr lvl="1">
              <a:lnSpc>
                <a:spcPct val="90000"/>
              </a:lnSpc>
            </a:pPr>
            <a:r>
              <a:rPr lang="en-US" smtClean="0"/>
              <a:t>Also see Ralph Hodgson’s Ontology for Government Organizations; and</a:t>
            </a:r>
          </a:p>
          <a:p>
            <a:pPr lvl="1">
              <a:lnSpc>
                <a:spcPct val="90000"/>
              </a:lnSpc>
            </a:pPr>
            <a:r>
              <a:rPr lang="en-US" smtClean="0"/>
              <a:t>OMG’s Data Model Ontology for the FSAM.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9B8F967-6974-4092-8B41-286968861213}" type="slidenum">
              <a:rPr lang="en-US"/>
              <a:pPr>
                <a:defRPr/>
              </a:pPr>
              <a:t>2</a:t>
            </a:fld>
            <a:endParaRPr lang="en-US"/>
          </a:p>
        </p:txBody>
      </p:sp>
      <p:sp>
        <p:nvSpPr>
          <p:cNvPr id="20482" name="Rectangle 2"/>
          <p:cNvSpPr>
            <a:spLocks noGrp="1"/>
          </p:cNvSpPr>
          <p:nvPr>
            <p:ph type="title"/>
          </p:nvPr>
        </p:nvSpPr>
        <p:spPr/>
        <p:txBody>
          <a:bodyPr/>
          <a:lstStyle/>
          <a:p>
            <a:r>
              <a:rPr lang="en-US" smtClean="0"/>
              <a:t>Abstract</a:t>
            </a:r>
          </a:p>
        </p:txBody>
      </p:sp>
      <p:sp>
        <p:nvSpPr>
          <p:cNvPr id="20483" name="Rectangle 3"/>
          <p:cNvSpPr>
            <a:spLocks noGrp="1"/>
          </p:cNvSpPr>
          <p:nvPr>
            <p:ph type="body" idx="1"/>
          </p:nvPr>
        </p:nvSpPr>
        <p:spPr/>
        <p:txBody>
          <a:bodyPr/>
          <a:lstStyle/>
          <a:p>
            <a:pPr>
              <a:lnSpc>
                <a:spcPct val="90000"/>
              </a:lnSpc>
            </a:pPr>
            <a:r>
              <a:rPr lang="en-US" smtClean="0"/>
              <a:t>Data.gov version 1.0 has adopted the taxonomy from the Annual Statistical Abstract and Data.gov version 2.0 will probably adopt RDF as a data sharing - networking format. The work of </a:t>
            </a:r>
            <a:r>
              <a:rPr lang="en-US" smtClean="0">
                <a:hlinkClick r:id="rId2"/>
              </a:rPr>
              <a:t>David Hay </a:t>
            </a:r>
            <a:r>
              <a:rPr lang="en-US" smtClean="0"/>
              <a:t>to build an ontology for government data provides the basis for this work and our progress will be reported.</a:t>
            </a:r>
          </a:p>
          <a:p>
            <a:pPr lvl="1">
              <a:lnSpc>
                <a:spcPct val="90000"/>
              </a:lnSpc>
            </a:pPr>
            <a:r>
              <a:rPr lang="en-US" smtClean="0"/>
              <a:t>Reference </a:t>
            </a:r>
            <a:r>
              <a:rPr lang="en-US" smtClean="0">
                <a:hlinkClick r:id="rId3"/>
              </a:rPr>
              <a:t>http://ontolog.cim3.net/cgi-bin/wiki.pl?OntologySummit2009_Communique#nid1WN3</a:t>
            </a:r>
            <a:r>
              <a:rPr lang="en-US" smtClean="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81452F9-15DA-401E-84CC-D46A4465F793}" type="slidenum">
              <a:rPr lang="en-US"/>
              <a:pPr>
                <a:defRPr/>
              </a:pPr>
              <a:t>20</a:t>
            </a:fld>
            <a:endParaRPr lang="en-US"/>
          </a:p>
        </p:txBody>
      </p:sp>
      <p:sp>
        <p:nvSpPr>
          <p:cNvPr id="19457" name="Title 1"/>
          <p:cNvSpPr>
            <a:spLocks noGrp="1"/>
          </p:cNvSpPr>
          <p:nvPr>
            <p:ph type="title"/>
          </p:nvPr>
        </p:nvSpPr>
        <p:spPr/>
        <p:txBody>
          <a:bodyPr/>
          <a:lstStyle/>
          <a:p>
            <a:r>
              <a:rPr lang="en-US" smtClean="0"/>
              <a:t>Contact Information</a:t>
            </a:r>
          </a:p>
        </p:txBody>
      </p:sp>
      <p:sp>
        <p:nvSpPr>
          <p:cNvPr id="19458" name="Content Placeholder 2"/>
          <p:cNvSpPr>
            <a:spLocks noGrp="1"/>
          </p:cNvSpPr>
          <p:nvPr>
            <p:ph idx="1"/>
          </p:nvPr>
        </p:nvSpPr>
        <p:spPr/>
        <p:txBody>
          <a:bodyPr/>
          <a:lstStyle/>
          <a:p>
            <a:r>
              <a:rPr lang="en-US" smtClean="0">
                <a:hlinkClick r:id="rId2"/>
              </a:rPr>
              <a:t>niemann.brand@epa.gov</a:t>
            </a:r>
            <a:endParaRPr lang="en-US" smtClean="0"/>
          </a:p>
          <a:p>
            <a:r>
              <a:rPr lang="en-US" smtClean="0"/>
              <a:t>202-564-9491</a:t>
            </a:r>
          </a:p>
          <a:p>
            <a:r>
              <a:rPr lang="en-US" smtClean="0">
                <a:hlinkClick r:id="rId3"/>
              </a:rPr>
              <a:t>http://semanticommunity.net</a:t>
            </a:r>
            <a:endParaRPr lang="en-US" smtClean="0"/>
          </a:p>
          <a:p>
            <a:pPr>
              <a:lnSpc>
                <a:spcPct val="80000"/>
              </a:lnSpc>
            </a:pPr>
            <a:r>
              <a:rPr lang="en-US" smtClean="0">
                <a:hlinkClick r:id="rId4"/>
              </a:rPr>
              <a:t>http://www.twitter.com/bniemannsr</a:t>
            </a:r>
            <a:endParaRPr lang="en-US" smtClean="0"/>
          </a:p>
          <a:p>
            <a:endParaRPr lang="en-US" smtClean="0"/>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B9B9D0F-49C2-4F1A-90B2-2DAF7845C1FC}" type="slidenum">
              <a:rPr lang="en-US" sz="1200">
                <a:solidFill>
                  <a:schemeClr val="tx1">
                    <a:tint val="75000"/>
                  </a:schemeClr>
                </a:solidFill>
                <a:latin typeface="+mn-lt"/>
              </a:rPr>
              <a:pPr algn="r" fontAlgn="auto">
                <a:spcBef>
                  <a:spcPts val="0"/>
                </a:spcBef>
                <a:spcAft>
                  <a:spcPts val="0"/>
                </a:spcAft>
                <a:defRPr/>
              </a:pPr>
              <a:t>20</a:t>
            </a:fld>
            <a:endParaRPr lang="en-US" sz="1200">
              <a:solidFill>
                <a:schemeClr val="tx1">
                  <a:tint val="75000"/>
                </a:schemeClr>
              </a:solidFill>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8240F68-1961-4D2D-ACBB-E7A09D2F67A2}" type="slidenum">
              <a:rPr lang="en-US"/>
              <a:pPr>
                <a:defRPr/>
              </a:pPr>
              <a:t>3</a:t>
            </a:fld>
            <a:endParaRPr lang="en-US"/>
          </a:p>
        </p:txBody>
      </p:sp>
      <p:sp>
        <p:nvSpPr>
          <p:cNvPr id="21506" name="Rectangle 2"/>
          <p:cNvSpPr>
            <a:spLocks noGrp="1"/>
          </p:cNvSpPr>
          <p:nvPr>
            <p:ph type="title"/>
          </p:nvPr>
        </p:nvSpPr>
        <p:spPr/>
        <p:txBody>
          <a:bodyPr/>
          <a:lstStyle/>
          <a:p>
            <a:r>
              <a:rPr lang="en-US" smtClean="0"/>
              <a:t>Abstract</a:t>
            </a:r>
          </a:p>
        </p:txBody>
      </p:sp>
      <p:sp>
        <p:nvSpPr>
          <p:cNvPr id="21507" name="Rectangle 3"/>
          <p:cNvSpPr>
            <a:spLocks noGrp="1"/>
          </p:cNvSpPr>
          <p:nvPr>
            <p:ph type="body" idx="1"/>
          </p:nvPr>
        </p:nvSpPr>
        <p:spPr/>
        <p:txBody>
          <a:bodyPr/>
          <a:lstStyle/>
          <a:p>
            <a:r>
              <a:rPr lang="en-US" smtClean="0"/>
              <a:t>The ISO 11179 standard is being evolved to include an ontology:</a:t>
            </a:r>
          </a:p>
          <a:p>
            <a:pPr lvl="1"/>
            <a:r>
              <a:rPr lang="en-US" smtClean="0"/>
              <a:t>Kevin Keck will report on this in several months:</a:t>
            </a:r>
          </a:p>
          <a:p>
            <a:pPr lvl="2"/>
            <a:r>
              <a:rPr lang="en-US" smtClean="0"/>
              <a:t>Reference: </a:t>
            </a:r>
            <a:r>
              <a:rPr lang="en-US" smtClean="0">
                <a:hlinkClick r:id="rId2"/>
              </a:rPr>
              <a:t>http://ontolog.cim3.net/cgi-bin/wiki.pl?OntologySummit2009_Communique#nid1WN1</a:t>
            </a:r>
            <a:r>
              <a:rPr lang="en-US"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3B725C6-44AF-403D-ADF5-CF4D84C830B3}" type="slidenum">
              <a:rPr lang="en-US"/>
              <a:pPr>
                <a:defRPr/>
              </a:pPr>
              <a:t>4</a:t>
            </a:fld>
            <a:endParaRPr lang="en-US"/>
          </a:p>
        </p:txBody>
      </p:sp>
      <p:sp>
        <p:nvSpPr>
          <p:cNvPr id="15361" name="Title 1"/>
          <p:cNvSpPr>
            <a:spLocks noGrp="1"/>
          </p:cNvSpPr>
          <p:nvPr>
            <p:ph type="title"/>
          </p:nvPr>
        </p:nvSpPr>
        <p:spPr/>
        <p:txBody>
          <a:bodyPr/>
          <a:lstStyle/>
          <a:p>
            <a:r>
              <a:rPr lang="en-US" smtClean="0"/>
              <a:t>Data.gov Concepts of Operations</a:t>
            </a:r>
          </a:p>
        </p:txBody>
      </p:sp>
      <p:sp>
        <p:nvSpPr>
          <p:cNvPr id="15362" name="Content Placeholder 2"/>
          <p:cNvSpPr>
            <a:spLocks noGrp="1"/>
          </p:cNvSpPr>
          <p:nvPr>
            <p:ph idx="1"/>
          </p:nvPr>
        </p:nvSpPr>
        <p:spPr/>
        <p:txBody>
          <a:bodyPr/>
          <a:lstStyle/>
          <a:p>
            <a:r>
              <a:rPr lang="en-US" sz="2800" smtClean="0"/>
              <a:t>Key Excerpt (September 4</a:t>
            </a:r>
            <a:r>
              <a:rPr lang="en-US" sz="2800" baseline="30000" smtClean="0"/>
              <a:t>th</a:t>
            </a:r>
            <a:r>
              <a:rPr lang="en-US" sz="2800" smtClean="0"/>
              <a:t> DRAFT):</a:t>
            </a:r>
          </a:p>
          <a:p>
            <a:pPr lvl="1"/>
            <a:r>
              <a:rPr lang="en-US" sz="2400" smtClean="0"/>
              <a:t>As semantically enabled data concepts are matured and pilots are successfully executed, the Data.gov team will provide specific guidance to help agencies implement semantic markup within their datasets. Specifically, the Data.gov team will not only leverage semantically enabled techniques within the Data.gov site, but will help agencies implement semantically enabled data within their datasets so that the datasets can be better leveraged not only by Data.gov but also by other end users of the data.</a:t>
            </a:r>
          </a:p>
          <a:p>
            <a:r>
              <a:rPr lang="en-US" smtClean="0"/>
              <a:t>What is your reaction to this?</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576A376-295B-42FE-91A1-98B79F041550}" type="slidenum">
              <a:rPr lang="en-US" sz="1200">
                <a:solidFill>
                  <a:schemeClr val="tx1">
                    <a:tint val="75000"/>
                  </a:schemeClr>
                </a:solidFill>
                <a:latin typeface="+mn-lt"/>
              </a:rPr>
              <a:pPr algn="r" fontAlgn="auto">
                <a:spcBef>
                  <a:spcPts val="0"/>
                </a:spcBef>
                <a:spcAft>
                  <a:spcPts val="0"/>
                </a:spcAft>
                <a:defRPr/>
              </a:pPr>
              <a:t>4</a:t>
            </a:fld>
            <a:endParaRPr lang="en-US" sz="1200">
              <a:solidFill>
                <a:schemeClr val="tx1">
                  <a:tint val="75000"/>
                </a:schemeClr>
              </a:solidFill>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F42C326-2F28-4744-BD1E-91C1F8BB9ADF}" type="slidenum">
              <a:rPr lang="en-US"/>
              <a:pPr>
                <a:defRPr/>
              </a:pPr>
              <a:t>5</a:t>
            </a:fld>
            <a:endParaRPr lang="en-US"/>
          </a:p>
        </p:txBody>
      </p:sp>
      <p:sp>
        <p:nvSpPr>
          <p:cNvPr id="16385" name="Title 1"/>
          <p:cNvSpPr>
            <a:spLocks noGrp="1"/>
          </p:cNvSpPr>
          <p:nvPr>
            <p:ph type="title"/>
          </p:nvPr>
        </p:nvSpPr>
        <p:spPr/>
        <p:txBody>
          <a:bodyPr/>
          <a:lstStyle/>
          <a:p>
            <a:r>
              <a:rPr lang="en-US" smtClean="0"/>
              <a:t>Open Linked Data</a:t>
            </a:r>
          </a:p>
        </p:txBody>
      </p:sp>
      <p:sp>
        <p:nvSpPr>
          <p:cNvPr id="16386" name="Content Placeholder 2"/>
          <p:cNvSpPr>
            <a:spLocks noGrp="1"/>
          </p:cNvSpPr>
          <p:nvPr>
            <p:ph idx="1"/>
          </p:nvPr>
        </p:nvSpPr>
        <p:spPr/>
        <p:txBody>
          <a:bodyPr/>
          <a:lstStyle/>
          <a:p>
            <a:r>
              <a:rPr lang="en-US" smtClean="0"/>
              <a:t>Key Concepts of RDF and OWL:</a:t>
            </a:r>
          </a:p>
          <a:p>
            <a:pPr lvl="1"/>
            <a:r>
              <a:rPr lang="en-US" smtClean="0"/>
              <a:t>Works for structured, semi-structured, and un-structured information.</a:t>
            </a:r>
          </a:p>
          <a:p>
            <a:pPr lvl="1"/>
            <a:r>
              <a:rPr lang="en-US" smtClean="0"/>
              <a:t>Metadata and data travel together.</a:t>
            </a:r>
          </a:p>
          <a:p>
            <a:pPr lvl="1"/>
            <a:r>
              <a:rPr lang="en-US" smtClean="0"/>
              <a:t>Machine  - processible.</a:t>
            </a:r>
          </a:p>
          <a:p>
            <a:pPr lvl="1"/>
            <a:r>
              <a:rPr lang="en-US" smtClean="0"/>
              <a:t>Supports relational – like joins over the network.</a:t>
            </a:r>
          </a:p>
          <a:p>
            <a:pPr lvl="1"/>
            <a:r>
              <a:rPr lang="en-US" smtClean="0"/>
              <a:t>Inferencing / reasoning (still in development for scalability).</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DF06D75-0D49-4058-A0C7-55DC8A4B77F8}" type="slidenum">
              <a:rPr lang="en-US" sz="1200">
                <a:solidFill>
                  <a:schemeClr val="tx1">
                    <a:tint val="75000"/>
                  </a:schemeClr>
                </a:solidFill>
                <a:latin typeface="+mn-lt"/>
              </a:rPr>
              <a:pPr algn="r" fontAlgn="auto">
                <a:spcBef>
                  <a:spcPts val="0"/>
                </a:spcBef>
                <a:spcAft>
                  <a:spcPts val="0"/>
                </a:spcAft>
                <a:defRPr/>
              </a:pPr>
              <a:t>5</a:t>
            </a:fld>
            <a:endParaRPr lang="en-US" sz="1200">
              <a:solidFill>
                <a:schemeClr val="tx1">
                  <a:tint val="75000"/>
                </a:schemeClr>
              </a:solidFill>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17397E0E-E5FD-475A-8B2A-36AF83BEF9CF}" type="slidenum">
              <a:rPr lang="en-US"/>
              <a:pPr>
                <a:defRPr/>
              </a:pPr>
              <a:t>6</a:t>
            </a:fld>
            <a:endParaRPr lang="en-US"/>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Federal Segment Architecture Methodology Step 4: Principle 5*</a:t>
            </a:r>
            <a:endParaRPr lang="en-US" dirty="0"/>
          </a:p>
        </p:txBody>
      </p:sp>
      <p:graphicFrame>
        <p:nvGraphicFramePr>
          <p:cNvPr id="7" name="Content Placeholder 6"/>
          <p:cNvGraphicFramePr>
            <a:graphicFrameLocks noGrp="1"/>
          </p:cNvGraphicFramePr>
          <p:nvPr>
            <p:ph idx="1"/>
          </p:nvPr>
        </p:nvGraphicFramePr>
        <p:xfrm>
          <a:off x="457200" y="1600200"/>
          <a:ext cx="8229600" cy="4114800"/>
        </p:xfrm>
        <a:graphic>
          <a:graphicData uri="http://schemas.openxmlformats.org/drawingml/2006/table">
            <a:tbl>
              <a:tblPr firstRow="1" bandRow="1">
                <a:tableStyleId>{5C22544A-7EE6-4342-B048-85BDC9FD1C3A}</a:tableStyleId>
              </a:tblPr>
              <a:tblGrid>
                <a:gridCol w="2743200"/>
                <a:gridCol w="2743200"/>
                <a:gridCol w="2743200"/>
              </a:tblGrid>
              <a:tr h="685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Arial" charset="0"/>
                        </a:rPr>
                        <a:t>Data (markup)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Arial" charset="0"/>
                        </a:rPr>
                        <a:t>Business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Arial" charset="0"/>
                        </a:rPr>
                        <a:t>Presentation</a:t>
                      </a:r>
                    </a:p>
                  </a:txBody>
                  <a:tcPr/>
                </a:tc>
              </a:tr>
              <a:tr h="685800">
                <a:tc>
                  <a:txBody>
                    <a:bodyPr/>
                    <a:lstStyle/>
                    <a:p>
                      <a:r>
                        <a:rPr lang="en-US" dirty="0" smtClean="0"/>
                        <a:t>None</a:t>
                      </a:r>
                      <a:endParaRPr lang="en-US" dirty="0"/>
                    </a:p>
                  </a:txBody>
                  <a:tcPr/>
                </a:tc>
                <a:tc>
                  <a:txBody>
                    <a:bodyPr/>
                    <a:lstStyle/>
                    <a:p>
                      <a:r>
                        <a:rPr lang="en-US" dirty="0" smtClean="0"/>
                        <a:t>Silos</a:t>
                      </a:r>
                      <a:endParaRPr lang="en-US" dirty="0"/>
                    </a:p>
                  </a:txBody>
                  <a:tcPr/>
                </a:tc>
                <a:tc>
                  <a:txBody>
                    <a:bodyPr/>
                    <a:lstStyle/>
                    <a:p>
                      <a:r>
                        <a:rPr lang="en-US" dirty="0" smtClean="0"/>
                        <a:t>“One-Offs”</a:t>
                      </a:r>
                      <a:endParaRPr lang="en-US" dirty="0"/>
                    </a:p>
                  </a:txBody>
                  <a:tcPr/>
                </a:tc>
              </a:tr>
              <a:tr h="685800">
                <a:tc>
                  <a:txBody>
                    <a:bodyPr/>
                    <a:lstStyle/>
                    <a:p>
                      <a:r>
                        <a:rPr lang="en-US" dirty="0" smtClean="0"/>
                        <a:t>XML / </a:t>
                      </a:r>
                      <a:r>
                        <a:rPr lang="en-US" dirty="0" err="1" smtClean="0"/>
                        <a:t>XQuery</a:t>
                      </a:r>
                      <a:endParaRPr lang="en-US" dirty="0"/>
                    </a:p>
                  </a:txBody>
                  <a:tcPr/>
                </a:tc>
                <a:tc>
                  <a:txBody>
                    <a:bodyPr/>
                    <a:lstStyle/>
                    <a:p>
                      <a:r>
                        <a:rPr lang="en-US" dirty="0" smtClean="0"/>
                        <a:t>Collaboration</a:t>
                      </a:r>
                      <a:endParaRPr lang="en-US" dirty="0"/>
                    </a:p>
                  </a:txBody>
                  <a:tcPr/>
                </a:tc>
                <a:tc>
                  <a:txBody>
                    <a:bodyPr/>
                    <a:lstStyle/>
                    <a:p>
                      <a:r>
                        <a:rPr lang="en-US" dirty="0" smtClean="0"/>
                        <a:t>“Author Once-Use Many”</a:t>
                      </a:r>
                      <a:endParaRPr lang="en-US" dirty="0"/>
                    </a:p>
                  </a:txBody>
                  <a:tcPr/>
                </a:tc>
              </a:tr>
              <a:tr h="685800">
                <a:tc>
                  <a:txBody>
                    <a:bodyPr/>
                    <a:lstStyle/>
                    <a:p>
                      <a:r>
                        <a:rPr lang="en-US" dirty="0" smtClean="0"/>
                        <a:t>RDF / SPARQL</a:t>
                      </a:r>
                      <a:endParaRPr lang="en-US" dirty="0"/>
                    </a:p>
                  </a:txBody>
                  <a:tcPr/>
                </a:tc>
                <a:tc>
                  <a:txBody>
                    <a:bodyPr/>
                    <a:lstStyle/>
                    <a:p>
                      <a:r>
                        <a:rPr lang="en-US" dirty="0" smtClean="0"/>
                        <a:t>Relational-like</a:t>
                      </a:r>
                      <a:r>
                        <a:rPr lang="en-US" baseline="0" dirty="0" smtClean="0"/>
                        <a:t> Joins</a:t>
                      </a:r>
                      <a:endParaRPr lang="en-US" dirty="0"/>
                    </a:p>
                  </a:txBody>
                  <a:tcPr/>
                </a:tc>
                <a:tc>
                  <a:txBody>
                    <a:bodyPr/>
                    <a:lstStyle/>
                    <a:p>
                      <a:r>
                        <a:rPr lang="en-US" dirty="0" smtClean="0"/>
                        <a:t>Federation</a:t>
                      </a:r>
                      <a:endParaRPr lang="en-US" dirty="0"/>
                    </a:p>
                  </a:txBody>
                  <a:tcPr/>
                </a:tc>
              </a:tr>
              <a:tr h="685800">
                <a:tc>
                  <a:txBody>
                    <a:bodyPr/>
                    <a:lstStyle/>
                    <a:p>
                      <a:r>
                        <a:rPr lang="en-US" dirty="0" smtClean="0"/>
                        <a:t>RIF / SPIN</a:t>
                      </a:r>
                      <a:endParaRPr lang="en-US" dirty="0"/>
                    </a:p>
                  </a:txBody>
                  <a:tcPr/>
                </a:tc>
                <a:tc>
                  <a:txBody>
                    <a:bodyPr/>
                    <a:lstStyle/>
                    <a:p>
                      <a:r>
                        <a:rPr lang="en-US" dirty="0" smtClean="0"/>
                        <a:t>Rules</a:t>
                      </a:r>
                      <a:endParaRPr lang="en-US" dirty="0"/>
                    </a:p>
                  </a:txBody>
                  <a:tcPr/>
                </a:tc>
                <a:tc>
                  <a:txBody>
                    <a:bodyPr/>
                    <a:lstStyle/>
                    <a:p>
                      <a:r>
                        <a:rPr lang="en-US" dirty="0" smtClean="0"/>
                        <a:t>Logic</a:t>
                      </a:r>
                      <a:endParaRPr lang="en-US" dirty="0"/>
                    </a:p>
                  </a:txBody>
                  <a:tcPr/>
                </a:tc>
              </a:tr>
              <a:tr h="685800">
                <a:tc>
                  <a:txBody>
                    <a:bodyPr/>
                    <a:lstStyle/>
                    <a:p>
                      <a:r>
                        <a:rPr lang="en-US" dirty="0" smtClean="0"/>
                        <a:t>OWL</a:t>
                      </a:r>
                      <a:endParaRPr lang="en-US" dirty="0"/>
                    </a:p>
                  </a:txBody>
                  <a:tcPr/>
                </a:tc>
                <a:tc>
                  <a:txBody>
                    <a:bodyPr/>
                    <a:lstStyle/>
                    <a:p>
                      <a:r>
                        <a:rPr lang="en-US" dirty="0" smtClean="0"/>
                        <a:t>Reasoning</a:t>
                      </a:r>
                      <a:endParaRPr lang="en-US" dirty="0"/>
                    </a:p>
                  </a:txBody>
                  <a:tcPr/>
                </a:tc>
                <a:tc>
                  <a:txBody>
                    <a:bodyPr/>
                    <a:lstStyle/>
                    <a:p>
                      <a:r>
                        <a:rPr lang="en-US" dirty="0" err="1" smtClean="0"/>
                        <a:t>Inferencing</a:t>
                      </a:r>
                      <a:endParaRPr lang="en-US" dirty="0"/>
                    </a:p>
                  </a:txBody>
                  <a:tcPr/>
                </a:tc>
              </a:tr>
            </a:tbl>
          </a:graphicData>
        </a:graphic>
      </p:graphicFrame>
      <p:sp>
        <p:nvSpPr>
          <p:cNvPr id="17440" name="TextBox 3"/>
          <p:cNvSpPr txBox="1">
            <a:spLocks noChangeArrowheads="1"/>
          </p:cNvSpPr>
          <p:nvPr/>
        </p:nvSpPr>
        <p:spPr bwMode="auto">
          <a:xfrm>
            <a:off x="7391400" y="2362200"/>
            <a:ext cx="184150" cy="369888"/>
          </a:xfrm>
          <a:prstGeom prst="rect">
            <a:avLst/>
          </a:prstGeom>
          <a:noFill/>
          <a:ln w="9525">
            <a:noFill/>
            <a:miter lim="800000"/>
            <a:headEnd/>
            <a:tailEnd/>
          </a:ln>
        </p:spPr>
        <p:txBody>
          <a:bodyPr wrap="none">
            <a:spAutoFit/>
          </a:bodyPr>
          <a:lstStyle/>
          <a:p>
            <a:endParaRPr lang="en-US">
              <a:latin typeface="Calibri" pitchFamily="34" charset="0"/>
            </a:endParaRPr>
          </a:p>
        </p:txBody>
      </p:sp>
      <p:sp>
        <p:nvSpPr>
          <p:cNvPr id="17441" name="TextBox 4"/>
          <p:cNvSpPr txBox="1">
            <a:spLocks noChangeArrowheads="1"/>
          </p:cNvSpPr>
          <p:nvPr/>
        </p:nvSpPr>
        <p:spPr bwMode="auto">
          <a:xfrm>
            <a:off x="685800" y="6211888"/>
            <a:ext cx="6923088" cy="366712"/>
          </a:xfrm>
          <a:prstGeom prst="rect">
            <a:avLst/>
          </a:prstGeom>
          <a:noFill/>
          <a:ln w="9525">
            <a:noFill/>
            <a:miter lim="800000"/>
            <a:headEnd/>
            <a:tailEnd/>
          </a:ln>
        </p:spPr>
        <p:txBody>
          <a:bodyPr wrap="none">
            <a:spAutoFit/>
          </a:bodyPr>
          <a:lstStyle/>
          <a:p>
            <a:r>
              <a:rPr lang="en-US">
                <a:latin typeface="Calibri" pitchFamily="34" charset="0"/>
              </a:rPr>
              <a:t>* </a:t>
            </a:r>
            <a:r>
              <a:rPr lang="en-US">
                <a:latin typeface="Calibri" pitchFamily="34" charset="0"/>
                <a:hlinkClick r:id="rId2"/>
              </a:rPr>
              <a:t>FSAM</a:t>
            </a:r>
            <a:r>
              <a:rPr lang="en-US">
                <a:latin typeface="Calibri" pitchFamily="34" charset="0"/>
              </a:rPr>
              <a:t>. Evolution based on September 2009 DRAFT Data.gov CONCOPs.</a:t>
            </a:r>
          </a:p>
        </p:txBody>
      </p:sp>
      <p:sp>
        <p:nvSpPr>
          <p:cNvPr id="8" name="Slide Number Placeholder 7"/>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4098883-1CC6-4EB7-A799-1C8254F54840}" type="slidenum">
              <a:rPr lang="en-US" sz="1200">
                <a:solidFill>
                  <a:schemeClr val="tx1">
                    <a:tint val="75000"/>
                  </a:schemeClr>
                </a:solidFill>
                <a:latin typeface="+mn-lt"/>
              </a:rPr>
              <a:pPr algn="r" fontAlgn="auto">
                <a:spcBef>
                  <a:spcPts val="0"/>
                </a:spcBef>
                <a:spcAft>
                  <a:spcPts val="0"/>
                </a:spcAft>
                <a:defRPr/>
              </a:pPr>
              <a:t>6</a:t>
            </a:fld>
            <a:endParaRPr lang="en-US" sz="1200">
              <a:solidFill>
                <a:schemeClr val="tx1">
                  <a:tint val="75000"/>
                </a:schemeClr>
              </a:solidFill>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4946F96-CA1D-4B58-B011-9B0D4E743EE4}" type="slidenum">
              <a:rPr lang="en-US"/>
              <a:pPr>
                <a:defRPr/>
              </a:pPr>
              <a:t>7</a:t>
            </a:fld>
            <a:endParaRPr lang="en-US"/>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A Little History of How We Got Here</a:t>
            </a:r>
            <a:endParaRPr lang="en-US" dirty="0"/>
          </a:p>
        </p:txBody>
      </p:sp>
      <p:sp>
        <p:nvSpPr>
          <p:cNvPr id="3" name="Content Placeholder 2"/>
          <p:cNvSpPr>
            <a:spLocks noGrp="1"/>
          </p:cNvSpPr>
          <p:nvPr>
            <p:ph idx="1"/>
          </p:nvPr>
        </p:nvSpPr>
        <p:spPr>
          <a:xfrm>
            <a:off x="457200" y="1447800"/>
            <a:ext cx="8229600" cy="5029200"/>
          </a:xfrm>
        </p:spPr>
        <p:txBody>
          <a:bodyPr>
            <a:normAutofit/>
          </a:bodyPr>
          <a:lstStyle/>
          <a:p>
            <a:pPr>
              <a:lnSpc>
                <a:spcPct val="80000"/>
              </a:lnSpc>
            </a:pPr>
            <a:r>
              <a:rPr lang="en-US" sz="2000" smtClean="0">
                <a:hlinkClick r:id="rId2"/>
              </a:rPr>
              <a:t>SOA CoP </a:t>
            </a:r>
            <a:r>
              <a:rPr lang="en-US" sz="2000" smtClean="0"/>
              <a:t>and </a:t>
            </a:r>
            <a:r>
              <a:rPr lang="en-US" sz="2000" smtClean="0">
                <a:hlinkClick r:id="rId3"/>
              </a:rPr>
              <a:t>SICOP</a:t>
            </a:r>
            <a:r>
              <a:rPr lang="en-US" sz="2000" smtClean="0"/>
              <a:t> Conferences and Pilots: SOA, Semantic Interoperability, and XBRL , NIEM, etc.</a:t>
            </a:r>
          </a:p>
          <a:p>
            <a:pPr lvl="1">
              <a:lnSpc>
                <a:spcPct val="80000"/>
              </a:lnSpc>
            </a:pPr>
            <a:r>
              <a:rPr lang="en-US" sz="1800" smtClean="0"/>
              <a:t>Pilots for the 9</a:t>
            </a:r>
            <a:r>
              <a:rPr lang="en-US" sz="1800" baseline="30000" smtClean="0"/>
              <a:t>th</a:t>
            </a:r>
            <a:r>
              <a:rPr lang="en-US" sz="1800" smtClean="0"/>
              <a:t> SOA for eGov Conference, April 5</a:t>
            </a:r>
            <a:r>
              <a:rPr lang="en-US" sz="1800" baseline="30000" smtClean="0"/>
              <a:t>th</a:t>
            </a:r>
            <a:r>
              <a:rPr lang="en-US" sz="1800" smtClean="0"/>
              <a:t>, 2010</a:t>
            </a:r>
          </a:p>
          <a:p>
            <a:pPr>
              <a:lnSpc>
                <a:spcPct val="80000"/>
              </a:lnSpc>
            </a:pPr>
            <a:r>
              <a:rPr lang="en-US" sz="2000" smtClean="0">
                <a:hlinkClick r:id="rId4"/>
              </a:rPr>
              <a:t>ISE EA Statement on RDF/OWL</a:t>
            </a:r>
            <a:r>
              <a:rPr lang="en-US" sz="2000" smtClean="0"/>
              <a:t>: Jeremy Warren, DoJ CTO, at </a:t>
            </a:r>
            <a:r>
              <a:rPr lang="en-US" sz="2000" smtClean="0">
                <a:hlinkClick r:id="rId5"/>
              </a:rPr>
              <a:t>EA2009</a:t>
            </a:r>
            <a:r>
              <a:rPr lang="en-US" sz="2000" smtClean="0"/>
              <a:t>  agreed still the goal!</a:t>
            </a:r>
          </a:p>
          <a:p>
            <a:pPr>
              <a:lnSpc>
                <a:spcPct val="80000"/>
              </a:lnSpc>
            </a:pPr>
            <a:r>
              <a:rPr lang="en-US" sz="2000" smtClean="0">
                <a:hlinkClick r:id="rId6"/>
              </a:rPr>
              <a:t>NSF Accounting Ontology Workshop 2008</a:t>
            </a:r>
            <a:r>
              <a:rPr lang="en-US" sz="2000" smtClean="0"/>
              <a:t>: Conceptual Diagram – Semantic Expressiveness Versus Benefit.</a:t>
            </a:r>
          </a:p>
          <a:p>
            <a:pPr>
              <a:lnSpc>
                <a:spcPct val="80000"/>
              </a:lnSpc>
            </a:pPr>
            <a:r>
              <a:rPr lang="en-US" sz="2000" smtClean="0">
                <a:hlinkClick r:id="rId7"/>
              </a:rPr>
              <a:t>SemTech 2009</a:t>
            </a:r>
            <a:r>
              <a:rPr lang="en-US" sz="2000" smtClean="0"/>
              <a:t>: Diane and Dave Conversion of XBRL to RDF.</a:t>
            </a:r>
          </a:p>
          <a:p>
            <a:pPr>
              <a:lnSpc>
                <a:spcPct val="80000"/>
              </a:lnSpc>
            </a:pPr>
            <a:r>
              <a:rPr lang="en-US" sz="2000" smtClean="0">
                <a:hlinkClick r:id="rId8"/>
              </a:rPr>
              <a:t>W3C eGov SIG</a:t>
            </a:r>
            <a:r>
              <a:rPr lang="en-US" sz="2000" smtClean="0"/>
              <a:t>: Series of Meetings and Notes.</a:t>
            </a:r>
          </a:p>
          <a:p>
            <a:pPr>
              <a:lnSpc>
                <a:spcPct val="80000"/>
              </a:lnSpc>
            </a:pPr>
            <a:r>
              <a:rPr lang="en-US" sz="2000" smtClean="0">
                <a:hlinkClick r:id="rId9"/>
              </a:rPr>
              <a:t>SICoP Special Conference February 17</a:t>
            </a:r>
            <a:r>
              <a:rPr lang="en-US" sz="2000" baseline="30000" smtClean="0">
                <a:hlinkClick r:id="rId9"/>
              </a:rPr>
              <a:t>th</a:t>
            </a:r>
            <a:r>
              <a:rPr lang="en-US" sz="2000" smtClean="0"/>
              <a:t>: Netherlands Demo and TQ - </a:t>
            </a:r>
            <a:r>
              <a:rPr lang="en-US" sz="2000" smtClean="0">
                <a:hlinkClick r:id="rId10"/>
              </a:rPr>
              <a:t>SPIN</a:t>
            </a:r>
            <a:r>
              <a:rPr lang="en-US" sz="2000" smtClean="0"/>
              <a:t> Demo.</a:t>
            </a:r>
          </a:p>
          <a:p>
            <a:pPr>
              <a:lnSpc>
                <a:spcPct val="80000"/>
              </a:lnSpc>
            </a:pPr>
            <a:r>
              <a:rPr lang="en-US" sz="2000" smtClean="0">
                <a:hlinkClick r:id="rId11"/>
              </a:rPr>
              <a:t>DRM CoP Work on DRM 3.0 and Pilots</a:t>
            </a:r>
            <a:r>
              <a:rPr lang="en-US" sz="2000" smtClean="0"/>
              <a:t> (see next slides): </a:t>
            </a:r>
          </a:p>
          <a:p>
            <a:pPr lvl="1">
              <a:lnSpc>
                <a:spcPct val="80000"/>
              </a:lnSpc>
            </a:pPr>
            <a:r>
              <a:rPr lang="en-US" sz="1800" smtClean="0">
                <a:hlinkClick r:id="rId12"/>
              </a:rPr>
              <a:t>Google: Federal data population data </a:t>
            </a:r>
            <a:r>
              <a:rPr lang="en-US" sz="1800" smtClean="0"/>
              <a:t>- two hits illustrate DRM 3.0 concepts - difference from Census hit - real data and reuseable (Web 2.0/3.0). Data Model Ontology for the Government (Hay).</a:t>
            </a:r>
          </a:p>
          <a:p>
            <a:pPr>
              <a:lnSpc>
                <a:spcPct val="80000"/>
              </a:lnSpc>
            </a:pPr>
            <a:r>
              <a:rPr lang="en-US" sz="2000" smtClean="0">
                <a:hlinkClick r:id="rId13"/>
              </a:rPr>
              <a:t>Semantic Web Meetups</a:t>
            </a:r>
            <a:r>
              <a:rPr lang="en-US" sz="2000" smtClean="0"/>
              <a:t>:</a:t>
            </a:r>
          </a:p>
          <a:p>
            <a:pPr lvl="1">
              <a:lnSpc>
                <a:spcPct val="80000"/>
              </a:lnSpc>
            </a:pPr>
            <a:r>
              <a:rPr lang="en-US" sz="1800" smtClean="0">
                <a:hlinkClick r:id="rId14"/>
              </a:rPr>
              <a:t>May 13</a:t>
            </a:r>
            <a:r>
              <a:rPr lang="en-US" sz="1800" baseline="30000" smtClean="0">
                <a:hlinkClick r:id="rId14"/>
              </a:rPr>
              <a:t>th</a:t>
            </a:r>
            <a:r>
              <a:rPr lang="en-US" sz="1800" smtClean="0">
                <a:hlinkClick r:id="rId14"/>
              </a:rPr>
              <a:t> </a:t>
            </a:r>
            <a:r>
              <a:rPr lang="en-US" sz="1800" smtClean="0"/>
              <a:t>in Washington, DC</a:t>
            </a:r>
          </a:p>
          <a:p>
            <a:pPr lvl="1">
              <a:lnSpc>
                <a:spcPct val="80000"/>
              </a:lnSpc>
            </a:pPr>
            <a:r>
              <a:rPr lang="en-US" sz="1800" smtClean="0"/>
              <a:t>1000s working around the world on Open Linked Data</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E8E01F0-8EEB-4D8F-A97D-6BD9F808DA4B}" type="slidenum">
              <a:rPr lang="en-US" sz="1200">
                <a:solidFill>
                  <a:schemeClr val="tx1">
                    <a:tint val="75000"/>
                  </a:schemeClr>
                </a:solidFill>
                <a:latin typeface="+mn-lt"/>
              </a:rPr>
              <a:pPr algn="r" fontAlgn="auto">
                <a:spcBef>
                  <a:spcPts val="0"/>
                </a:spcBef>
                <a:spcAft>
                  <a:spcPts val="0"/>
                </a:spcAft>
                <a:defRPr/>
              </a:pPr>
              <a:t>7</a:t>
            </a:fld>
            <a:endParaRPr lang="en-US" sz="1200">
              <a:solidFill>
                <a:schemeClr val="tx1">
                  <a:tint val="75000"/>
                </a:schemeClr>
              </a:solidFill>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6E61D83-0577-4E3E-A1C1-743B20F8909A}" type="slidenum">
              <a:rPr lang="en-US"/>
              <a:pPr>
                <a:defRPr/>
              </a:pPr>
              <a:t>8</a:t>
            </a:fld>
            <a:endParaRPr lang="en-US"/>
          </a:p>
        </p:txBody>
      </p:sp>
      <p:sp>
        <p:nvSpPr>
          <p:cNvPr id="22530" name="Rectangle 2"/>
          <p:cNvSpPr>
            <a:spLocks noGrp="1"/>
          </p:cNvSpPr>
          <p:nvPr>
            <p:ph type="title"/>
          </p:nvPr>
        </p:nvSpPr>
        <p:spPr/>
        <p:txBody>
          <a:bodyPr/>
          <a:lstStyle/>
          <a:p>
            <a:r>
              <a:rPr lang="en-US" sz="4000" smtClean="0"/>
              <a:t>Data.gov Version 1 Taxonomy: Topics</a:t>
            </a:r>
          </a:p>
        </p:txBody>
      </p:sp>
      <p:pic>
        <p:nvPicPr>
          <p:cNvPr id="22532" name="Picture 4"/>
          <p:cNvPicPr>
            <a:picLocks noChangeAspect="1" noChangeArrowheads="1"/>
          </p:cNvPicPr>
          <p:nvPr/>
        </p:nvPicPr>
        <p:blipFill>
          <a:blip r:embed="rId2"/>
          <a:srcRect/>
          <a:stretch>
            <a:fillRect/>
          </a:stretch>
        </p:blipFill>
        <p:spPr bwMode="auto">
          <a:xfrm>
            <a:off x="457200" y="1371600"/>
            <a:ext cx="8229600" cy="4648200"/>
          </a:xfrm>
          <a:prstGeom prst="rect">
            <a:avLst/>
          </a:prstGeom>
          <a:noFill/>
          <a:ln w="9525">
            <a:noFill/>
            <a:miter lim="800000"/>
            <a:headEnd/>
            <a:tailEnd/>
          </a:ln>
          <a:effectLst/>
        </p:spPr>
      </p:pic>
      <p:sp>
        <p:nvSpPr>
          <p:cNvPr id="22533" name="Text Box 5"/>
          <p:cNvSpPr txBox="1">
            <a:spLocks noChangeArrowheads="1"/>
          </p:cNvSpPr>
          <p:nvPr/>
        </p:nvSpPr>
        <p:spPr bwMode="auto">
          <a:xfrm>
            <a:off x="457200" y="6096000"/>
            <a:ext cx="8229600" cy="366713"/>
          </a:xfrm>
          <a:prstGeom prst="rect">
            <a:avLst/>
          </a:prstGeom>
          <a:noFill/>
          <a:ln w="9525">
            <a:noFill/>
            <a:miter lim="800000"/>
            <a:headEnd/>
            <a:tailEnd/>
          </a:ln>
          <a:effectLst/>
        </p:spPr>
        <p:txBody>
          <a:bodyPr>
            <a:spAutoFit/>
          </a:bodyPr>
          <a:lstStyle/>
          <a:p>
            <a:r>
              <a:rPr lang="en-US">
                <a:hlinkClick r:id="rId3"/>
              </a:rPr>
              <a:t>http://federaldata.wik.is/Statistical_Abstract_of_the_United_States%3a_2009</a:t>
            </a:r>
            <a:r>
              <a:rPr lang="en-US"/>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FC24191-5C50-47D7-BC84-4853D0A01546}" type="slidenum">
              <a:rPr lang="en-US"/>
              <a:pPr>
                <a:defRPr/>
              </a:pPr>
              <a:t>9</a:t>
            </a:fld>
            <a:endParaRPr lang="en-US"/>
          </a:p>
        </p:txBody>
      </p:sp>
      <p:sp>
        <p:nvSpPr>
          <p:cNvPr id="25602" name="Rectangle 2"/>
          <p:cNvSpPr>
            <a:spLocks noGrp="1"/>
          </p:cNvSpPr>
          <p:nvPr>
            <p:ph type="title"/>
          </p:nvPr>
        </p:nvSpPr>
        <p:spPr/>
        <p:txBody>
          <a:bodyPr/>
          <a:lstStyle/>
          <a:p>
            <a:r>
              <a:rPr lang="en-US" sz="3600" smtClean="0"/>
              <a:t>Data.gov Version 1 Taxonomy: Subtopics</a:t>
            </a:r>
          </a:p>
        </p:txBody>
      </p:sp>
      <p:sp>
        <p:nvSpPr>
          <p:cNvPr id="25604" name="Text Box 4"/>
          <p:cNvSpPr txBox="1">
            <a:spLocks noChangeArrowheads="1"/>
          </p:cNvSpPr>
          <p:nvPr/>
        </p:nvSpPr>
        <p:spPr bwMode="auto">
          <a:xfrm>
            <a:off x="457200" y="6096000"/>
            <a:ext cx="8229600" cy="304800"/>
          </a:xfrm>
          <a:prstGeom prst="rect">
            <a:avLst/>
          </a:prstGeom>
          <a:noFill/>
          <a:ln w="9525">
            <a:noFill/>
            <a:miter lim="800000"/>
            <a:headEnd/>
            <a:tailEnd/>
          </a:ln>
          <a:effectLst/>
        </p:spPr>
        <p:txBody>
          <a:bodyPr>
            <a:spAutoFit/>
          </a:bodyPr>
          <a:lstStyle/>
          <a:p>
            <a:r>
              <a:rPr lang="en-US" sz="1400">
                <a:hlinkClick r:id="rId2"/>
              </a:rPr>
              <a:t>http://federaldata.wik.is/Statistical_Abstract_of_the_United_States%3a_2009/Section_1._Population</a:t>
            </a:r>
            <a:r>
              <a:rPr lang="en-US" sz="1400"/>
              <a:t> </a:t>
            </a:r>
          </a:p>
        </p:txBody>
      </p:sp>
      <p:pic>
        <p:nvPicPr>
          <p:cNvPr id="25605" name="Picture 5"/>
          <p:cNvPicPr>
            <a:picLocks noChangeAspect="1" noChangeArrowheads="1"/>
          </p:cNvPicPr>
          <p:nvPr/>
        </p:nvPicPr>
        <p:blipFill>
          <a:blip r:embed="rId3"/>
          <a:srcRect/>
          <a:stretch>
            <a:fillRect/>
          </a:stretch>
        </p:blipFill>
        <p:spPr bwMode="auto">
          <a:xfrm>
            <a:off x="457200" y="1371600"/>
            <a:ext cx="8229600" cy="44958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2590</TotalTime>
  <Words>1059</Words>
  <Application>Microsoft Office PowerPoint</Application>
  <PresentationFormat>On-screen Show (4:3)</PresentationFormat>
  <Paragraphs>152</Paragraphs>
  <Slides>20</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20</vt:i4>
      </vt:variant>
    </vt:vector>
  </HeadingPairs>
  <TitlesOfParts>
    <vt:vector size="23" baseType="lpstr">
      <vt:lpstr>Calibri</vt:lpstr>
      <vt:lpstr>Arial</vt:lpstr>
      <vt:lpstr>Office Theme</vt:lpstr>
      <vt:lpstr>Progress Review on the Ontology Based Standards for  Sample Projects Identified at the 2009 Ontology Summit: Ontologies for Data Standards in Support of e-Gov Applications (e.g. Data.gov)</vt:lpstr>
      <vt:lpstr>Abstract</vt:lpstr>
      <vt:lpstr>Abstract</vt:lpstr>
      <vt:lpstr>Data.gov Concepts of Operations</vt:lpstr>
      <vt:lpstr>Open Linked Data</vt:lpstr>
      <vt:lpstr>Federal Segment Architecture Methodology Step 4: Principle 5*</vt:lpstr>
      <vt:lpstr>A Little History of How We Got Here</vt:lpstr>
      <vt:lpstr>Data.gov Version 1 Taxonomy: Topics</vt:lpstr>
      <vt:lpstr>Data.gov Version 1 Taxonomy: Subtopics</vt:lpstr>
      <vt:lpstr>Data.gov Version 1 Taxonomy: Tables</vt:lpstr>
      <vt:lpstr>Data.gov Version 1 Taxonomy: Data Elements</vt:lpstr>
      <vt:lpstr>David Hay: Data Model Patterns</vt:lpstr>
      <vt:lpstr>David Hay: Data Model Patterns – A Metadata Map</vt:lpstr>
      <vt:lpstr>David Hay: Data Model Patterns – A Metadata Map</vt:lpstr>
      <vt:lpstr>David Hay: Data Modeling and OWL:  Two Ways to Structure Data</vt:lpstr>
      <vt:lpstr>David Hay: Library of Congress Presentations</vt:lpstr>
      <vt:lpstr>Facilities Overview . . .</vt:lpstr>
      <vt:lpstr>Facility is in the Middle . . .</vt:lpstr>
      <vt:lpstr>Some Next Steps</vt:lpstr>
      <vt:lpstr>Contact Information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discussion of the impact of Semantically-enabled data and techniques within eGov projects, e.g. Data.gov</dc:title>
  <dc:creator>Shirley Niemann</dc:creator>
  <cp:lastModifiedBy>ctsuser</cp:lastModifiedBy>
  <cp:revision>194</cp:revision>
  <dcterms:created xsi:type="dcterms:W3CDTF">2009-10-05T19:01:22Z</dcterms:created>
  <dcterms:modified xsi:type="dcterms:W3CDTF">2009-10-08T14:04:14Z</dcterms:modified>
</cp:coreProperties>
</file>