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61" r:id="rId4"/>
    <p:sldId id="287" r:id="rId5"/>
    <p:sldId id="324" r:id="rId6"/>
    <p:sldId id="327" r:id="rId7"/>
    <p:sldId id="325" r:id="rId8"/>
    <p:sldId id="326" r:id="rId9"/>
    <p:sldId id="305" r:id="rId10"/>
    <p:sldId id="322" r:id="rId11"/>
    <p:sldId id="321" r:id="rId12"/>
    <p:sldId id="313" r:id="rId13"/>
    <p:sldId id="271" r:id="rId14"/>
    <p:sldId id="274" r:id="rId15"/>
    <p:sldId id="273" r:id="rId16"/>
    <p:sldId id="309" r:id="rId17"/>
    <p:sldId id="312" r:id="rId18"/>
    <p:sldId id="318" r:id="rId19"/>
    <p:sldId id="275" r:id="rId20"/>
    <p:sldId id="288" r:id="rId21"/>
    <p:sldId id="319" r:id="rId22"/>
    <p:sldId id="290" r:id="rId23"/>
    <p:sldId id="289" r:id="rId24"/>
    <p:sldId id="314" r:id="rId25"/>
    <p:sldId id="262" r:id="rId26"/>
    <p:sldId id="293" r:id="rId27"/>
    <p:sldId id="323" r:id="rId28"/>
    <p:sldId id="294" r:id="rId29"/>
    <p:sldId id="263" r:id="rId30"/>
    <p:sldId id="264" r:id="rId31"/>
    <p:sldId id="265" r:id="rId32"/>
    <p:sldId id="304" r:id="rId33"/>
    <p:sldId id="295" r:id="rId34"/>
    <p:sldId id="302" r:id="rId35"/>
    <p:sldId id="308" r:id="rId36"/>
    <p:sldId id="266" r:id="rId37"/>
    <p:sldId id="301" r:id="rId38"/>
    <p:sldId id="315" r:id="rId39"/>
    <p:sldId id="297" r:id="rId40"/>
    <p:sldId id="298" r:id="rId41"/>
    <p:sldId id="299" r:id="rId42"/>
    <p:sldId id="270" r:id="rId43"/>
    <p:sldId id="307" r:id="rId44"/>
    <p:sldId id="316" r:id="rId45"/>
    <p:sldId id="300" r:id="rId46"/>
    <p:sldId id="303" r:id="rId47"/>
    <p:sldId id="317" r:id="rId48"/>
    <p:sldId id="306" r:id="rId49"/>
    <p:sldId id="292" r:id="rId50"/>
    <p:sldId id="28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5EB"/>
    <a:srgbClr val="38843A"/>
    <a:srgbClr val="BE38EB"/>
    <a:srgbClr val="EFEEBD"/>
    <a:srgbClr val="EBE5A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85" autoAdjust="0"/>
    <p:restoredTop sz="99375" autoAdjust="0"/>
  </p:normalViewPr>
  <p:slideViewPr>
    <p:cSldViewPr>
      <p:cViewPr varScale="1">
        <p:scale>
          <a:sx n="84" d="100"/>
          <a:sy n="84" d="100"/>
        </p:scale>
        <p:origin x="-4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F96B8-A315-BD49-913D-EA9BBF49AB95}" type="datetimeFigureOut">
              <a:rPr lang="en-US" smtClean="0"/>
              <a:t>10/9/13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6B978-DED3-CC49-A1B1-8E8EEAB453DE}" type="slidenum">
              <a:rPr lang="en-US" smtClean="0"/>
              <a:t>‹#›</a:t>
            </a:fld>
            <a:endParaRPr lang="en-US"/>
          </a:p>
        </p:txBody>
      </p:sp>
    </p:spTree>
    <p:extLst>
      <p:ext uri="{BB962C8B-B14F-4D97-AF65-F5344CB8AC3E}">
        <p14:creationId xmlns:p14="http://schemas.microsoft.com/office/powerpoint/2010/main" val="3852652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6B978-DED3-CC49-A1B1-8E8EEAB453DE}" type="slidenum">
              <a:rPr lang="en-US" smtClean="0"/>
              <a:t>2</a:t>
            </a:fld>
            <a:endParaRPr lang="en-US"/>
          </a:p>
        </p:txBody>
      </p:sp>
    </p:spTree>
    <p:extLst>
      <p:ext uri="{BB962C8B-B14F-4D97-AF65-F5344CB8AC3E}">
        <p14:creationId xmlns:p14="http://schemas.microsoft.com/office/powerpoint/2010/main" val="229239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E5B21D75-F792-434A-8AE2-9AB1D9404B26}" type="slidenum">
              <a:rPr lang="en-US" sz="1100"/>
              <a:pPr/>
              <a:t>36</a:t>
            </a:fld>
            <a:endParaRPr lang="en-US"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6B978-DED3-CC49-A1B1-8E8EEAB453DE}" type="slidenum">
              <a:rPr lang="en-US" smtClean="0"/>
              <a:t>38</a:t>
            </a:fld>
            <a:endParaRPr lang="en-US"/>
          </a:p>
        </p:txBody>
      </p:sp>
    </p:spTree>
    <p:extLst>
      <p:ext uri="{BB962C8B-B14F-4D97-AF65-F5344CB8AC3E}">
        <p14:creationId xmlns:p14="http://schemas.microsoft.com/office/powerpoint/2010/main" val="229239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BEBBB9ED-9337-904B-8F15-377DD3477FF6}" type="slidenum">
              <a:rPr lang="en-US" sz="1100"/>
              <a:pPr/>
              <a:t>42</a:t>
            </a:fld>
            <a:endParaRPr lang="en-US" sz="1100"/>
          </a:p>
        </p:txBody>
      </p:sp>
      <p:sp>
        <p:nvSpPr>
          <p:cNvPr id="129027" name="Rectangle 2"/>
          <p:cNvSpPr>
            <a:spLocks noGrp="1" noRot="1" noChangeAspect="1" noChangeArrowheads="1" noTextEdit="1"/>
          </p:cNvSpPr>
          <p:nvPr>
            <p:ph type="sldImg"/>
          </p:nvPr>
        </p:nvSpPr>
        <p:spPr>
          <a:xfrm>
            <a:off x="1144588" y="685800"/>
            <a:ext cx="4570412" cy="3429000"/>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diagram illustrates the relationships between the main classes in the model. Some key facts from this diagram:</a:t>
            </a:r>
          </a:p>
          <a:p>
            <a:pPr eaLnBrk="1" hangingPunct="1"/>
            <a:endParaRPr lang="en-US"/>
          </a:p>
          <a:p>
            <a:pPr eaLnBrk="1" hangingPunct="1">
              <a:buFontTx/>
              <a:buChar char="-"/>
            </a:pPr>
            <a:r>
              <a:rPr lang="en-US"/>
              <a:t>Every system of quantities has:</a:t>
            </a:r>
          </a:p>
          <a:p>
            <a:pPr lvl="1" eaLnBrk="1" hangingPunct="1">
              <a:buFontTx/>
              <a:buChar char="-"/>
            </a:pPr>
            <a:r>
              <a:rPr lang="en-US"/>
              <a:t> At most one associated system of units (quantity:unitSystem);</a:t>
            </a:r>
          </a:p>
          <a:p>
            <a:pPr lvl="1" eaLnBrk="1" hangingPunct="1">
              <a:buFontTx/>
              <a:buChar char="-"/>
            </a:pPr>
            <a:r>
              <a:rPr lang="en-US"/>
              <a:t> At least one base quantity kind (quantity:baseQuantity);</a:t>
            </a:r>
          </a:p>
          <a:p>
            <a:pPr eaLnBrk="1" hangingPunct="1">
              <a:buFontTx/>
              <a:buChar char="-"/>
            </a:pPr>
            <a:r>
              <a:rPr lang="en-US"/>
              <a:t> Every system of units has:</a:t>
            </a:r>
          </a:p>
          <a:p>
            <a:pPr lvl="1" eaLnBrk="1" hangingPunct="1">
              <a:buFontTx/>
              <a:buChar char="-"/>
            </a:pPr>
            <a:r>
              <a:rPr lang="en-US"/>
              <a:t> At least on base unit;</a:t>
            </a:r>
          </a:p>
          <a:p>
            <a:pPr eaLnBrk="1" hangingPunct="1">
              <a:buFontTx/>
              <a:buChar char="-"/>
            </a:pPr>
            <a:r>
              <a:rPr lang="en-US"/>
              <a:t> Every unit has:</a:t>
            </a:r>
          </a:p>
          <a:p>
            <a:pPr lvl="1" eaLnBrk="1" hangingPunct="1">
              <a:buFontTx/>
              <a:buChar char="-"/>
            </a:pPr>
            <a:r>
              <a:rPr lang="en-US"/>
              <a:t> An associated quantity kind (quantity:kind);</a:t>
            </a:r>
          </a:p>
          <a:p>
            <a:pPr eaLnBrk="1" hangingPunct="1">
              <a:buFontTx/>
              <a:buChar char="-"/>
            </a:pPr>
            <a:r>
              <a:rPr lang="en-US"/>
              <a:t> Every quantity kind has:</a:t>
            </a:r>
          </a:p>
          <a:p>
            <a:pPr lvl="1" eaLnBrk="1" hangingPunct="1">
              <a:buFontTx/>
              <a:buChar char="-"/>
            </a:pPr>
            <a:r>
              <a:rPr lang="en-US"/>
              <a:t> At most one dimension (quantity:dimension);</a:t>
            </a:r>
          </a:p>
          <a:p>
            <a:pPr eaLnBrk="1" hangingPunct="1">
              <a:buFontTx/>
              <a:buChar char="-"/>
            </a:pPr>
            <a:r>
              <a:rPr lang="en-US"/>
              <a:t> Every quantity has:</a:t>
            </a:r>
          </a:p>
          <a:p>
            <a:pPr lvl="1" eaLnBrk="1" hangingPunct="1">
              <a:buFontTx/>
              <a:buChar char="-"/>
            </a:pPr>
            <a:r>
              <a:rPr lang="en-US"/>
              <a:t> An associated quantity kind (quantity:kind);</a:t>
            </a:r>
          </a:p>
          <a:p>
            <a:pPr lvl="1" eaLnBrk="1" hangingPunct="1">
              <a:buFontTx/>
              <a:buChar char="-"/>
            </a:pPr>
            <a:r>
              <a:rPr lang="en-US"/>
              <a:t> At least one quantity value;</a:t>
            </a:r>
          </a:p>
          <a:p>
            <a:pPr eaLnBrk="1" hangingPunct="1">
              <a:buFontTx/>
              <a:buChar char="-"/>
            </a:pPr>
            <a:r>
              <a:rPr lang="en-US"/>
              <a:t> Every quantity value has:</a:t>
            </a:r>
          </a:p>
          <a:p>
            <a:pPr lvl="1" eaLnBrk="1" hangingPunct="1">
              <a:buFontTx/>
              <a:buChar char="-"/>
            </a:pPr>
            <a:r>
              <a:rPr lang="en-US"/>
              <a:t> Exactly one unit of measure (unit:units)</a:t>
            </a:r>
          </a:p>
          <a:p>
            <a:pPr lvl="1" eaLnBrk="1" hangingPunct="1">
              <a:buFontTx/>
              <a:buChar cha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BEBBB9ED-9337-904B-8F15-377DD3477FF6}" type="slidenum">
              <a:rPr lang="en-US" sz="1100"/>
              <a:pPr/>
              <a:t>43</a:t>
            </a:fld>
            <a:endParaRPr lang="en-US" sz="1100"/>
          </a:p>
        </p:txBody>
      </p:sp>
      <p:sp>
        <p:nvSpPr>
          <p:cNvPr id="129027" name="Rectangle 2"/>
          <p:cNvSpPr>
            <a:spLocks noGrp="1" noRot="1" noChangeAspect="1" noChangeArrowheads="1" noTextEdit="1"/>
          </p:cNvSpPr>
          <p:nvPr>
            <p:ph type="sldImg"/>
          </p:nvPr>
        </p:nvSpPr>
        <p:spPr>
          <a:xfrm>
            <a:off x="1144588" y="685800"/>
            <a:ext cx="4570412" cy="3429000"/>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diagram illustrates the relationships between the main classes in the model. Some key facts from this diagram:</a:t>
            </a:r>
          </a:p>
          <a:p>
            <a:pPr eaLnBrk="1" hangingPunct="1"/>
            <a:endParaRPr lang="en-US"/>
          </a:p>
          <a:p>
            <a:pPr eaLnBrk="1" hangingPunct="1">
              <a:buFontTx/>
              <a:buChar char="-"/>
            </a:pPr>
            <a:r>
              <a:rPr lang="en-US"/>
              <a:t>Every system of quantities has:</a:t>
            </a:r>
          </a:p>
          <a:p>
            <a:pPr lvl="1" eaLnBrk="1" hangingPunct="1">
              <a:buFontTx/>
              <a:buChar char="-"/>
            </a:pPr>
            <a:r>
              <a:rPr lang="en-US"/>
              <a:t> At most one associated system of units (quantity:unitSystem);</a:t>
            </a:r>
          </a:p>
          <a:p>
            <a:pPr lvl="1" eaLnBrk="1" hangingPunct="1">
              <a:buFontTx/>
              <a:buChar char="-"/>
            </a:pPr>
            <a:r>
              <a:rPr lang="en-US"/>
              <a:t> At least one base quantity kind (quantity:baseQuantity);</a:t>
            </a:r>
          </a:p>
          <a:p>
            <a:pPr eaLnBrk="1" hangingPunct="1">
              <a:buFontTx/>
              <a:buChar char="-"/>
            </a:pPr>
            <a:r>
              <a:rPr lang="en-US"/>
              <a:t> Every system of units has:</a:t>
            </a:r>
          </a:p>
          <a:p>
            <a:pPr lvl="1" eaLnBrk="1" hangingPunct="1">
              <a:buFontTx/>
              <a:buChar char="-"/>
            </a:pPr>
            <a:r>
              <a:rPr lang="en-US"/>
              <a:t> At least on base unit;</a:t>
            </a:r>
          </a:p>
          <a:p>
            <a:pPr eaLnBrk="1" hangingPunct="1">
              <a:buFontTx/>
              <a:buChar char="-"/>
            </a:pPr>
            <a:r>
              <a:rPr lang="en-US"/>
              <a:t> Every unit has:</a:t>
            </a:r>
          </a:p>
          <a:p>
            <a:pPr lvl="1" eaLnBrk="1" hangingPunct="1">
              <a:buFontTx/>
              <a:buChar char="-"/>
            </a:pPr>
            <a:r>
              <a:rPr lang="en-US"/>
              <a:t> An associated quantity kind (quantity:kind);</a:t>
            </a:r>
          </a:p>
          <a:p>
            <a:pPr eaLnBrk="1" hangingPunct="1">
              <a:buFontTx/>
              <a:buChar char="-"/>
            </a:pPr>
            <a:r>
              <a:rPr lang="en-US"/>
              <a:t> Every quantity kind has:</a:t>
            </a:r>
          </a:p>
          <a:p>
            <a:pPr lvl="1" eaLnBrk="1" hangingPunct="1">
              <a:buFontTx/>
              <a:buChar char="-"/>
            </a:pPr>
            <a:r>
              <a:rPr lang="en-US"/>
              <a:t> At most one dimension (quantity:dimension);</a:t>
            </a:r>
          </a:p>
          <a:p>
            <a:pPr eaLnBrk="1" hangingPunct="1">
              <a:buFontTx/>
              <a:buChar char="-"/>
            </a:pPr>
            <a:r>
              <a:rPr lang="en-US"/>
              <a:t> Every quantity has:</a:t>
            </a:r>
          </a:p>
          <a:p>
            <a:pPr lvl="1" eaLnBrk="1" hangingPunct="1">
              <a:buFontTx/>
              <a:buChar char="-"/>
            </a:pPr>
            <a:r>
              <a:rPr lang="en-US"/>
              <a:t> An associated quantity kind (quantity:kind);</a:t>
            </a:r>
          </a:p>
          <a:p>
            <a:pPr lvl="1" eaLnBrk="1" hangingPunct="1">
              <a:buFontTx/>
              <a:buChar char="-"/>
            </a:pPr>
            <a:r>
              <a:rPr lang="en-US"/>
              <a:t> At least one quantity value;</a:t>
            </a:r>
          </a:p>
          <a:p>
            <a:pPr eaLnBrk="1" hangingPunct="1">
              <a:buFontTx/>
              <a:buChar char="-"/>
            </a:pPr>
            <a:r>
              <a:rPr lang="en-US"/>
              <a:t> Every quantity value has:</a:t>
            </a:r>
          </a:p>
          <a:p>
            <a:pPr lvl="1" eaLnBrk="1" hangingPunct="1">
              <a:buFontTx/>
              <a:buChar char="-"/>
            </a:pPr>
            <a:r>
              <a:rPr lang="en-US"/>
              <a:t> Exactly one unit of measure (unit:units)</a:t>
            </a:r>
          </a:p>
          <a:p>
            <a:pPr lvl="1" eaLnBrk="1" hangingPunct="1">
              <a:buFontTx/>
              <a:buChar cha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6B978-DED3-CC49-A1B1-8E8EEAB453DE}" type="slidenum">
              <a:rPr lang="en-US" smtClean="0"/>
              <a:t>44</a:t>
            </a:fld>
            <a:endParaRPr lang="en-US"/>
          </a:p>
        </p:txBody>
      </p:sp>
    </p:spTree>
    <p:extLst>
      <p:ext uri="{BB962C8B-B14F-4D97-AF65-F5344CB8AC3E}">
        <p14:creationId xmlns:p14="http://schemas.microsoft.com/office/powerpoint/2010/main" val="229239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6B978-DED3-CC49-A1B1-8E8EEAB453DE}" type="slidenum">
              <a:rPr lang="en-US" smtClean="0"/>
              <a:t>47</a:t>
            </a:fld>
            <a:endParaRPr lang="en-US"/>
          </a:p>
        </p:txBody>
      </p:sp>
    </p:spTree>
    <p:extLst>
      <p:ext uri="{BB962C8B-B14F-4D97-AF65-F5344CB8AC3E}">
        <p14:creationId xmlns:p14="http://schemas.microsoft.com/office/powerpoint/2010/main" val="229239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6B978-DED3-CC49-A1B1-8E8EEAB453DE}" type="slidenum">
              <a:rPr lang="en-US" smtClean="0"/>
              <a:t>12</a:t>
            </a:fld>
            <a:endParaRPr lang="en-US"/>
          </a:p>
        </p:txBody>
      </p:sp>
    </p:spTree>
    <p:extLst>
      <p:ext uri="{BB962C8B-B14F-4D97-AF65-F5344CB8AC3E}">
        <p14:creationId xmlns:p14="http://schemas.microsoft.com/office/powerpoint/2010/main" val="229239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23A7F483-502B-2B46-A63E-84AA736A16B6}" type="slidenum">
              <a:rPr lang="en-US" sz="1100"/>
              <a:pPr/>
              <a:t>13</a:t>
            </a:fld>
            <a:endParaRPr lang="en-US"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F330580F-24B2-1143-818F-6AB3B8404ECA}" type="slidenum">
              <a:rPr lang="en-US" sz="1100"/>
              <a:pPr/>
              <a:t>14</a:t>
            </a:fld>
            <a:endParaRPr lang="en-U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408"/>
            <a:r>
              <a:rPr lang="en-US"/>
              <a:t>*For example, it makes no sense to add one hour to one mile, or ask which is larger in magnitude.</a:t>
            </a:r>
          </a:p>
          <a:p>
            <a:pPr defTabSz="913408"/>
            <a:endParaRPr lang="en-US"/>
          </a:p>
          <a:p>
            <a:pPr defTabSz="913408"/>
            <a:r>
              <a:rPr lang="en-US"/>
              <a:t>**However, it does make sense to divide one mile by one hour, which results in a quantity of dimension Length/Time expressed in terms of the unit mile/hour.</a:t>
            </a:r>
          </a:p>
          <a:p>
            <a:pPr defTabSz="913408"/>
            <a:endParaRPr lang="en-US"/>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211CE70A-57CF-ED44-B886-C30576304D76}" type="slidenum">
              <a:rPr lang="en-US" sz="1100"/>
              <a:pPr/>
              <a:t>15</a:t>
            </a:fld>
            <a:endParaRPr lang="en-US"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6B978-DED3-CC49-A1B1-8E8EEAB453DE}" type="slidenum">
              <a:rPr lang="en-US" smtClean="0"/>
              <a:t>17</a:t>
            </a:fld>
            <a:endParaRPr lang="en-US"/>
          </a:p>
        </p:txBody>
      </p:sp>
    </p:spTree>
    <p:extLst>
      <p:ext uri="{BB962C8B-B14F-4D97-AF65-F5344CB8AC3E}">
        <p14:creationId xmlns:p14="http://schemas.microsoft.com/office/powerpoint/2010/main" val="229239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concepts described in the previous slides, quantities, quantity values, quantity kinds, dimensions, units of measure, systems of quantities, and systems of units, are modeled as classes in the quantities and units ontology. These classes are interrelated using many data type and object properties that formalize the relationships described in the previous slides. </a:t>
            </a:r>
          </a:p>
          <a:p>
            <a:endParaRPr lang="en-US"/>
          </a:p>
          <a:p>
            <a:r>
              <a:rPr lang="en-US"/>
              <a:t>The following slides provide more detail of the class – relationship structure and illustrate how these formalizations are used to model a specific quantity and its values in different systems of units.</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08FB6F28-BD6F-9E40-8D89-4521E18061D7}" type="slidenum">
              <a:rPr lang="en-US" sz="1100"/>
              <a:pPr/>
              <a:t>19</a:t>
            </a:fld>
            <a:endParaRPr 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08">
              <a:defRPr sz="2000">
                <a:solidFill>
                  <a:schemeClr val="tx1"/>
                </a:solidFill>
                <a:latin typeface="Arial" charset="0"/>
                <a:ea typeface="ＭＳ Ｐゴシック" charset="0"/>
                <a:cs typeface="ＭＳ Ｐゴシック" charset="0"/>
              </a:defRPr>
            </a:lvl1pPr>
            <a:lvl2pPr marL="730726" indent="-281049" defTabSz="913408">
              <a:defRPr sz="2000">
                <a:solidFill>
                  <a:schemeClr val="tx1"/>
                </a:solidFill>
                <a:latin typeface="Arial" charset="0"/>
                <a:ea typeface="ＭＳ Ｐゴシック" charset="0"/>
              </a:defRPr>
            </a:lvl2pPr>
            <a:lvl3pPr marL="1124194" indent="-224839" defTabSz="913408">
              <a:defRPr sz="2000">
                <a:solidFill>
                  <a:schemeClr val="tx1"/>
                </a:solidFill>
                <a:latin typeface="Arial" charset="0"/>
                <a:ea typeface="ＭＳ Ｐゴシック" charset="0"/>
              </a:defRPr>
            </a:lvl3pPr>
            <a:lvl4pPr marL="1573872" indent="-224839" defTabSz="913408">
              <a:defRPr sz="2000">
                <a:solidFill>
                  <a:schemeClr val="tx1"/>
                </a:solidFill>
                <a:latin typeface="Arial" charset="0"/>
                <a:ea typeface="ＭＳ Ｐゴシック" charset="0"/>
              </a:defRPr>
            </a:lvl4pPr>
            <a:lvl5pPr marL="2023550" indent="-224839" defTabSz="913408">
              <a:defRPr sz="2000">
                <a:solidFill>
                  <a:schemeClr val="tx1"/>
                </a:solidFill>
                <a:latin typeface="Arial" charset="0"/>
                <a:ea typeface="ＭＳ Ｐゴシック" charset="0"/>
              </a:defRPr>
            </a:lvl5pPr>
            <a:lvl6pPr marL="2473227" indent="-224839" defTabSz="913408" eaLnBrk="0" fontAlgn="base" hangingPunct="0">
              <a:spcBef>
                <a:spcPct val="0"/>
              </a:spcBef>
              <a:spcAft>
                <a:spcPct val="0"/>
              </a:spcAft>
              <a:defRPr sz="2000">
                <a:solidFill>
                  <a:schemeClr val="tx1"/>
                </a:solidFill>
                <a:latin typeface="Arial" charset="0"/>
                <a:ea typeface="ＭＳ Ｐゴシック" charset="0"/>
              </a:defRPr>
            </a:lvl6pPr>
            <a:lvl7pPr marL="2922905" indent="-224839" defTabSz="913408" eaLnBrk="0" fontAlgn="base" hangingPunct="0">
              <a:spcBef>
                <a:spcPct val="0"/>
              </a:spcBef>
              <a:spcAft>
                <a:spcPct val="0"/>
              </a:spcAft>
              <a:defRPr sz="2000">
                <a:solidFill>
                  <a:schemeClr val="tx1"/>
                </a:solidFill>
                <a:latin typeface="Arial" charset="0"/>
                <a:ea typeface="ＭＳ Ｐゴシック" charset="0"/>
              </a:defRPr>
            </a:lvl7pPr>
            <a:lvl8pPr marL="3372582" indent="-224839" defTabSz="913408" eaLnBrk="0" fontAlgn="base" hangingPunct="0">
              <a:spcBef>
                <a:spcPct val="0"/>
              </a:spcBef>
              <a:spcAft>
                <a:spcPct val="0"/>
              </a:spcAft>
              <a:defRPr sz="2000">
                <a:solidFill>
                  <a:schemeClr val="tx1"/>
                </a:solidFill>
                <a:latin typeface="Arial" charset="0"/>
                <a:ea typeface="ＭＳ Ｐゴシック" charset="0"/>
              </a:defRPr>
            </a:lvl8pPr>
            <a:lvl9pPr marL="3822260" indent="-224839" defTabSz="913408" eaLnBrk="0" fontAlgn="base" hangingPunct="0">
              <a:spcBef>
                <a:spcPct val="0"/>
              </a:spcBef>
              <a:spcAft>
                <a:spcPct val="0"/>
              </a:spcAft>
              <a:defRPr sz="2000">
                <a:solidFill>
                  <a:schemeClr val="tx1"/>
                </a:solidFill>
                <a:latin typeface="Arial" charset="0"/>
                <a:ea typeface="ＭＳ Ｐゴシック" charset="0"/>
              </a:defRPr>
            </a:lvl9pPr>
          </a:lstStyle>
          <a:p>
            <a:fld id="{CB3FAA08-0449-D24E-996A-159718E3931E}" type="slidenum">
              <a:rPr lang="en-US" sz="1100"/>
              <a:pPr/>
              <a:t>22</a:t>
            </a:fld>
            <a:endParaRPr lang="en-U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6B978-DED3-CC49-A1B1-8E8EEAB453DE}" type="slidenum">
              <a:rPr lang="en-US" smtClean="0"/>
              <a:t>24</a:t>
            </a:fld>
            <a:endParaRPr lang="en-US"/>
          </a:p>
        </p:txBody>
      </p:sp>
    </p:spTree>
    <p:extLst>
      <p:ext uri="{BB962C8B-B14F-4D97-AF65-F5344CB8AC3E}">
        <p14:creationId xmlns:p14="http://schemas.microsoft.com/office/powerpoint/2010/main" val="229239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183EC-CFA3-47D5-A453-ACB9742B7D10}"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183EC-CFA3-47D5-A453-ACB9742B7D10}"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183EC-CFA3-47D5-A453-ACB9742B7D10}"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846138"/>
          </a:xfrm>
          <a:prstGeom prst="rect">
            <a:avLst/>
          </a:prstGeom>
          <a:solidFill>
            <a:srgbClr val="FDBE11"/>
          </a:solidFill>
          <a:ln w="9525">
            <a:noFill/>
            <a:miter lim="800000"/>
            <a:headEnd/>
            <a:tailEnd/>
          </a:ln>
          <a:effectLst/>
        </p:spPr>
        <p:txBody>
          <a:bodyPr wrap="none" anchor="ctr"/>
          <a:lstStyle/>
          <a:p>
            <a:pPr defTabSz="457200">
              <a:defRPr/>
            </a:pPr>
            <a:endParaRPr lang="en-US" b="0" dirty="0">
              <a:solidFill>
                <a:prstClr val="black"/>
              </a:solidFill>
              <a:ea typeface="ＭＳ Ｐゴシック" charset="-128"/>
              <a:cs typeface="+mn-cs"/>
            </a:endParaRPr>
          </a:p>
        </p:txBody>
      </p:sp>
      <p:pic>
        <p:nvPicPr>
          <p:cNvPr id="5" name="Picture 9" descr="TQ_Logo_Blue_Rectangle-compact.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572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7325" y="0"/>
            <a:ext cx="8286675" cy="846667"/>
          </a:xfrm>
          <a:noFill/>
        </p:spPr>
        <p:txBody>
          <a:bodyPr/>
          <a:lstStyle>
            <a:lvl1pPr algn="l">
              <a:defRPr sz="3600">
                <a:solidFill>
                  <a:srgbClr val="004897"/>
                </a:solidFill>
              </a:defRPr>
            </a:lvl1pPr>
          </a:lstStyle>
          <a:p>
            <a:r>
              <a:rPr lang="en-US" smtClean="0"/>
              <a:t>Click to edit Master title style</a:t>
            </a:r>
            <a:endParaRPr lang="en-US" dirty="0"/>
          </a:p>
        </p:txBody>
      </p:sp>
      <p:sp>
        <p:nvSpPr>
          <p:cNvPr id="6" name="Rectangle 2"/>
          <p:cNvSpPr txBox="1">
            <a:spLocks noGrp="1" noChangeArrowheads="1"/>
          </p:cNvSpPr>
          <p:nvPr userDrawn="1"/>
        </p:nvSpPr>
        <p:spPr bwMode="auto">
          <a:xfrm>
            <a:off x="0" y="6629400"/>
            <a:ext cx="9144000" cy="228600"/>
          </a:xfrm>
          <a:prstGeom prst="rect">
            <a:avLst/>
          </a:prstGeom>
          <a:noFill/>
          <a:ln w="9525">
            <a:noFill/>
            <a:miter lim="800000"/>
            <a:headEnd/>
            <a:tailEnd/>
          </a:ln>
        </p:spPr>
        <p:txBody>
          <a:bodyPr wrap="none" lIns="92075" tIns="46038" rIns="92075" bIns="46038" anchor="ctr"/>
          <a:lstStyle/>
          <a:p>
            <a:pPr defTabSz="457200" eaLnBrk="0" hangingPunct="0">
              <a:tabLst>
                <a:tab pos="7489825" algn="l"/>
              </a:tabLst>
              <a:defRPr/>
            </a:pPr>
            <a:r>
              <a:rPr lang="en-US" sz="900" b="0" dirty="0">
                <a:solidFill>
                  <a:srgbClr val="595959"/>
                </a:solidFill>
                <a:latin typeface="Comic Sans MS" charset="0"/>
                <a:ea typeface="ＭＳ Ｐゴシック" charset="-128"/>
                <a:cs typeface="+mn-cs"/>
              </a:rPr>
              <a:t>© Copyright </a:t>
            </a:r>
            <a:r>
              <a:rPr lang="en-US" sz="900" b="0" dirty="0" smtClean="0">
                <a:solidFill>
                  <a:srgbClr val="595959"/>
                </a:solidFill>
                <a:latin typeface="Comic Sans MS" charset="0"/>
                <a:ea typeface="ＭＳ Ｐゴシック" charset="-128"/>
                <a:cs typeface="+mn-cs"/>
              </a:rPr>
              <a:t>2011 </a:t>
            </a:r>
            <a:r>
              <a:rPr lang="en-US" sz="900" b="0" dirty="0">
                <a:solidFill>
                  <a:srgbClr val="595959"/>
                </a:solidFill>
                <a:latin typeface="Comic Sans MS" charset="0"/>
                <a:ea typeface="ＭＳ Ｐゴシック" charset="-128"/>
                <a:cs typeface="+mn-cs"/>
              </a:rPr>
              <a:t>TopQuadrant Inc.	                         Slide </a:t>
            </a:r>
            <a:fld id="{20B65BE2-3E83-4276-B71D-D367B73E2975}" type="slidenum">
              <a:rPr lang="en-US" sz="900" b="0">
                <a:solidFill>
                  <a:srgbClr val="595959"/>
                </a:solidFill>
                <a:latin typeface="Comic Sans MS" charset="0"/>
                <a:ea typeface="ＭＳ Ｐゴシック" charset="-128"/>
                <a:cs typeface="+mn-cs"/>
              </a:rPr>
              <a:pPr defTabSz="457200" eaLnBrk="0" hangingPunct="0">
                <a:tabLst>
                  <a:tab pos="7489825" algn="l"/>
                </a:tabLst>
                <a:defRPr/>
              </a:pPr>
              <a:t>‹#›</a:t>
            </a:fld>
            <a:endParaRPr lang="en-US" sz="900" b="0" dirty="0">
              <a:solidFill>
                <a:srgbClr val="595959"/>
              </a:solidFill>
              <a:latin typeface="Comic Sans MS" charset="0"/>
              <a:ea typeface="ＭＳ Ｐゴシック" charset="-128"/>
              <a:cs typeface="+mn-cs"/>
            </a:endParaRPr>
          </a:p>
        </p:txBody>
      </p:sp>
    </p:spTree>
    <p:extLst>
      <p:ext uri="{BB962C8B-B14F-4D97-AF65-F5344CB8AC3E}">
        <p14:creationId xmlns:p14="http://schemas.microsoft.com/office/powerpoint/2010/main" val="25091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7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lstStyle>
            <a:lvl1pPr>
              <a:defRPr sz="3200">
                <a:solidFill>
                  <a:srgbClr val="FFFF00"/>
                </a:solidFill>
                <a:effectLst>
                  <a:outerShdw blurRad="123825" dist="114300" dir="2700000" algn="tl" rotWithShape="0">
                    <a:srgbClr val="000000">
                      <a:alpha val="73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183EC-CFA3-47D5-A453-ACB9742B7D10}"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2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183EC-CFA3-47D5-A453-ACB9742B7D10}"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183EC-CFA3-47D5-A453-ACB9742B7D10}" type="datetimeFigureOut">
              <a:rPr lang="en-US" smtClean="0"/>
              <a:pPr/>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183EC-CFA3-47D5-A453-ACB9742B7D10}" type="datetimeFigureOut">
              <a:rPr lang="en-US" smtClean="0"/>
              <a:pPr/>
              <a:t>10/9/13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alphaModFix amt="7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153400" cy="1143000"/>
          </a:xfrm>
        </p:spPr>
        <p:txBody>
          <a:bodyPr/>
          <a:lstStyle>
            <a:lvl1pPr>
              <a:defRPr sz="3600">
                <a:solidFill>
                  <a:srgbClr val="FFFF00"/>
                </a:solidFill>
                <a:effectLst>
                  <a:outerShdw blurRad="95250" dist="114300" dir="2700000" algn="tl" rotWithShape="0">
                    <a:srgbClr val="000000">
                      <a:alpha val="73000"/>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7E183EC-CFA3-47D5-A453-ACB9742B7D10}" type="datetimeFigureOut">
              <a:rPr lang="en-US" smtClean="0"/>
              <a:pPr/>
              <a:t>10/9/13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183EC-CFA3-47D5-A453-ACB9742B7D10}" type="datetimeFigureOut">
              <a:rPr lang="en-US" smtClean="0"/>
              <a:pPr/>
              <a:t>10/9/13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183EC-CFA3-47D5-A453-ACB9742B7D10}" type="datetimeFigureOut">
              <a:rPr lang="en-US" smtClean="0"/>
              <a:pPr/>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183EC-CFA3-47D5-A453-ACB9742B7D10}" type="datetimeFigureOut">
              <a:rPr lang="en-US" smtClean="0"/>
              <a:pPr/>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1EA17-A275-4486-B3D2-5AB5889AFE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7467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59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83EC-CFA3-47D5-A453-ACB9742B7D10}" type="datetimeFigureOut">
              <a:rPr lang="en-US" smtClean="0"/>
              <a:pPr/>
              <a:t>10/9/13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1EA17-A275-4486-B3D2-5AB5889AFED1}" type="slidenum">
              <a:rPr lang="en-US" smtClean="0"/>
              <a:pPr/>
              <a:t>‹#›</a:t>
            </a:fld>
            <a:endParaRPr lang="en-US"/>
          </a:p>
        </p:txBody>
      </p:sp>
      <p:pic>
        <p:nvPicPr>
          <p:cNvPr id="9" name="Picture 6" descr="4Color"/>
          <p:cNvPicPr>
            <a:picLocks noChangeAspect="1" noChangeArrowheads="1"/>
          </p:cNvPicPr>
          <p:nvPr/>
        </p:nvPicPr>
        <p:blipFill>
          <a:blip r:embed="rId15" cstate="print"/>
          <a:srcRect/>
          <a:stretch>
            <a:fillRect/>
          </a:stretch>
        </p:blipFill>
        <p:spPr bwMode="auto">
          <a:xfrm>
            <a:off x="8280400" y="0"/>
            <a:ext cx="863600" cy="715962"/>
          </a:xfrm>
          <a:prstGeom prst="rect">
            <a:avLst/>
          </a:prstGeom>
          <a:noFill/>
          <a:ln w="9525">
            <a:noFill/>
            <a:miter lim="800000"/>
            <a:headEnd/>
            <a:tailEnd/>
          </a:ln>
        </p:spPr>
      </p:pic>
      <p:pic>
        <p:nvPicPr>
          <p:cNvPr id="10" name="Picture 9" descr="TQ_Logo_Blue_Rectangle-compact.png"/>
          <p:cNvPicPr>
            <a:picLocks noChangeAspect="1"/>
          </p:cNvPicPr>
          <p:nvPr/>
        </p:nvPicPr>
        <p:blipFill>
          <a:blip r:embed="rId16" cstate="print"/>
          <a:srcRect/>
          <a:stretch>
            <a:fillRect/>
          </a:stretch>
        </p:blipFill>
        <p:spPr bwMode="auto">
          <a:xfrm>
            <a:off x="0" y="0"/>
            <a:ext cx="857250" cy="846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574675" indent="-574675" algn="l" defTabSz="914400" rtl="0" eaLnBrk="1" latinLnBrk="0" hangingPunct="1">
        <a:spcBef>
          <a:spcPct val="20000"/>
        </a:spcBef>
        <a:buFont typeface="Wingdings" charset="2"/>
        <a:buChar char="ü"/>
        <a:defRPr sz="3000" kern="1200">
          <a:solidFill>
            <a:schemeClr val="tx1"/>
          </a:solidFill>
          <a:latin typeface="+mn-lt"/>
          <a:ea typeface="+mn-ea"/>
          <a:cs typeface="+mn-cs"/>
        </a:defRPr>
      </a:lvl1pPr>
      <a:lvl2pPr marL="914400" indent="-457200" algn="l" defTabSz="914400" rtl="0" eaLnBrk="1" latinLnBrk="0" hangingPunct="1">
        <a:spcBef>
          <a:spcPct val="20000"/>
        </a:spcBef>
        <a:buFont typeface="Arial"/>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Courier New"/>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en.wikipedia.org/wiki/ISO/IEC_8000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http://physics.nist.gov/cuu/Constants/codata.pdf" TargetMode="External"/><Relationship Id="rId4" Type="http://schemas.openxmlformats.org/officeDocument/2006/relationships/hyperlink" Target="http://www.bipm.org/en/si/si_brochure/" TargetMode="External"/><Relationship Id="rId5" Type="http://schemas.openxmlformats.org/officeDocument/2006/relationships/hyperlink" Target="http://physics.nist.gov/cuu/index.html"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qudt.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27.jpeg"/><Relationship Id="rId1" Type="http://schemas.openxmlformats.org/officeDocument/2006/relationships/tags" Target="../tags/tag1.xml"/><Relationship Id="rId2" Type="http://schemas.openxmlformats.org/officeDocument/2006/relationships/tags" Target="../tags/tag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w3.org/RDF/" TargetMode="External"/><Relationship Id="rId4" Type="http://schemas.openxmlformats.org/officeDocument/2006/relationships/hyperlink" Target="http://www.w3.org/2004/OWL/" TargetMode="External"/><Relationship Id="rId5" Type="http://schemas.openxmlformats.org/officeDocument/2006/relationships/hyperlink" Target="http://www.w3.org/TR/rdf-sparql-query/" TargetMode="External"/><Relationship Id="rId6" Type="http://schemas.openxmlformats.org/officeDocument/2006/relationships/hyperlink" Target="http://www.topquadrant.com/products/SPIN.html" TargetMode="External"/><Relationship Id="rId7" Type="http://schemas.openxmlformats.org/officeDocument/2006/relationships/hyperlink" Target="http://www.topquadrant.com/swp/" TargetMode="External"/><Relationship Id="rId8" Type="http://schemas.openxmlformats.org/officeDocument/2006/relationships/hyperlink" Target="http://www.topquadrant.com/products/TB_Suite.html" TargetMode="External"/><Relationship Id="rId9" Type="http://schemas.openxmlformats.org/officeDocument/2006/relationships/hyperlink" Target="http://www.latex-project.org" TargetMode="External"/><Relationship Id="rId10" Type="http://schemas.openxmlformats.org/officeDocument/2006/relationships/hyperlink" Target="http://johnmacfarlane.net/pandoc/" TargetMode="External"/><Relationship Id="rId1" Type="http://schemas.openxmlformats.org/officeDocument/2006/relationships/slideLayout" Target="../slideLayouts/slideLayout2.xml"/><Relationship Id="rId2" Type="http://schemas.openxmlformats.org/officeDocument/2006/relationships/hyperlink" Target="http://www.qud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hodgson@topquadrant.com" TargetMode="External"/><Relationship Id="rId4" Type="http://schemas.openxmlformats.org/officeDocument/2006/relationships/hyperlink" Target="mailto:ralph.hodgson@nasa.gov" TargetMode="External"/><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wmf"/><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0"/>
            <a:ext cx="8763000" cy="762000"/>
          </a:xfrm>
          <a:solidFill>
            <a:schemeClr val="accent5">
              <a:lumMod val="20000"/>
              <a:lumOff val="80000"/>
            </a:schemeClr>
          </a:solidFill>
        </p:spPr>
        <p:txBody>
          <a:bodyPr>
            <a:normAutofit/>
          </a:bodyPr>
          <a:lstStyle/>
          <a:p>
            <a:r>
              <a:rPr lang="en-US" sz="4000" dirty="0"/>
              <a:t>NASA QUDT Handbook</a:t>
            </a:r>
            <a:endParaRPr lang="en-US" sz="4000" b="1" dirty="0"/>
          </a:p>
        </p:txBody>
      </p:sp>
      <p:sp>
        <p:nvSpPr>
          <p:cNvPr id="3" name="Subtitle 2"/>
          <p:cNvSpPr>
            <a:spLocks noGrp="1"/>
          </p:cNvSpPr>
          <p:nvPr>
            <p:ph type="subTitle" idx="1"/>
          </p:nvPr>
        </p:nvSpPr>
        <p:spPr>
          <a:xfrm>
            <a:off x="914400" y="3124200"/>
            <a:ext cx="7467600" cy="762000"/>
          </a:xfrm>
          <a:solidFill>
            <a:schemeClr val="accent1">
              <a:lumMod val="75000"/>
            </a:schemeClr>
          </a:solidFill>
        </p:spPr>
        <p:txBody>
          <a:bodyPr>
            <a:normAutofit lnSpcReduction="10000"/>
          </a:bodyPr>
          <a:lstStyle/>
          <a:p>
            <a:r>
              <a:rPr lang="en-US" sz="2400" dirty="0" smtClean="0">
                <a:solidFill>
                  <a:schemeClr val="bg1"/>
                </a:solidFill>
              </a:rPr>
              <a:t>Ontology-based Specification of Quantities, Units, Dimensions and Types</a:t>
            </a:r>
            <a:endParaRPr lang="en-US" sz="2400" dirty="0">
              <a:solidFill>
                <a:schemeClr val="bg1"/>
              </a:solidFill>
            </a:endParaRPr>
          </a:p>
        </p:txBody>
      </p:sp>
      <p:sp>
        <p:nvSpPr>
          <p:cNvPr id="4" name="TextBox 3"/>
          <p:cNvSpPr txBox="1"/>
          <p:nvPr/>
        </p:nvSpPr>
        <p:spPr>
          <a:xfrm>
            <a:off x="990600" y="3962400"/>
            <a:ext cx="6858000" cy="584776"/>
          </a:xfrm>
          <a:prstGeom prst="rect">
            <a:avLst/>
          </a:prstGeom>
          <a:solidFill>
            <a:schemeClr val="accent1">
              <a:lumMod val="75000"/>
            </a:schemeClr>
          </a:solidFill>
        </p:spPr>
        <p:txBody>
          <a:bodyPr wrap="square" rtlCol="0">
            <a:spAutoFit/>
          </a:bodyPr>
          <a:lstStyle/>
          <a:p>
            <a:pPr algn="ctr"/>
            <a:r>
              <a:rPr lang="en-US" sz="1600" dirty="0" smtClean="0">
                <a:solidFill>
                  <a:schemeClr val="bg1"/>
                </a:solidFill>
                <a:latin typeface="Verdana" pitchFamily="34" charset="0"/>
                <a:ea typeface="Verdana" pitchFamily="34" charset="0"/>
                <a:cs typeface="Verdana" pitchFamily="34" charset="0"/>
              </a:rPr>
              <a:t>The 15th NASA-ESA Workshop on Product Data Exchange</a:t>
            </a:r>
            <a:br>
              <a:rPr lang="en-US" sz="1600" dirty="0" smtClean="0">
                <a:solidFill>
                  <a:schemeClr val="bg1"/>
                </a:solidFill>
                <a:latin typeface="Verdana" pitchFamily="34" charset="0"/>
                <a:ea typeface="Verdana" pitchFamily="34" charset="0"/>
                <a:cs typeface="Verdana" pitchFamily="34" charset="0"/>
              </a:rPr>
            </a:br>
            <a:r>
              <a:rPr lang="en-US" sz="1600" dirty="0" smtClean="0">
                <a:solidFill>
                  <a:schemeClr val="bg1"/>
                </a:solidFill>
                <a:latin typeface="Verdana" pitchFamily="34" charset="0"/>
                <a:ea typeface="Verdana" pitchFamily="34" charset="0"/>
                <a:cs typeface="Verdana" pitchFamily="34" charset="0"/>
              </a:rPr>
              <a:t>Colorado Springs, USA, 21-23 May 2013</a:t>
            </a:r>
          </a:p>
        </p:txBody>
      </p:sp>
      <p:sp>
        <p:nvSpPr>
          <p:cNvPr id="5" name="Subtitle 4"/>
          <p:cNvSpPr txBox="1">
            <a:spLocks/>
          </p:cNvSpPr>
          <p:nvPr/>
        </p:nvSpPr>
        <p:spPr>
          <a:xfrm>
            <a:off x="1752600" y="4648200"/>
            <a:ext cx="5486400" cy="685800"/>
          </a:xfrm>
          <a:prstGeom prst="rect">
            <a:avLst/>
          </a:prstGeom>
          <a:solidFill>
            <a:schemeClr val="accent1">
              <a:lumMod val="75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1225">
              <a:tabLst>
                <a:tab pos="1600200" algn="l"/>
              </a:tabLst>
            </a:pPr>
            <a:r>
              <a:rPr lang="en-US" sz="1200" dirty="0" smtClean="0">
                <a:solidFill>
                  <a:schemeClr val="bg1"/>
                </a:solidFill>
              </a:rPr>
              <a:t>Ralph Hodgson	TopQuadrant CTO and </a:t>
            </a:r>
            <a:br>
              <a:rPr lang="en-US" sz="1200" dirty="0" smtClean="0">
                <a:solidFill>
                  <a:schemeClr val="bg1"/>
                </a:solidFill>
              </a:rPr>
            </a:br>
            <a:r>
              <a:rPr lang="en-US" sz="1200" dirty="0" smtClean="0">
                <a:solidFill>
                  <a:schemeClr val="bg1"/>
                </a:solidFill>
              </a:rPr>
              <a:t>	NASA QUDT Ontologies Lead</a:t>
            </a:r>
          </a:p>
          <a:p>
            <a:pPr algn="l" defTabSz="911225">
              <a:tabLst>
                <a:tab pos="1600200" algn="l"/>
              </a:tabLst>
            </a:pPr>
            <a:r>
              <a:rPr lang="en-US" sz="1200" dirty="0" smtClean="0">
                <a:solidFill>
                  <a:schemeClr val="bg1"/>
                </a:solidFill>
              </a:rPr>
              <a:t>Jack </a:t>
            </a:r>
            <a:r>
              <a:rPr lang="en-US" sz="1200" dirty="0" err="1" smtClean="0">
                <a:solidFill>
                  <a:schemeClr val="bg1"/>
                </a:solidFill>
              </a:rPr>
              <a:t>Spivak</a:t>
            </a:r>
            <a:r>
              <a:rPr lang="en-US" sz="1200" dirty="0">
                <a:solidFill>
                  <a:schemeClr val="bg1"/>
                </a:solidFill>
              </a:rPr>
              <a:t>	</a:t>
            </a:r>
            <a:r>
              <a:rPr lang="en-US" sz="1200" dirty="0" smtClean="0">
                <a:solidFill>
                  <a:schemeClr val="bg1"/>
                </a:solidFill>
              </a:rPr>
              <a:t>TopQuadrant Associate</a:t>
            </a:r>
            <a:endParaRPr lang="en-US" sz="1200" dirty="0">
              <a:solidFill>
                <a:schemeClr val="bg1"/>
              </a:solidFill>
            </a:endParaRPr>
          </a:p>
        </p:txBody>
      </p:sp>
      <p:sp>
        <p:nvSpPr>
          <p:cNvPr id="6" name="TextBox 5"/>
          <p:cNvSpPr txBox="1"/>
          <p:nvPr/>
        </p:nvSpPr>
        <p:spPr>
          <a:xfrm>
            <a:off x="0" y="6463268"/>
            <a:ext cx="685800" cy="369332"/>
          </a:xfrm>
          <a:prstGeom prst="rect">
            <a:avLst/>
          </a:prstGeom>
          <a:noFill/>
        </p:spPr>
        <p:txBody>
          <a:bodyPr wrap="square" rtlCol="0">
            <a:spAutoFit/>
          </a:bodyPr>
          <a:lstStyle/>
          <a:p>
            <a:r>
              <a:rPr lang="en-US" dirty="0" smtClean="0"/>
              <a:t>v7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QUDT: “Real World” Benefits</a:t>
            </a:r>
            <a:endParaRPr lang="en-US" dirty="0"/>
          </a:p>
        </p:txBody>
      </p:sp>
      <p:sp>
        <p:nvSpPr>
          <p:cNvPr id="5" name="Content Placeholder 4"/>
          <p:cNvSpPr>
            <a:spLocks noGrp="1"/>
          </p:cNvSpPr>
          <p:nvPr>
            <p:ph idx="1"/>
          </p:nvPr>
        </p:nvSpPr>
        <p:spPr>
          <a:xfrm>
            <a:off x="457200" y="1371600"/>
            <a:ext cx="8229600" cy="5105400"/>
          </a:xfrm>
        </p:spPr>
        <p:txBody>
          <a:bodyPr>
            <a:normAutofit fontScale="70000" lnSpcReduction="20000"/>
          </a:bodyPr>
          <a:lstStyle/>
          <a:p>
            <a:pPr>
              <a:spcAft>
                <a:spcPts val="1000"/>
              </a:spcAft>
            </a:pPr>
            <a:r>
              <a:rPr lang="en-US" dirty="0"/>
              <a:t>Consistency and </a:t>
            </a:r>
            <a:r>
              <a:rPr lang="en-US" dirty="0" smtClean="0"/>
              <a:t>compatibility of </a:t>
            </a:r>
            <a:r>
              <a:rPr lang="en-US" dirty="0"/>
              <a:t>analyses and </a:t>
            </a:r>
            <a:r>
              <a:rPr lang="en-US" dirty="0" smtClean="0"/>
              <a:t>communication across:</a:t>
            </a:r>
          </a:p>
          <a:p>
            <a:pPr lvl="1"/>
            <a:r>
              <a:rPr lang="en-US" dirty="0" smtClean="0"/>
              <a:t>inter</a:t>
            </a:r>
            <a:r>
              <a:rPr lang="en-US" dirty="0"/>
              <a:t>-program, </a:t>
            </a:r>
            <a:endParaRPr lang="en-US" dirty="0" smtClean="0"/>
          </a:p>
          <a:p>
            <a:pPr lvl="1"/>
            <a:r>
              <a:rPr lang="en-US" dirty="0" smtClean="0"/>
              <a:t>inter</a:t>
            </a:r>
            <a:r>
              <a:rPr lang="en-US" dirty="0"/>
              <a:t>-function, </a:t>
            </a:r>
            <a:endParaRPr lang="en-US" dirty="0" smtClean="0"/>
          </a:p>
          <a:p>
            <a:pPr lvl="1"/>
            <a:r>
              <a:rPr lang="en-US" dirty="0" smtClean="0"/>
              <a:t>inter</a:t>
            </a:r>
            <a:r>
              <a:rPr lang="en-US" dirty="0"/>
              <a:t>-departmental </a:t>
            </a:r>
            <a:r>
              <a:rPr lang="en-US" dirty="0" smtClean="0"/>
              <a:t>and </a:t>
            </a:r>
          </a:p>
          <a:p>
            <a:pPr lvl="1"/>
            <a:r>
              <a:rPr lang="en-US" dirty="0" smtClean="0"/>
              <a:t>inter-organizational activities;</a:t>
            </a:r>
          </a:p>
          <a:p>
            <a:pPr lvl="1"/>
            <a:endParaRPr lang="en-US" dirty="0" smtClean="0"/>
          </a:p>
          <a:p>
            <a:pPr>
              <a:spcAft>
                <a:spcPts val="1000"/>
              </a:spcAft>
            </a:pPr>
            <a:r>
              <a:rPr lang="en-US" dirty="0" smtClean="0"/>
              <a:t>Mitigation </a:t>
            </a:r>
            <a:r>
              <a:rPr lang="en-US" dirty="0"/>
              <a:t>of errors and their associated impacts </a:t>
            </a:r>
            <a:r>
              <a:rPr lang="en-US" dirty="0" smtClean="0"/>
              <a:t>on:</a:t>
            </a:r>
          </a:p>
          <a:p>
            <a:pPr lvl="1"/>
            <a:r>
              <a:rPr lang="en-US" dirty="0" smtClean="0"/>
              <a:t>Budgets,</a:t>
            </a:r>
          </a:p>
          <a:p>
            <a:pPr lvl="1"/>
            <a:r>
              <a:rPr lang="en-US" dirty="0" smtClean="0"/>
              <a:t>schedules</a:t>
            </a:r>
            <a:r>
              <a:rPr lang="en-US" dirty="0"/>
              <a:t>, </a:t>
            </a:r>
            <a:endParaRPr lang="en-US" dirty="0" smtClean="0"/>
          </a:p>
          <a:p>
            <a:pPr lvl="1"/>
            <a:r>
              <a:rPr lang="en-US" dirty="0" smtClean="0"/>
              <a:t>quality of deliverables and</a:t>
            </a:r>
          </a:p>
          <a:p>
            <a:pPr lvl="1"/>
            <a:r>
              <a:rPr lang="en-US" dirty="0" smtClean="0"/>
              <a:t>mission </a:t>
            </a:r>
            <a:r>
              <a:rPr lang="en-US" dirty="0"/>
              <a:t>safety</a:t>
            </a:r>
            <a:r>
              <a:rPr lang="en-US" dirty="0" smtClean="0"/>
              <a:t>.</a:t>
            </a:r>
          </a:p>
          <a:p>
            <a:pPr lvl="1"/>
            <a:endParaRPr lang="en-US" dirty="0"/>
          </a:p>
          <a:p>
            <a:pPr>
              <a:spcAft>
                <a:spcPts val="1000"/>
              </a:spcAft>
            </a:pPr>
            <a:r>
              <a:rPr lang="en-US" dirty="0" smtClean="0"/>
              <a:t>Satisfying </a:t>
            </a:r>
            <a:r>
              <a:rPr lang="en-US" dirty="0"/>
              <a:t>the life-cycle development and operational needs of </a:t>
            </a:r>
            <a:r>
              <a:rPr lang="en-US" dirty="0" smtClean="0"/>
              <a:t>the science and engineering communities;</a:t>
            </a:r>
          </a:p>
          <a:p>
            <a:pPr>
              <a:spcAft>
                <a:spcPts val="1000"/>
              </a:spcAft>
            </a:pPr>
            <a:r>
              <a:rPr lang="en-US" dirty="0" smtClean="0"/>
              <a:t>Structured </a:t>
            </a:r>
            <a:r>
              <a:rPr lang="en-US" dirty="0"/>
              <a:t>and web-based access to additional model-based QUDT information, </a:t>
            </a:r>
            <a:r>
              <a:rPr lang="en-US" dirty="0" smtClean="0"/>
              <a:t>tools and </a:t>
            </a:r>
            <a:r>
              <a:rPr lang="en-US" dirty="0"/>
              <a:t>services.</a:t>
            </a:r>
          </a:p>
        </p:txBody>
      </p:sp>
    </p:spTree>
    <p:extLst>
      <p:ext uri="{BB962C8B-B14F-4D97-AF65-F5344CB8AC3E}">
        <p14:creationId xmlns:p14="http://schemas.microsoft.com/office/powerpoint/2010/main" val="3577469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Benefits (2)</a:t>
            </a:r>
            <a:endParaRPr lang="en-US" dirty="0"/>
          </a:p>
        </p:txBody>
      </p:sp>
      <p:pic>
        <p:nvPicPr>
          <p:cNvPr id="4" name="Picture 3" descr="800px-Mars_Climate_Orbiter_-_mishap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219201"/>
            <a:ext cx="5333999" cy="3693794"/>
          </a:xfrm>
          <a:prstGeom prst="rect">
            <a:avLst/>
          </a:prstGeom>
        </p:spPr>
      </p:pic>
      <p:pic>
        <p:nvPicPr>
          <p:cNvPr id="6" name="Picture 5" descr="Mars_Climate_Orbiter_-_artist_depiction_-_climate-orbiter-brow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673" y="3962400"/>
            <a:ext cx="3606127" cy="2722626"/>
          </a:xfrm>
          <a:prstGeom prst="rect">
            <a:avLst/>
          </a:prstGeom>
        </p:spPr>
      </p:pic>
      <p:sp>
        <p:nvSpPr>
          <p:cNvPr id="7" name="TextBox 6"/>
          <p:cNvSpPr txBox="1"/>
          <p:nvPr/>
        </p:nvSpPr>
        <p:spPr>
          <a:xfrm>
            <a:off x="25124" y="5028962"/>
            <a:ext cx="5385075" cy="1600438"/>
          </a:xfrm>
          <a:prstGeom prst="rect">
            <a:avLst/>
          </a:prstGeom>
          <a:noFill/>
        </p:spPr>
        <p:txBody>
          <a:bodyPr wrap="square" rtlCol="0">
            <a:spAutoFit/>
          </a:bodyPr>
          <a:lstStyle/>
          <a:p>
            <a:r>
              <a:rPr lang="en-US" sz="1400" dirty="0" smtClean="0"/>
              <a:t>“Specifically</a:t>
            </a:r>
            <a:r>
              <a:rPr lang="en-US" sz="1400" dirty="0"/>
              <a:t>, thruster performance data in English units instead of metric units was used in the software application code titled SM_FORCES (small forces). The output from the SM_FORCES application code as required by a MSOP Project Software Interface Specification (SIS) was to be in metric units of </a:t>
            </a:r>
            <a:r>
              <a:rPr lang="en-US" sz="1400" dirty="0" err="1"/>
              <a:t>Newtonseconds</a:t>
            </a:r>
            <a:r>
              <a:rPr lang="en-US" sz="1400" dirty="0"/>
              <a:t> (N-s)</a:t>
            </a:r>
            <a:r>
              <a:rPr lang="en-US" sz="1400" dirty="0" smtClean="0"/>
              <a:t>.” </a:t>
            </a:r>
          </a:p>
          <a:p>
            <a:r>
              <a:rPr lang="en-US" sz="1400" b="1" dirty="0" smtClean="0"/>
              <a:t>(NASA Mishap Investigation Board)</a:t>
            </a:r>
            <a:endParaRPr lang="en-US" sz="1400" b="1" dirty="0"/>
          </a:p>
        </p:txBody>
      </p:sp>
      <p:sp>
        <p:nvSpPr>
          <p:cNvPr id="8" name="TextBox 7"/>
          <p:cNvSpPr txBox="1"/>
          <p:nvPr/>
        </p:nvSpPr>
        <p:spPr>
          <a:xfrm>
            <a:off x="5562600" y="1295400"/>
            <a:ext cx="3352800" cy="2893100"/>
          </a:xfrm>
          <a:prstGeom prst="rect">
            <a:avLst/>
          </a:prstGeom>
          <a:noFill/>
        </p:spPr>
        <p:txBody>
          <a:bodyPr wrap="square" rtlCol="0">
            <a:spAutoFit/>
          </a:bodyPr>
          <a:lstStyle/>
          <a:p>
            <a:r>
              <a:rPr lang="en-US" b="1" dirty="0"/>
              <a:t>NASA's metric confusion caused Mars orbiter </a:t>
            </a:r>
            <a:r>
              <a:rPr lang="en-US" b="1" dirty="0" smtClean="0"/>
              <a:t>loss</a:t>
            </a:r>
          </a:p>
          <a:p>
            <a:endParaRPr lang="en-US" sz="1600" i="1" dirty="0" smtClean="0"/>
          </a:p>
          <a:p>
            <a:r>
              <a:rPr lang="en-US" sz="1600" i="1" dirty="0" smtClean="0"/>
              <a:t>Web </a:t>
            </a:r>
            <a:r>
              <a:rPr lang="en-US" sz="1600" i="1" dirty="0"/>
              <a:t>posted at: 1:46 p.m. EDT (1746 GMT)</a:t>
            </a:r>
            <a:endParaRPr lang="en-US" sz="1600" dirty="0"/>
          </a:p>
          <a:p>
            <a:r>
              <a:rPr lang="en-US" sz="1600" dirty="0"/>
              <a:t>(CNN) -- NASA lost a $125 million Mars orbiter because one engineering team used metric units while another used English units </a:t>
            </a:r>
          </a:p>
          <a:p>
            <a:endParaRPr lang="en-US" dirty="0"/>
          </a:p>
        </p:txBody>
      </p:sp>
    </p:spTree>
    <p:extLst>
      <p:ext uri="{BB962C8B-B14F-4D97-AF65-F5344CB8AC3E}">
        <p14:creationId xmlns:p14="http://schemas.microsoft.com/office/powerpoint/2010/main" val="35774698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53400" cy="1143000"/>
          </a:xfrm>
          <a:solidFill>
            <a:schemeClr val="accent1">
              <a:lumMod val="60000"/>
              <a:lumOff val="40000"/>
              <a:alpha val="0"/>
            </a:schemeClr>
          </a:solidFill>
        </p:spPr>
        <p:txBody>
          <a:bodyPr>
            <a:normAutofit/>
          </a:bodyPr>
          <a:lstStyle/>
          <a:p>
            <a:r>
              <a:rPr lang="en-US" sz="3200" b="1" dirty="0" smtClean="0"/>
              <a:t>Roadmap</a:t>
            </a:r>
            <a:r>
              <a:rPr lang="en-US" sz="3600" b="1" dirty="0" smtClean="0"/>
              <a:t> </a:t>
            </a:r>
            <a:r>
              <a:rPr lang="en-US" sz="2000" b="1" dirty="0" smtClean="0"/>
              <a:t>(AKA Whirlwind Tour)</a:t>
            </a:r>
            <a:endParaRPr lang="en-US" sz="2000" b="1" dirty="0"/>
          </a:p>
        </p:txBody>
      </p:sp>
      <p:sp>
        <p:nvSpPr>
          <p:cNvPr id="4" name="Rectangle 3"/>
          <p:cNvSpPr/>
          <p:nvPr/>
        </p:nvSpPr>
        <p:spPr>
          <a:xfrm>
            <a:off x="838200" y="1905000"/>
            <a:ext cx="5867400" cy="304800"/>
          </a:xfrm>
          <a:prstGeom prst="rect">
            <a:avLst/>
          </a:prstGeom>
          <a:solidFill>
            <a:schemeClr val="accent6">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28600" y="1371600"/>
            <a:ext cx="7924800" cy="4724400"/>
          </a:xfrm>
        </p:spPr>
        <p:txBody>
          <a:bodyPr>
            <a:normAutofit/>
          </a:bodyPr>
          <a:lstStyle/>
          <a:p>
            <a:r>
              <a:rPr lang="en-US" sz="2400" dirty="0" smtClean="0"/>
              <a:t>Introductions</a:t>
            </a:r>
          </a:p>
          <a:p>
            <a:r>
              <a:rPr lang="en-US" sz="2400" dirty="0" smtClean="0"/>
              <a:t>Quantities, Units and Dimensions 101</a:t>
            </a:r>
          </a:p>
          <a:p>
            <a:r>
              <a:rPr lang="en-US" sz="2400" dirty="0" smtClean="0"/>
              <a:t>NASA QUDT Handbook</a:t>
            </a:r>
          </a:p>
          <a:p>
            <a:r>
              <a:rPr lang="en-US" sz="2400" dirty="0" smtClean="0"/>
              <a:t>QUDT Ontology Models</a:t>
            </a:r>
          </a:p>
          <a:p>
            <a:r>
              <a:rPr lang="en-US" sz="2400" dirty="0" smtClean="0"/>
              <a:t>How the QUDT Handbook was produced</a:t>
            </a:r>
          </a:p>
          <a:p>
            <a:r>
              <a:rPr lang="en-US" sz="2400" dirty="0" smtClean="0"/>
              <a:t>Next Priorities</a:t>
            </a:r>
          </a:p>
          <a:p>
            <a:endParaRPr lang="en-US" sz="2400" dirty="0" smtClean="0"/>
          </a:p>
          <a:p>
            <a:pPr lvl="1"/>
            <a:endParaRPr lang="en-US" sz="2000" dirty="0"/>
          </a:p>
        </p:txBody>
      </p:sp>
    </p:spTree>
    <p:extLst>
      <p:ext uri="{BB962C8B-B14F-4D97-AF65-F5344CB8AC3E}">
        <p14:creationId xmlns:p14="http://schemas.microsoft.com/office/powerpoint/2010/main" val="1763923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76200"/>
            <a:ext cx="7467600" cy="1143000"/>
          </a:xfrm>
        </p:spPr>
        <p:txBody>
          <a:bodyPr/>
          <a:lstStyle/>
          <a:p>
            <a:r>
              <a:rPr lang="en-US" dirty="0">
                <a:latin typeface="Arial" charset="0"/>
                <a:ea typeface="ＭＳ Ｐゴシック" charset="0"/>
              </a:rPr>
              <a:t>Kinds of Physical Quantities</a:t>
            </a:r>
          </a:p>
        </p:txBody>
      </p:sp>
      <p:sp>
        <p:nvSpPr>
          <p:cNvPr id="47107" name="Content Placeholder 2"/>
          <p:cNvSpPr>
            <a:spLocks noGrp="1"/>
          </p:cNvSpPr>
          <p:nvPr>
            <p:ph idx="1"/>
          </p:nvPr>
        </p:nvSpPr>
        <p:spPr>
          <a:xfrm>
            <a:off x="152400" y="1341437"/>
            <a:ext cx="8763000" cy="4830763"/>
          </a:xfrm>
        </p:spPr>
        <p:txBody>
          <a:bodyPr>
            <a:noAutofit/>
          </a:bodyPr>
          <a:lstStyle/>
          <a:p>
            <a:pPr>
              <a:lnSpc>
                <a:spcPct val="90000"/>
              </a:lnSpc>
              <a:spcAft>
                <a:spcPts val="1000"/>
              </a:spcAft>
            </a:pPr>
            <a:r>
              <a:rPr lang="en-US" sz="2000" dirty="0">
                <a:latin typeface="Arial" charset="0"/>
                <a:ea typeface="ＭＳ Ｐゴシック" charset="0"/>
              </a:rPr>
              <a:t>A </a:t>
            </a:r>
            <a:r>
              <a:rPr lang="en-US" sz="2000" b="1" i="1" dirty="0">
                <a:latin typeface="Arial" charset="0"/>
                <a:ea typeface="ＭＳ Ｐゴシック" charset="0"/>
              </a:rPr>
              <a:t>Quantity Kind </a:t>
            </a:r>
            <a:r>
              <a:rPr lang="en-US" sz="2000" dirty="0">
                <a:latin typeface="Arial" charset="0"/>
                <a:ea typeface="ＭＳ Ｐゴシック" charset="0"/>
              </a:rPr>
              <a:t>characterizes the physical nature or type of </a:t>
            </a:r>
            <a:r>
              <a:rPr lang="en-US" sz="2000" dirty="0" smtClean="0">
                <a:latin typeface="Arial" charset="0"/>
                <a:ea typeface="ＭＳ Ｐゴシック" charset="0"/>
              </a:rPr>
              <a:t>a measured </a:t>
            </a:r>
            <a:r>
              <a:rPr lang="en-US" sz="2000" dirty="0">
                <a:latin typeface="Arial" charset="0"/>
                <a:ea typeface="ＭＳ Ｐゴシック" charset="0"/>
              </a:rPr>
              <a:t>quantity . </a:t>
            </a:r>
            <a:r>
              <a:rPr lang="en-US" sz="2000" dirty="0" smtClean="0">
                <a:latin typeface="Arial" charset="0"/>
                <a:ea typeface="ＭＳ Ｐゴシック" charset="0"/>
              </a:rPr>
              <a:t>(E.g</a:t>
            </a:r>
            <a:r>
              <a:rPr lang="en-US" sz="2000" dirty="0">
                <a:latin typeface="Arial" charset="0"/>
                <a:ea typeface="ＭＳ Ｐゴシック" charset="0"/>
              </a:rPr>
              <a:t>. length, mass, time, force, power, energy, etc</a:t>
            </a:r>
            <a:r>
              <a:rPr lang="en-US" sz="2000" dirty="0" smtClean="0">
                <a:latin typeface="Arial" charset="0"/>
                <a:ea typeface="ＭＳ Ｐゴシック" charset="0"/>
              </a:rPr>
              <a:t>.)</a:t>
            </a:r>
            <a:endParaRPr lang="en-US" sz="2000" dirty="0">
              <a:latin typeface="Arial" charset="0"/>
              <a:ea typeface="ＭＳ Ｐゴシック" charset="0"/>
            </a:endParaRPr>
          </a:p>
          <a:p>
            <a:pPr>
              <a:lnSpc>
                <a:spcPct val="90000"/>
              </a:lnSpc>
              <a:spcAft>
                <a:spcPts val="1000"/>
              </a:spcAft>
            </a:pPr>
            <a:r>
              <a:rPr lang="en-US" sz="2000" b="1" i="1" dirty="0" smtClean="0">
                <a:latin typeface="Arial" charset="0"/>
                <a:ea typeface="ＭＳ Ｐゴシック" charset="0"/>
              </a:rPr>
              <a:t>Derived Quantity Kinds </a:t>
            </a:r>
            <a:r>
              <a:rPr lang="en-US" sz="2000" dirty="0" smtClean="0">
                <a:latin typeface="Arial" charset="0"/>
                <a:ea typeface="ＭＳ Ｐゴシック" charset="0"/>
              </a:rPr>
              <a:t>are defined in terms of a small set known as </a:t>
            </a:r>
            <a:r>
              <a:rPr lang="en-US" sz="2000" b="1" i="1" dirty="0" smtClean="0">
                <a:latin typeface="Arial" charset="0"/>
                <a:ea typeface="ＭＳ Ｐゴシック" charset="0"/>
              </a:rPr>
              <a:t>Base Quantity Kinds </a:t>
            </a:r>
            <a:r>
              <a:rPr lang="en-US" sz="2000" dirty="0" smtClean="0">
                <a:latin typeface="Arial" charset="0"/>
                <a:ea typeface="ＭＳ Ｐゴシック" charset="0"/>
              </a:rPr>
              <a:t>using physical laws.</a:t>
            </a:r>
            <a:endParaRPr lang="en-US" sz="2000" dirty="0">
              <a:latin typeface="Arial" charset="0"/>
              <a:ea typeface="ＭＳ Ｐゴシック" charset="0"/>
            </a:endParaRPr>
          </a:p>
          <a:p>
            <a:pPr>
              <a:lnSpc>
                <a:spcPct val="90000"/>
              </a:lnSpc>
              <a:spcAft>
                <a:spcPts val="1000"/>
              </a:spcAft>
            </a:pPr>
            <a:r>
              <a:rPr lang="en-US" sz="2000" dirty="0">
                <a:latin typeface="Arial" charset="0"/>
                <a:ea typeface="ＭＳ Ｐゴシック" charset="0"/>
              </a:rPr>
              <a:t>A </a:t>
            </a:r>
            <a:r>
              <a:rPr lang="en-US" sz="2000" b="1" i="1" dirty="0">
                <a:latin typeface="Arial" charset="0"/>
                <a:ea typeface="ＭＳ Ｐゴシック" charset="0"/>
              </a:rPr>
              <a:t>System of Quantities </a:t>
            </a:r>
            <a:r>
              <a:rPr lang="en-US" sz="2000" dirty="0">
                <a:latin typeface="Arial" charset="0"/>
                <a:ea typeface="ＭＳ Ｐゴシック" charset="0"/>
              </a:rPr>
              <a:t>is a specification, typically developed and maintained by an authoritative </a:t>
            </a:r>
            <a:r>
              <a:rPr lang="en-US" sz="2000" dirty="0" smtClean="0">
                <a:latin typeface="Arial" charset="0"/>
                <a:ea typeface="ＭＳ Ｐゴシック" charset="0"/>
              </a:rPr>
              <a:t>source:</a:t>
            </a:r>
            <a:endParaRPr lang="en-US" sz="2000" dirty="0">
              <a:latin typeface="Arial" charset="0"/>
              <a:ea typeface="ＭＳ Ｐゴシック" charset="0"/>
            </a:endParaRPr>
          </a:p>
          <a:p>
            <a:pPr lvl="1">
              <a:lnSpc>
                <a:spcPct val="110000"/>
              </a:lnSpc>
            </a:pPr>
            <a:r>
              <a:rPr lang="en-US" sz="1600" dirty="0">
                <a:latin typeface="Arial" charset="0"/>
                <a:ea typeface="ＭＳ Ｐゴシック" charset="0"/>
              </a:rPr>
              <a:t>Choice of the base quantity kinds for the system;</a:t>
            </a:r>
          </a:p>
          <a:p>
            <a:pPr lvl="1">
              <a:lnSpc>
                <a:spcPct val="110000"/>
              </a:lnSpc>
            </a:pPr>
            <a:r>
              <a:rPr lang="en-US" sz="1600" dirty="0">
                <a:latin typeface="Arial" charset="0"/>
                <a:ea typeface="ＭＳ Ｐゴシック" charset="0"/>
              </a:rPr>
              <a:t>The formulas expressing each derived quantity kind in the system in terms of the base quantity kinds:</a:t>
            </a:r>
          </a:p>
          <a:p>
            <a:pPr lvl="3">
              <a:lnSpc>
                <a:spcPct val="110000"/>
              </a:lnSpc>
              <a:buFont typeface="Arial"/>
              <a:buChar char="•"/>
            </a:pPr>
            <a:r>
              <a:rPr lang="en-US" sz="1400" dirty="0">
                <a:latin typeface="Arial" charset="0"/>
                <a:ea typeface="ＭＳ Ｐゴシック" charset="0"/>
              </a:rPr>
              <a:t>Force = Mass * Acceleration</a:t>
            </a:r>
          </a:p>
          <a:p>
            <a:pPr lvl="3">
              <a:lnSpc>
                <a:spcPct val="110000"/>
              </a:lnSpc>
              <a:buFont typeface="Arial"/>
              <a:buChar char="•"/>
            </a:pPr>
            <a:r>
              <a:rPr lang="en-US" sz="1400" dirty="0">
                <a:latin typeface="Arial" charset="0"/>
                <a:ea typeface="ＭＳ Ｐゴシック" charset="0"/>
              </a:rPr>
              <a:t>Velocity = Length / Time</a:t>
            </a:r>
          </a:p>
          <a:p>
            <a:pPr lvl="3">
              <a:lnSpc>
                <a:spcPct val="110000"/>
              </a:lnSpc>
              <a:buFont typeface="Arial"/>
              <a:buChar char="•"/>
            </a:pPr>
            <a:r>
              <a:rPr lang="en-US" sz="1400" dirty="0">
                <a:latin typeface="Arial" charset="0"/>
                <a:ea typeface="ＭＳ Ｐゴシック" charset="0"/>
              </a:rPr>
              <a:t>Electric Charge = Electric Current * Time</a:t>
            </a:r>
          </a:p>
          <a:p>
            <a:pPr lvl="1">
              <a:lnSpc>
                <a:spcPct val="110000"/>
              </a:lnSpc>
            </a:pPr>
            <a:r>
              <a:rPr lang="en-US" sz="1600" dirty="0">
                <a:latin typeface="Arial" charset="0"/>
                <a:ea typeface="ＭＳ Ｐゴシック" charset="0"/>
              </a:rPr>
              <a:t>Example: International System of Quantities is the system of quantities used with the International System of Units. The ISQ is defined in </a:t>
            </a:r>
            <a:r>
              <a:rPr lang="en-GB" sz="1600" dirty="0">
                <a:latin typeface="Arial" charset="0"/>
                <a:ea typeface="ＭＳ Ｐゴシック" charset="0"/>
                <a:hlinkClick r:id="rId3"/>
              </a:rPr>
              <a:t>ISO/IEC80000</a:t>
            </a:r>
            <a:r>
              <a:rPr lang="en-GB" sz="1600" dirty="0">
                <a:latin typeface="Arial" charset="0"/>
                <a:ea typeface="ＭＳ Ｐゴシック" charset="0"/>
              </a:rPr>
              <a:t>.</a:t>
            </a:r>
            <a:endParaRPr lang="en-US" sz="1600" dirty="0">
              <a:latin typeface="Arial" charset="0"/>
              <a:ea typeface="ＭＳ Ｐゴシック" charset="0"/>
            </a:endParaRPr>
          </a:p>
        </p:txBody>
      </p:sp>
      <p:sp>
        <p:nvSpPr>
          <p:cNvPr id="47109" name="Date Placeholder 4"/>
          <p:cNvSpPr>
            <a:spLocks noGrp="1"/>
          </p:cNvSpPr>
          <p:nvPr>
            <p:ph type="dt" sz="half"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dirty="0"/>
              <a:t>4/30/2009</a:t>
            </a:r>
          </a:p>
        </p:txBody>
      </p:sp>
      <p:sp>
        <p:nvSpPr>
          <p:cNvPr id="47111" name="Footer Placeholder 7"/>
          <p:cNvSpPr>
            <a:spLocks noGrp="1"/>
          </p:cNvSpPr>
          <p:nvPr>
            <p:ph type="ftr"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PDE2009 - NExIOM</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Slide </a:t>
            </a:r>
            <a:fld id="{B4AC25DD-145F-9245-9BAD-20185B2601C6}" type="slidenum">
              <a:rPr lang="en-US" sz="900"/>
              <a:pPr/>
              <a:t>13</a:t>
            </a:fld>
            <a:endParaRPr lang="en-US" sz="900"/>
          </a:p>
        </p:txBody>
      </p:sp>
    </p:spTree>
    <p:extLst>
      <p:ext uri="{BB962C8B-B14F-4D97-AF65-F5344CB8AC3E}">
        <p14:creationId xmlns:p14="http://schemas.microsoft.com/office/powerpoint/2010/main" val="11389255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219200" y="76200"/>
            <a:ext cx="8458200" cy="1143000"/>
          </a:xfrm>
        </p:spPr>
        <p:txBody>
          <a:bodyPr/>
          <a:lstStyle/>
          <a:p>
            <a:r>
              <a:rPr lang="en-US" dirty="0">
                <a:latin typeface="Arial" charset="0"/>
                <a:ea typeface="ＭＳ Ｐゴシック" charset="0"/>
              </a:rPr>
              <a:t>Units of Measure</a:t>
            </a:r>
          </a:p>
        </p:txBody>
      </p:sp>
      <p:sp>
        <p:nvSpPr>
          <p:cNvPr id="50179" name="Content Placeholder 2"/>
          <p:cNvSpPr>
            <a:spLocks noGrp="1"/>
          </p:cNvSpPr>
          <p:nvPr>
            <p:ph idx="1"/>
          </p:nvPr>
        </p:nvSpPr>
        <p:spPr>
          <a:xfrm>
            <a:off x="457200" y="1219200"/>
            <a:ext cx="8229600" cy="4830763"/>
          </a:xfrm>
        </p:spPr>
        <p:txBody>
          <a:bodyPr>
            <a:noAutofit/>
          </a:bodyPr>
          <a:lstStyle/>
          <a:p>
            <a:pPr>
              <a:lnSpc>
                <a:spcPct val="90000"/>
              </a:lnSpc>
              <a:spcAft>
                <a:spcPts val="400"/>
              </a:spcAft>
            </a:pPr>
            <a:r>
              <a:rPr lang="en-US" sz="2000" dirty="0">
                <a:latin typeface="Arial" charset="0"/>
                <a:ea typeface="ＭＳ Ｐゴシック" charset="0"/>
              </a:rPr>
              <a:t>A </a:t>
            </a:r>
            <a:r>
              <a:rPr lang="en-US" sz="2000" b="1" i="1" dirty="0">
                <a:latin typeface="Arial" charset="0"/>
                <a:ea typeface="ＭＳ Ｐゴシック" charset="0"/>
              </a:rPr>
              <a:t>U</a:t>
            </a:r>
            <a:r>
              <a:rPr lang="en-US" sz="2000" b="1" i="1" dirty="0" smtClean="0">
                <a:latin typeface="Arial" charset="0"/>
                <a:ea typeface="ＭＳ Ｐゴシック" charset="0"/>
              </a:rPr>
              <a:t>nit </a:t>
            </a:r>
            <a:r>
              <a:rPr lang="en-US" sz="2000" b="1" i="1" dirty="0">
                <a:latin typeface="Arial" charset="0"/>
                <a:ea typeface="ＭＳ Ｐゴシック" charset="0"/>
              </a:rPr>
              <a:t>of </a:t>
            </a:r>
            <a:r>
              <a:rPr lang="en-US" sz="2000" b="1" i="1" dirty="0" smtClean="0">
                <a:latin typeface="Arial" charset="0"/>
                <a:ea typeface="ＭＳ Ｐゴシック" charset="0"/>
              </a:rPr>
              <a:t>Measure </a:t>
            </a:r>
            <a:r>
              <a:rPr lang="en-US" sz="2000" dirty="0">
                <a:latin typeface="Arial" charset="0"/>
                <a:ea typeface="ＭＳ Ｐゴシック" charset="0"/>
              </a:rPr>
              <a:t>establishes a reference scale for a quantity</a:t>
            </a:r>
            <a:r>
              <a:rPr lang="ja-JP" altLang="en-US" sz="2000" dirty="0">
                <a:latin typeface="Arial" charset="0"/>
                <a:ea typeface="ＭＳ Ｐゴシック" charset="0"/>
              </a:rPr>
              <a:t>’</a:t>
            </a:r>
            <a:r>
              <a:rPr lang="en-US" sz="2000" dirty="0">
                <a:latin typeface="Arial" charset="0"/>
                <a:ea typeface="ＭＳ Ｐゴシック" charset="0"/>
              </a:rPr>
              <a:t>s dimension.</a:t>
            </a:r>
          </a:p>
          <a:p>
            <a:pPr>
              <a:lnSpc>
                <a:spcPct val="90000"/>
              </a:lnSpc>
              <a:spcAft>
                <a:spcPts val="400"/>
              </a:spcAft>
            </a:pPr>
            <a:r>
              <a:rPr lang="en-US" sz="2000" b="1" i="1" dirty="0">
                <a:latin typeface="Arial" charset="0"/>
                <a:ea typeface="ＭＳ Ｐゴシック" charset="0"/>
              </a:rPr>
              <a:t>System of Units </a:t>
            </a:r>
            <a:r>
              <a:rPr lang="en-US" sz="2000" dirty="0">
                <a:latin typeface="Arial" charset="0"/>
                <a:ea typeface="ＭＳ Ｐゴシック" charset="0"/>
              </a:rPr>
              <a:t>is a </a:t>
            </a:r>
            <a:r>
              <a:rPr lang="en-GB" sz="2000" dirty="0">
                <a:latin typeface="Arial" charset="0"/>
                <a:ea typeface="ＭＳ Ｐゴシック" charset="0"/>
              </a:rPr>
              <a:t>choice of base units and derived units, together with their multiples and submultiples, defined in accordance with given rules, for a given system of quantities.</a:t>
            </a:r>
            <a:endParaRPr lang="en-US" sz="2000" dirty="0">
              <a:latin typeface="Arial" charset="0"/>
              <a:ea typeface="ＭＳ Ｐゴシック" charset="0"/>
            </a:endParaRPr>
          </a:p>
          <a:p>
            <a:pPr lvl="1">
              <a:spcAft>
                <a:spcPts val="800"/>
              </a:spcAft>
            </a:pPr>
            <a:r>
              <a:rPr lang="en-US" sz="1600" b="1" dirty="0">
                <a:latin typeface="Arial" charset="0"/>
                <a:ea typeface="ＭＳ Ｐゴシック" charset="0"/>
              </a:rPr>
              <a:t>Base units: </a:t>
            </a:r>
            <a:r>
              <a:rPr lang="en-US" sz="1600" dirty="0">
                <a:latin typeface="Arial" charset="0"/>
                <a:ea typeface="ＭＳ Ｐゴシック" charset="0"/>
              </a:rPr>
              <a:t>Units corresponding to the base quantities in a system of quantities.</a:t>
            </a:r>
          </a:p>
          <a:p>
            <a:pPr lvl="2">
              <a:spcAft>
                <a:spcPts val="800"/>
              </a:spcAft>
            </a:pPr>
            <a:r>
              <a:rPr lang="en-US" sz="1400" dirty="0">
                <a:latin typeface="Arial" charset="0"/>
                <a:ea typeface="ＭＳ Ｐゴシック" charset="0"/>
              </a:rPr>
              <a:t>SI Base Units: </a:t>
            </a:r>
            <a:r>
              <a:rPr lang="en-US" sz="1400" dirty="0" err="1">
                <a:latin typeface="Arial" charset="0"/>
                <a:ea typeface="ＭＳ Ｐゴシック" charset="0"/>
              </a:rPr>
              <a:t>Metre</a:t>
            </a:r>
            <a:r>
              <a:rPr lang="en-US" sz="1400" dirty="0">
                <a:latin typeface="Arial" charset="0"/>
                <a:ea typeface="ＭＳ Ｐゴシック" charset="0"/>
              </a:rPr>
              <a:t> (Length), Kilogram (Mass), Second (Time), Ampere (Electric Current), Kelvin (Thermodynamic Temperature), Mole (Amount of Substance), Candela (Luminous Intensity)</a:t>
            </a:r>
          </a:p>
          <a:p>
            <a:pPr lvl="1">
              <a:spcAft>
                <a:spcPts val="800"/>
              </a:spcAft>
            </a:pPr>
            <a:r>
              <a:rPr lang="en-US" sz="1600" b="1" dirty="0">
                <a:latin typeface="Arial" charset="0"/>
                <a:ea typeface="ＭＳ Ｐゴシック" charset="0"/>
              </a:rPr>
              <a:t>Derived units: </a:t>
            </a:r>
            <a:r>
              <a:rPr lang="en-US" sz="1600" dirty="0">
                <a:latin typeface="Arial" charset="0"/>
                <a:ea typeface="ＭＳ Ｐゴシック" charset="0"/>
              </a:rPr>
              <a:t>Units corresponding to the derived quantities in a system of quantities. </a:t>
            </a:r>
          </a:p>
          <a:p>
            <a:pPr lvl="1">
              <a:spcAft>
                <a:spcPts val="800"/>
              </a:spcAft>
            </a:pPr>
            <a:r>
              <a:rPr lang="en-US" sz="1600" b="1" dirty="0">
                <a:latin typeface="Arial" charset="0"/>
                <a:ea typeface="ＭＳ Ｐゴシック" charset="0"/>
              </a:rPr>
              <a:t>Coherent units: </a:t>
            </a:r>
            <a:r>
              <a:rPr lang="en-US" sz="1600" dirty="0">
                <a:latin typeface="Arial" charset="0"/>
                <a:ea typeface="ＭＳ Ｐゴシック" charset="0"/>
              </a:rPr>
              <a:t>When coherent units are used, equations between the numerical values of quantities take exactly the same form as the equations between their corresponding quantity kinds. Thus if only units from a coherent set are used, conversion factors between units are never required.</a:t>
            </a:r>
          </a:p>
        </p:txBody>
      </p:sp>
      <p:sp>
        <p:nvSpPr>
          <p:cNvPr id="50181" name="Date Placeholder 4"/>
          <p:cNvSpPr>
            <a:spLocks noGrp="1"/>
          </p:cNvSpPr>
          <p:nvPr>
            <p:ph type="dt" sz="half"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4/30/2009</a:t>
            </a:r>
          </a:p>
        </p:txBody>
      </p:sp>
      <p:sp>
        <p:nvSpPr>
          <p:cNvPr id="50183" name="Footer Placeholder 7"/>
          <p:cNvSpPr>
            <a:spLocks noGrp="1"/>
          </p:cNvSpPr>
          <p:nvPr>
            <p:ph type="ftr"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PDE2009 - NExIOM</a:t>
            </a:r>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Slide </a:t>
            </a:r>
            <a:fld id="{A8C05558-D485-8A43-B67B-35BBEDE68606}" type="slidenum">
              <a:rPr lang="en-US" sz="900"/>
              <a:pPr/>
              <a:t>14</a:t>
            </a:fld>
            <a:endParaRPr lang="en-US" sz="900"/>
          </a:p>
        </p:txBody>
      </p:sp>
    </p:spTree>
    <p:extLst>
      <p:ext uri="{BB962C8B-B14F-4D97-AF65-F5344CB8AC3E}">
        <p14:creationId xmlns:p14="http://schemas.microsoft.com/office/powerpoint/2010/main" val="3238952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152400"/>
            <a:ext cx="8305800" cy="1143000"/>
          </a:xfrm>
        </p:spPr>
        <p:txBody>
          <a:bodyPr>
            <a:normAutofit/>
          </a:bodyPr>
          <a:lstStyle/>
          <a:p>
            <a:r>
              <a:rPr lang="en-US" sz="3200" dirty="0">
                <a:latin typeface="Arial" charset="0"/>
                <a:ea typeface="ＭＳ Ｐゴシック" charset="0"/>
              </a:rPr>
              <a:t>Dimensions and Dimensional Analysis</a:t>
            </a:r>
          </a:p>
        </p:txBody>
      </p:sp>
      <p:sp>
        <p:nvSpPr>
          <p:cNvPr id="49155" name="Content Placeholder 2"/>
          <p:cNvSpPr>
            <a:spLocks noGrp="1"/>
          </p:cNvSpPr>
          <p:nvPr>
            <p:ph idx="1"/>
          </p:nvPr>
        </p:nvSpPr>
        <p:spPr>
          <a:xfrm>
            <a:off x="457200" y="1295400"/>
            <a:ext cx="8229600" cy="5181600"/>
          </a:xfrm>
        </p:spPr>
        <p:txBody>
          <a:bodyPr>
            <a:normAutofit fontScale="62500" lnSpcReduction="20000"/>
          </a:bodyPr>
          <a:lstStyle/>
          <a:p>
            <a:pPr>
              <a:lnSpc>
                <a:spcPct val="110000"/>
              </a:lnSpc>
              <a:spcAft>
                <a:spcPts val="1000"/>
              </a:spcAft>
            </a:pPr>
            <a:r>
              <a:rPr lang="en-US" b="1" i="1" dirty="0">
                <a:latin typeface="Arial" charset="0"/>
                <a:ea typeface="ＭＳ Ｐゴシック" charset="0"/>
              </a:rPr>
              <a:t>Dimensions</a:t>
            </a:r>
            <a:r>
              <a:rPr lang="en-US" dirty="0">
                <a:latin typeface="Arial" charset="0"/>
                <a:ea typeface="ＭＳ Ｐゴシック" charset="0"/>
              </a:rPr>
              <a:t> are used to characterize quantities in terms of their dependence on a chosen set of base quantity kinds. The dimension of each base quantity kind is represented by its dimension symbol:</a:t>
            </a:r>
          </a:p>
          <a:p>
            <a:pPr lvl="2">
              <a:lnSpc>
                <a:spcPct val="130000"/>
              </a:lnSpc>
            </a:pPr>
            <a:r>
              <a:rPr lang="en-US" dirty="0">
                <a:latin typeface="Arial" charset="0"/>
                <a:ea typeface="ＭＳ Ｐゴシック" charset="0"/>
              </a:rPr>
              <a:t>SI Dimensions: Length (L), Mass (M), Time (T), Current (I), Temperature (</a:t>
            </a:r>
            <a:r>
              <a:rPr lang="en-US" dirty="0" err="1">
                <a:latin typeface="Arial" charset="0"/>
                <a:ea typeface="ＭＳ Ｐゴシック" charset="0"/>
              </a:rPr>
              <a:t>Θ</a:t>
            </a:r>
            <a:r>
              <a:rPr lang="en-US" dirty="0">
                <a:latin typeface="Arial" charset="0"/>
                <a:ea typeface="ＭＳ Ｐゴシック" charset="0"/>
              </a:rPr>
              <a:t>), Amount of Substance (N), Luminous Intensity (J)</a:t>
            </a:r>
            <a:r>
              <a:rPr lang="en-US" dirty="0" smtClean="0">
                <a:latin typeface="Arial" charset="0"/>
                <a:ea typeface="ＭＳ Ｐゴシック" charset="0"/>
              </a:rPr>
              <a:t>.</a:t>
            </a:r>
          </a:p>
          <a:p>
            <a:pPr marL="914400" lvl="2" indent="0">
              <a:lnSpc>
                <a:spcPct val="130000"/>
              </a:lnSpc>
              <a:buNone/>
            </a:pPr>
            <a:endParaRPr lang="en-US" dirty="0">
              <a:latin typeface="Arial" charset="0"/>
              <a:ea typeface="ＭＳ Ｐゴシック" charset="0"/>
            </a:endParaRPr>
          </a:p>
          <a:p>
            <a:pPr>
              <a:lnSpc>
                <a:spcPct val="110000"/>
              </a:lnSpc>
              <a:spcAft>
                <a:spcPts val="1000"/>
              </a:spcAft>
            </a:pPr>
            <a:r>
              <a:rPr lang="en-US" dirty="0">
                <a:latin typeface="Arial" charset="0"/>
                <a:ea typeface="ＭＳ Ｐゴシック" charset="0"/>
              </a:rPr>
              <a:t>The dimension of any quantity can be expressed as a product of the </a:t>
            </a:r>
            <a:r>
              <a:rPr lang="en-US" b="1" i="1" dirty="0">
                <a:latin typeface="Arial" charset="0"/>
                <a:ea typeface="ＭＳ Ｐゴシック" charset="0"/>
              </a:rPr>
              <a:t>base dimension </a:t>
            </a:r>
            <a:r>
              <a:rPr lang="en-US" dirty="0">
                <a:latin typeface="Arial" charset="0"/>
                <a:ea typeface="ＭＳ Ｐゴシック" charset="0"/>
              </a:rPr>
              <a:t>symbols raised to a rational power. For example, velocity can be expressed as length divided by time:</a:t>
            </a:r>
          </a:p>
          <a:p>
            <a:pPr lvl="2">
              <a:lnSpc>
                <a:spcPct val="130000"/>
              </a:lnSpc>
            </a:pPr>
            <a:r>
              <a:rPr lang="en-US" dirty="0">
                <a:latin typeface="Arial" charset="0"/>
                <a:ea typeface="ＭＳ Ｐゴシック" charset="0"/>
              </a:rPr>
              <a:t>V = L/T =  L^1T^(-1)</a:t>
            </a:r>
          </a:p>
          <a:p>
            <a:pPr lvl="2">
              <a:lnSpc>
                <a:spcPct val="130000"/>
              </a:lnSpc>
            </a:pPr>
            <a:r>
              <a:rPr lang="en-US" dirty="0">
                <a:latin typeface="Arial" charset="0"/>
                <a:ea typeface="ＭＳ Ｐゴシック" charset="0"/>
              </a:rPr>
              <a:t>Thus, velocity has the dimensions L^1T^(-1). </a:t>
            </a:r>
            <a:endParaRPr lang="en-US" dirty="0" smtClean="0">
              <a:latin typeface="Arial" charset="0"/>
              <a:ea typeface="ＭＳ Ｐゴシック" charset="0"/>
            </a:endParaRPr>
          </a:p>
          <a:p>
            <a:pPr marL="914400" lvl="2" indent="0">
              <a:lnSpc>
                <a:spcPct val="130000"/>
              </a:lnSpc>
              <a:buNone/>
            </a:pPr>
            <a:endParaRPr lang="en-US" dirty="0">
              <a:latin typeface="Arial" charset="0"/>
              <a:ea typeface="ＭＳ Ｐゴシック" charset="0"/>
            </a:endParaRPr>
          </a:p>
          <a:p>
            <a:pPr>
              <a:lnSpc>
                <a:spcPct val="130000"/>
              </a:lnSpc>
              <a:spcAft>
                <a:spcPts val="1000"/>
              </a:spcAft>
            </a:pPr>
            <a:r>
              <a:rPr lang="en-US" dirty="0">
                <a:latin typeface="Arial" charset="0"/>
                <a:ea typeface="ＭＳ Ｐゴシック" charset="0"/>
              </a:rPr>
              <a:t>Dimensional Analysis: </a:t>
            </a:r>
          </a:p>
          <a:p>
            <a:pPr lvl="2">
              <a:lnSpc>
                <a:spcPct val="130000"/>
              </a:lnSpc>
            </a:pPr>
            <a:r>
              <a:rPr lang="en-US" dirty="0">
                <a:latin typeface="Arial" charset="0"/>
                <a:ea typeface="ＭＳ Ｐゴシック" charset="0"/>
              </a:rPr>
              <a:t>Only quantities with the same dimensions may be compared, equated, added, or subtracted.*</a:t>
            </a:r>
          </a:p>
          <a:p>
            <a:pPr lvl="2">
              <a:lnSpc>
                <a:spcPct val="130000"/>
              </a:lnSpc>
            </a:pPr>
            <a:r>
              <a:rPr lang="en-US" dirty="0">
                <a:latin typeface="Arial" charset="0"/>
                <a:ea typeface="ＭＳ Ｐゴシック" charset="0"/>
              </a:rPr>
              <a:t>Quantities of any dimension can be multiplied or divided. The dimensionality of the resultant is determined by analyzing the product or quotient of the operands.**</a:t>
            </a:r>
          </a:p>
        </p:txBody>
      </p:sp>
    </p:spTree>
    <p:extLst>
      <p:ext uri="{BB962C8B-B14F-4D97-AF65-F5344CB8AC3E}">
        <p14:creationId xmlns:p14="http://schemas.microsoft.com/office/powerpoint/2010/main" val="27383473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
            <a:ext cx="8305800" cy="1371600"/>
          </a:xfrm>
        </p:spPr>
        <p:txBody>
          <a:bodyPr>
            <a:normAutofit/>
          </a:bodyPr>
          <a:lstStyle/>
          <a:p>
            <a:r>
              <a:rPr lang="en-US" sz="3100" dirty="0" smtClean="0">
                <a:effectLst>
                  <a:outerShdw blurRad="50800" dist="114300" dir="2700000" algn="tl" rotWithShape="0">
                    <a:prstClr val="black">
                      <a:alpha val="73000"/>
                    </a:prstClr>
                  </a:outerShdw>
                </a:effectLst>
                <a:latin typeface="Arial" charset="0"/>
                <a:ea typeface="ＭＳ Ｐゴシック" charset="0"/>
              </a:rPr>
              <a:t>Quantities need a Standard Vocabulary</a:t>
            </a:r>
            <a:r>
              <a:rPr lang="en-US" dirty="0" smtClean="0">
                <a:effectLst>
                  <a:outerShdw blurRad="50800" dist="114300" dir="2700000" algn="tl" rotWithShape="0">
                    <a:prstClr val="black">
                      <a:alpha val="73000"/>
                    </a:prstClr>
                  </a:outerShdw>
                </a:effectLst>
                <a:latin typeface="Arial" charset="0"/>
                <a:ea typeface="ＭＳ Ｐゴシック" charset="0"/>
              </a:rPr>
              <a:t/>
            </a:r>
            <a:br>
              <a:rPr lang="en-US" dirty="0" smtClean="0">
                <a:effectLst>
                  <a:outerShdw blurRad="50800" dist="114300" dir="2700000" algn="tl" rotWithShape="0">
                    <a:prstClr val="black">
                      <a:alpha val="73000"/>
                    </a:prstClr>
                  </a:outerShdw>
                </a:effectLst>
                <a:latin typeface="Arial" charset="0"/>
                <a:ea typeface="ＭＳ Ｐゴシック" charset="0"/>
              </a:rPr>
            </a:br>
            <a:r>
              <a:rPr lang="en-US" sz="2000" dirty="0" smtClean="0">
                <a:effectLst>
                  <a:outerShdw blurRad="50800" dist="114300" dir="2700000" algn="tl" rotWithShape="0">
                    <a:prstClr val="black">
                      <a:alpha val="73000"/>
                    </a:prstClr>
                  </a:outerShdw>
                </a:effectLst>
                <a:latin typeface="Arial" charset="0"/>
                <a:ea typeface="ＭＳ Ｐゴシック" charset="0"/>
              </a:rPr>
              <a:t>Basic </a:t>
            </a:r>
            <a:r>
              <a:rPr lang="en-US" sz="2000" dirty="0">
                <a:effectLst>
                  <a:outerShdw blurRad="50800" dist="114300" dir="2700000" algn="tl" rotWithShape="0">
                    <a:prstClr val="black">
                      <a:alpha val="73000"/>
                    </a:prstClr>
                  </a:outerShdw>
                </a:effectLst>
                <a:latin typeface="Arial" charset="0"/>
                <a:ea typeface="ＭＳ Ｐゴシック" charset="0"/>
              </a:rPr>
              <a:t>physical quantities, forces &amp; moments examples</a:t>
            </a:r>
            <a:endParaRPr lang="en-US" dirty="0">
              <a:effectLst>
                <a:outerShdw blurRad="50800" dist="114300" dir="2700000" algn="tl" rotWithShape="0">
                  <a:prstClr val="black">
                    <a:alpha val="73000"/>
                  </a:prstClr>
                </a:outerShdw>
              </a:effectLst>
              <a:latin typeface="Arial" charset="0"/>
              <a:ea typeface="ＭＳ Ｐゴシック" charset="0"/>
            </a:endParaRPr>
          </a:p>
        </p:txBody>
      </p:sp>
      <p:sp>
        <p:nvSpPr>
          <p:cNvPr id="11" name="Date Placeholder 9"/>
          <p:cNvSpPr>
            <a:spLocks noGrp="1"/>
          </p:cNvSpPr>
          <p:nvPr>
            <p:ph type="dt" sz="half" idx="10"/>
          </p:nvPr>
        </p:nvSpPr>
        <p:spPr>
          <a:xfrm>
            <a:off x="457200" y="6400800"/>
            <a:ext cx="259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4/30/2009</a:t>
            </a:r>
          </a:p>
        </p:txBody>
      </p:sp>
      <p:sp>
        <p:nvSpPr>
          <p:cNvPr id="12" name="Footer Placeholder 11"/>
          <p:cNvSpPr>
            <a:spLocks noGrp="1"/>
          </p:cNvSpPr>
          <p:nvPr>
            <p:ph type="ftr" sz="quarter" idx="11"/>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PDE2009 - NExIOM</a:t>
            </a:r>
          </a:p>
        </p:txBody>
      </p:sp>
      <p:sp>
        <p:nvSpPr>
          <p:cNvPr id="13" name="Slide Number Placeholder 3"/>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dirty="0"/>
              <a:t>Slide </a:t>
            </a:r>
            <a:fld id="{EEEFAC02-2638-7C45-A7C9-7567AED39CDF}" type="slidenum">
              <a:rPr lang="en-US" sz="900"/>
              <a:pPr/>
              <a:t>16</a:t>
            </a:fld>
            <a:endParaRPr lang="en-US" sz="900" dirty="0"/>
          </a:p>
        </p:txBody>
      </p:sp>
      <p:graphicFrame>
        <p:nvGraphicFramePr>
          <p:cNvPr id="14" name="Table 13"/>
          <p:cNvGraphicFramePr>
            <a:graphicFrameLocks noGrp="1"/>
          </p:cNvGraphicFramePr>
          <p:nvPr>
            <p:extLst>
              <p:ext uri="{D42A27DB-BD31-4B8C-83A1-F6EECF244321}">
                <p14:modId xmlns:p14="http://schemas.microsoft.com/office/powerpoint/2010/main" val="1699746521"/>
              </p:ext>
            </p:extLst>
          </p:nvPr>
        </p:nvGraphicFramePr>
        <p:xfrm>
          <a:off x="228600" y="1733550"/>
          <a:ext cx="5562600" cy="4079880"/>
        </p:xfrm>
        <a:graphic>
          <a:graphicData uri="http://schemas.openxmlformats.org/drawingml/2006/table">
            <a:tbl>
              <a:tblPr/>
              <a:tblGrid>
                <a:gridCol w="1257300"/>
                <a:gridCol w="1606550"/>
                <a:gridCol w="1058863"/>
                <a:gridCol w="1235075"/>
                <a:gridCol w="404812"/>
              </a:tblGrid>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ea typeface="ＭＳ Ｐゴシック" charset="0"/>
                          <a:cs typeface="ＭＳ Ｐゴシック" charset="0"/>
                        </a:rPr>
                        <a:t>Data-Name Identifier</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ea typeface="ＭＳ Ｐゴシック" charset="0"/>
                          <a:cs typeface="ＭＳ Ｐゴシック" charset="0"/>
                        </a:rPr>
                        <a:t>Description</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ea typeface="ＭＳ Ｐゴシック" charset="0"/>
                          <a:cs typeface="ＭＳ Ｐゴシック" charset="0"/>
                        </a:rPr>
                        <a:t>Definition</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ea typeface="ＭＳ Ｐゴシック" charset="0"/>
                          <a:cs typeface="ＭＳ Ｐゴシック" charset="0"/>
                        </a:rPr>
                        <a:t>Symbol (Units)</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ea typeface="ＭＳ Ｐゴシック" charset="0"/>
                          <a:cs typeface="ＭＳ Ｐゴシック" charset="0"/>
                        </a:rPr>
                        <a:t>Units  </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Potential</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Potential</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∇φ = </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q</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StreamFunction</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Stream function (2-D)</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 × ψ= </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q</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Density</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Static density</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l-GR" sz="800" b="0" i="1" u="none" strike="noStrike" cap="none" normalizeH="0" baseline="0">
                          <a:ln>
                            <a:noFill/>
                          </a:ln>
                          <a:solidFill>
                            <a:srgbClr val="000000"/>
                          </a:solidFill>
                          <a:effectLst/>
                          <a:latin typeface="Arial" charset="0"/>
                          <a:ea typeface="ＭＳ Ｐゴシック" charset="0"/>
                          <a:cs typeface="ＭＳ Ｐゴシック" charset="0"/>
                        </a:rPr>
                        <a:t>ρ</a:t>
                      </a: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3</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Pressure</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Static pressure</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p</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M/(LT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Temperature  </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Static temperature</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800" b="1" i="0" u="none" strike="noStrike" cap="none" normalizeH="0" baseline="0">
                          <a:ln>
                            <a:noFill/>
                          </a:ln>
                          <a:solidFill>
                            <a:srgbClr val="000000"/>
                          </a:solidFill>
                          <a:effectLst/>
                          <a:latin typeface="Arial" charset="0"/>
                          <a:ea typeface="ＭＳ Ｐゴシック" charset="0"/>
                          <a:cs typeface="ＭＳ Ｐゴシック" charset="0"/>
                        </a:rPr>
                        <a:t>Θ</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EnergyInternal</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Static internal energy per unit mass</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(e)</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Enthalpy</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Static enthalpy per unit mass</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(h)</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Entropy</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Entropy</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(s)</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Θ)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EntropyApprox</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Approximate entropy</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s</a:t>
                      </a:r>
                      <a:r>
                        <a:rPr kumimoji="0" lang="en-US" sz="800" b="0" i="0" u="none" strike="noStrike" cap="none" normalizeH="0" baseline="-25000">
                          <a:ln>
                            <a:noFill/>
                          </a:ln>
                          <a:solidFill>
                            <a:srgbClr val="000000"/>
                          </a:solidFill>
                          <a:effectLst/>
                          <a:latin typeface="Arial" charset="0"/>
                          <a:ea typeface="ＭＳ Ｐゴシック" charset="0"/>
                          <a:cs typeface="ＭＳ Ｐゴシック" charset="0"/>
                        </a:rPr>
                        <a:t>app</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 </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p / </a:t>
                      </a:r>
                      <a:r>
                        <a:rPr kumimoji="0" lang="el-GR" sz="800" b="0" i="1" u="none" strike="noStrike" cap="none" normalizeH="0" baseline="0">
                          <a:ln>
                            <a:noFill/>
                          </a:ln>
                          <a:solidFill>
                            <a:srgbClr val="000000"/>
                          </a:solidFill>
                          <a:effectLst/>
                          <a:latin typeface="Arial" charset="0"/>
                          <a:ea typeface="ＭＳ Ｐゴシック" charset="0"/>
                          <a:cs typeface="ＭＳ Ｐゴシック" charset="0"/>
                        </a:rPr>
                        <a:t>ρ</a:t>
                      </a:r>
                      <a:r>
                        <a:rPr kumimoji="0" lang="el-GR" sz="800" b="0" i="1" u="none" strike="noStrike" cap="none" normalizeH="0" baseline="30000">
                          <a:ln>
                            <a:noFill/>
                          </a:ln>
                          <a:solidFill>
                            <a:srgbClr val="000000"/>
                          </a:solidFill>
                          <a:effectLst/>
                          <a:latin typeface="Arial" charset="0"/>
                          <a:ea typeface="ＭＳ Ｐゴシック" charset="0"/>
                          <a:cs typeface="ＭＳ Ｐゴシック" charset="0"/>
                        </a:rPr>
                        <a:t>γ</a:t>
                      </a: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(3</a:t>
                      </a:r>
                      <a:r>
                        <a:rPr kumimoji="0" lang="el-GR" sz="800" b="0" i="1" u="none" strike="noStrike" cap="none" normalizeH="0" baseline="30000">
                          <a:ln>
                            <a:noFill/>
                          </a:ln>
                          <a:solidFill>
                            <a:srgbClr val="000000"/>
                          </a:solidFill>
                          <a:effectLst/>
                          <a:latin typeface="Arial" charset="0"/>
                          <a:ea typeface="ＭＳ Ｐゴシック" charset="0"/>
                          <a:cs typeface="ＭＳ Ｐゴシック" charset="0"/>
                        </a:rPr>
                        <a:t>γ</a:t>
                      </a:r>
                      <a:r>
                        <a:rPr kumimoji="0" lang="el-GR" sz="800" b="0" i="0" u="none" strike="noStrike" cap="none" normalizeH="0" baseline="30000">
                          <a:ln>
                            <a:noFill/>
                          </a:ln>
                          <a:solidFill>
                            <a:srgbClr val="000000"/>
                          </a:solidFill>
                          <a:effectLst/>
                          <a:latin typeface="Arial" charset="0"/>
                          <a:ea typeface="ＭＳ Ｐゴシック" charset="0"/>
                          <a:cs typeface="ＭＳ Ｐゴシック" charset="0"/>
                        </a:rPr>
                        <a:t>-1)</a:t>
                      </a: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a:t>
                      </a:r>
                      <a:r>
                        <a:rPr kumimoji="0" lang="el-GR" sz="800" b="0" i="1" u="none" strike="noStrike" cap="none" normalizeH="0" baseline="30000">
                          <a:ln>
                            <a:noFill/>
                          </a:ln>
                          <a:solidFill>
                            <a:srgbClr val="000000"/>
                          </a:solidFill>
                          <a:effectLst/>
                          <a:latin typeface="Arial" charset="0"/>
                          <a:ea typeface="ＭＳ Ｐゴシック" charset="0"/>
                          <a:cs typeface="ＭＳ Ｐゴシック" charset="0"/>
                        </a:rPr>
                        <a:t>γ</a:t>
                      </a:r>
                      <a:r>
                        <a:rPr kumimoji="0" lang="el-GR" sz="800" b="0" i="0" u="none" strike="noStrike" cap="none" normalizeH="0" baseline="30000">
                          <a:ln>
                            <a:noFill/>
                          </a:ln>
                          <a:solidFill>
                            <a:srgbClr val="000000"/>
                          </a:solidFill>
                          <a:effectLst/>
                          <a:latin typeface="Arial" charset="0"/>
                          <a:ea typeface="ＭＳ Ｐゴシック" charset="0"/>
                          <a:cs typeface="ＭＳ Ｐゴシック" charset="0"/>
                        </a:rPr>
                        <a:t>-1)</a:t>
                      </a: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7830" marR="7830" marT="783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DensityStagnation</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Stagnation density</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l-GR" sz="800" b="0" i="1" u="none" strike="noStrike" cap="none" normalizeH="0" baseline="0">
                          <a:ln>
                            <a:noFill/>
                          </a:ln>
                          <a:solidFill>
                            <a:srgbClr val="000000"/>
                          </a:solidFill>
                          <a:effectLst/>
                          <a:latin typeface="Arial" charset="0"/>
                          <a:ea typeface="ＭＳ Ｐゴシック" charset="0"/>
                          <a:cs typeface="ＭＳ Ｐゴシック" charset="0"/>
                        </a:rPr>
                        <a:t>ρ</a:t>
                      </a:r>
                      <a:r>
                        <a:rPr kumimoji="0" lang="el-GR" sz="800" b="0" i="1" u="none" strike="noStrike" cap="none" normalizeH="0" baseline="-25000">
                          <a:ln>
                            <a:noFill/>
                          </a:ln>
                          <a:solidFill>
                            <a:srgbClr val="000000"/>
                          </a:solidFill>
                          <a:effectLst/>
                          <a:latin typeface="Arial" charset="0"/>
                          <a:ea typeface="ＭＳ Ｐゴシック" charset="0"/>
                          <a:cs typeface="ＭＳ Ｐゴシック" charset="0"/>
                        </a:rPr>
                        <a:t>0</a:t>
                      </a: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3</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PressureStagnation</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Stagnation pressure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p</a:t>
                      </a:r>
                      <a:r>
                        <a:rPr kumimoji="0" lang="en-US" sz="8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M/(LT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TemperatureStagnation</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Stagnation temperature</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8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800" b="1" i="0" u="none" strike="noStrike" cap="none" normalizeH="0" baseline="0">
                          <a:ln>
                            <a:noFill/>
                          </a:ln>
                          <a:solidFill>
                            <a:srgbClr val="000000"/>
                          </a:solidFill>
                          <a:effectLst/>
                          <a:latin typeface="Arial" charset="0"/>
                          <a:ea typeface="ＭＳ Ｐゴシック" charset="0"/>
                          <a:cs typeface="ＭＳ Ｐゴシック" charset="0"/>
                        </a:rPr>
                        <a:t>Θ</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EnergyStagnation</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v-SE" sz="800" b="0" i="0" u="none" strike="noStrike" cap="none" normalizeH="0" baseline="0">
                          <a:ln>
                            <a:noFill/>
                          </a:ln>
                          <a:solidFill>
                            <a:srgbClr val="000000"/>
                          </a:solidFill>
                          <a:effectLst/>
                          <a:latin typeface="Arial" charset="0"/>
                          <a:ea typeface="ＭＳ Ｐゴシック" charset="0"/>
                          <a:cs typeface="ＭＳ Ｐゴシック" charset="0"/>
                        </a:rPr>
                        <a:t>Stagnation energy per unit mass</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8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EnthalpyStagnation</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Stagnation enthalpy per unit mass</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h</a:t>
                      </a:r>
                      <a:r>
                        <a:rPr kumimoji="0" lang="en-US" sz="8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EnergyStagnationDensity</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Stagnation energy per unit volume</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800" b="0" i="0" u="none" strike="noStrike" cap="none" normalizeH="0" baseline="0">
                          <a:ln>
                            <a:noFill/>
                          </a:ln>
                          <a:solidFill>
                            <a:srgbClr val="000000"/>
                          </a:solidFill>
                          <a:effectLst/>
                          <a:latin typeface="Arial" charset="0"/>
                          <a:ea typeface="ＭＳ Ｐゴシック" charset="0"/>
                          <a:cs typeface="ＭＳ Ｐゴシック" charset="0"/>
                        </a:rPr>
                        <a:t>(ρ</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8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M/(LT</a:t>
                      </a:r>
                      <a:r>
                        <a:rPr kumimoji="0" lang="en-US" sz="8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VelocityX</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x-component of velocity</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(u = q · </a:t>
                      </a:r>
                      <a:r>
                        <a:rPr kumimoji="0" lang="en-US" sz="8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800" b="0" i="1" u="none" strike="noStrike" cap="none" normalizeH="0" baseline="-25000">
                          <a:ln>
                            <a:noFill/>
                          </a:ln>
                          <a:solidFill>
                            <a:srgbClr val="000000"/>
                          </a:solidFill>
                          <a:effectLst/>
                          <a:latin typeface="Arial" charset="0"/>
                          <a:ea typeface="ＭＳ Ｐゴシック" charset="0"/>
                          <a:cs typeface="ＭＳ Ｐゴシック" charset="0"/>
                        </a:rPr>
                        <a:t>x</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VelocityY</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y-component of velocity</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(v = q . </a:t>
                      </a:r>
                      <a:r>
                        <a:rPr kumimoji="0" lang="en-US" sz="8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800" b="0" i="1" u="none" strike="noStrike" cap="none" normalizeH="0" baseline="-25000">
                          <a:ln>
                            <a:noFill/>
                          </a:ln>
                          <a:solidFill>
                            <a:srgbClr val="000000"/>
                          </a:solidFill>
                          <a:effectLst/>
                          <a:latin typeface="Arial" charset="0"/>
                          <a:ea typeface="ＭＳ Ｐゴシック" charset="0"/>
                          <a:cs typeface="ＭＳ Ｐゴシック" charset="0"/>
                        </a:rPr>
                        <a:t>y</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VelocityZ</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z-component of velocity</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(w = q . </a:t>
                      </a:r>
                      <a:r>
                        <a:rPr kumimoji="0" lang="en-US" sz="8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800" b="0" i="1" u="none" strike="noStrike" cap="none" normalizeH="0" baseline="-25000">
                          <a:ln>
                            <a:noFill/>
                          </a:ln>
                          <a:solidFill>
                            <a:srgbClr val="000000"/>
                          </a:solidFill>
                          <a:effectLst/>
                          <a:latin typeface="Arial" charset="0"/>
                          <a:ea typeface="ＭＳ Ｐゴシック" charset="0"/>
                          <a:cs typeface="ＭＳ Ｐゴシック" charset="0"/>
                        </a:rPr>
                        <a:t>z</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VelocityR</a:t>
                      </a:r>
                    </a:p>
                  </a:txBody>
                  <a:tcPr marL="7830" marR="7830" marT="783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Radial velocity component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(q . </a:t>
                      </a:r>
                      <a:r>
                        <a:rPr kumimoji="0" lang="en-US" sz="8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800" b="0" i="1" u="none" strike="noStrike" cap="none" normalizeH="0" baseline="-25000">
                          <a:ln>
                            <a:noFill/>
                          </a:ln>
                          <a:solidFill>
                            <a:srgbClr val="000000"/>
                          </a:solidFill>
                          <a:effectLst/>
                          <a:latin typeface="Arial" charset="0"/>
                          <a:ea typeface="ＭＳ Ｐゴシック" charset="0"/>
                          <a:cs typeface="ＭＳ Ｐゴシック" charset="0"/>
                        </a:rPr>
                        <a:t>r</a:t>
                      </a:r>
                      <a:r>
                        <a:rPr kumimoji="0" lang="en-US" sz="800" b="0" i="1" u="none" strike="noStrike" cap="none" normalizeH="0" baseline="0">
                          <a:ln>
                            <a:noFill/>
                          </a:ln>
                          <a:solidFill>
                            <a:srgbClr val="000000"/>
                          </a:solidFill>
                          <a:effectLst/>
                          <a:latin typeface="Arial" charset="0"/>
                          <a:ea typeface="ＭＳ Ｐゴシック" charset="0"/>
                          <a:cs typeface="ＭＳ Ｐゴシック" charset="0"/>
                        </a:rPr>
                        <a:t>)</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ea typeface="ＭＳ Ｐゴシック" charset="0"/>
                          <a:cs typeface="ＭＳ Ｐゴシック" charset="0"/>
                        </a:rPr>
                        <a:t>L/T  </a:t>
                      </a:r>
                    </a:p>
                  </a:txBody>
                  <a:tcPr marL="7830" marR="7830" marT="783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charset="0"/>
                          <a:ea typeface="ＭＳ Ｐゴシック" charset="0"/>
                          <a:cs typeface="ＭＳ Ｐゴシック" charset="0"/>
                        </a:rPr>
                        <a:t>SI</a:t>
                      </a:r>
                    </a:p>
                  </a:txBody>
                  <a:tcPr marL="7830" marR="7830" marT="783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58877250"/>
              </p:ext>
            </p:extLst>
          </p:nvPr>
        </p:nvGraphicFramePr>
        <p:xfrm>
          <a:off x="6019800" y="1752600"/>
          <a:ext cx="2941638" cy="4048673"/>
        </p:xfrm>
        <a:graphic>
          <a:graphicData uri="http://schemas.openxmlformats.org/drawingml/2006/table">
            <a:tbl>
              <a:tblPr/>
              <a:tblGrid>
                <a:gridCol w="1493838"/>
                <a:gridCol w="904875"/>
                <a:gridCol w="542925"/>
              </a:tblGrid>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Data-Name Identifier</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Description</a:t>
                      </a: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Units</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ForceX</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x</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x</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ForceY</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y</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y</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ForceZ</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z</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z</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ForceR</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r</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r</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ForceTheta</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F</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θ</a:t>
                      </a:r>
                      <a:r>
                        <a:rPr kumimoji="0" lang="el-GR"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θ</a:t>
                      </a:r>
                      <a:endParaRPr kumimoji="0" lang="el-GR"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ForcePhi</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F</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φ</a:t>
                      </a:r>
                      <a:r>
                        <a:rPr kumimoji="0" lang="el-GR"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F</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φ</a:t>
                      </a:r>
                      <a:endParaRPr kumimoji="0" lang="el-GR"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Lift</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or </a:t>
                      </a: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Drag</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D</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or </a:t>
                      </a: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D</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endParaRPr kumimoji="0" lang="en-US" sz="900" b="1" i="0"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MomentX</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x</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x</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MomentY</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y</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y</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MomentZ</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z</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z</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MomentR</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r</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r</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MomentTheta</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θ</a:t>
                      </a:r>
                      <a:r>
                        <a:rPr kumimoji="0" lang="el-GR"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θ</a:t>
                      </a:r>
                      <a:endParaRPr kumimoji="0" lang="el-GR"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MomentPhi</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φ</a:t>
                      </a:r>
                      <a:r>
                        <a:rPr kumimoji="0" lang="el-GR"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φ</a:t>
                      </a:r>
                      <a:endParaRPr kumimoji="0" lang="el-GR"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MomentXi</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ξ</a:t>
                      </a:r>
                      <a:r>
                        <a:rPr kumimoji="0" lang="el-GR"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ξ</a:t>
                      </a:r>
                      <a:endParaRPr kumimoji="0" lang="el-GR"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MomentEta</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η</a:t>
                      </a:r>
                      <a:r>
                        <a:rPr kumimoji="0" lang="el-GR"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M</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η</a:t>
                      </a:r>
                      <a:endParaRPr kumimoji="0" lang="el-GR"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MomentZeta</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M</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ζ</a:t>
                      </a:r>
                      <a:r>
                        <a:rPr kumimoji="0" lang="el-GR"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l-GR" sz="900" b="0" i="1" u="none" strike="noStrike" cap="none" normalizeH="0" baseline="-25000">
                          <a:ln>
                            <a:noFill/>
                          </a:ln>
                          <a:solidFill>
                            <a:srgbClr val="000000"/>
                          </a:solidFill>
                          <a:effectLst/>
                          <a:latin typeface="Arial" charset="0"/>
                          <a:ea typeface="ＭＳ Ｐゴシック" charset="0"/>
                          <a:cs typeface="ＭＳ Ｐゴシック" charset="0"/>
                        </a:rPr>
                        <a:t>ζ</a:t>
                      </a:r>
                      <a:endParaRPr kumimoji="0" lang="el-GR"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ML</a:t>
                      </a:r>
                      <a:r>
                        <a:rPr kumimoji="0" lang="en-US" sz="900" b="0" i="0" u="none" strike="noStrike" cap="none" normalizeH="0" baseline="30000">
                          <a:ln>
                            <a:noFill/>
                          </a:ln>
                          <a:solidFill>
                            <a:srgbClr val="000000"/>
                          </a:solidFill>
                          <a:effectLst/>
                          <a:latin typeface="Arial" charset="0"/>
                          <a:ea typeface="ＭＳ Ｐゴシック" charset="0"/>
                          <a:cs typeface="ＭＳ Ｐゴシック" charset="0"/>
                        </a:rPr>
                        <a:t>2</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T</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Moment_CenterX</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x</a:t>
                      </a:r>
                      <a:r>
                        <a:rPr kumimoji="0" lang="en-US" sz="9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9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x</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L</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Moment_CenterY</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y</a:t>
                      </a:r>
                      <a:r>
                        <a:rPr kumimoji="0" lang="en-US" sz="9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9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y</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L</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Moment_CenterZ</a:t>
                      </a:r>
                    </a:p>
                  </a:txBody>
                  <a:tcPr marL="8484" marR="8484" marT="8484"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rgbClr val="000000"/>
                          </a:solidFill>
                          <a:effectLst/>
                          <a:latin typeface="Arial" charset="0"/>
                          <a:ea typeface="ＭＳ Ｐゴシック" charset="0"/>
                          <a:cs typeface="ＭＳ Ｐゴシック" charset="0"/>
                        </a:rPr>
                        <a:t>z</a:t>
                      </a:r>
                      <a:r>
                        <a:rPr kumimoji="0" lang="en-US" sz="9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9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1000" b="0" i="0" u="none" strike="noStrike" cap="none" normalizeH="0" baseline="0">
                          <a:ln>
                            <a:noFill/>
                          </a:ln>
                          <a:solidFill>
                            <a:srgbClr val="000000"/>
                          </a:solidFill>
                          <a:effectLst/>
                          <a:latin typeface="Calibri" charset="0"/>
                          <a:ea typeface="ＭＳ Ｐゴシック" charset="0"/>
                          <a:cs typeface="ＭＳ Ｐゴシック" charset="0"/>
                        </a:rPr>
                        <a:t> ⋅ </a:t>
                      </a:r>
                      <a:r>
                        <a:rPr kumimoji="0" lang="en-US" sz="900" b="1" i="1" u="none" strike="noStrike" cap="none" normalizeH="0" baseline="0">
                          <a:ln>
                            <a:noFill/>
                          </a:ln>
                          <a:solidFill>
                            <a:srgbClr val="000000"/>
                          </a:solidFill>
                          <a:effectLst/>
                          <a:latin typeface="Arial" charset="0"/>
                          <a:ea typeface="ＭＳ Ｐゴシック" charset="0"/>
                          <a:cs typeface="ＭＳ Ｐゴシック" charset="0"/>
                        </a:rPr>
                        <a:t>e</a:t>
                      </a:r>
                      <a:r>
                        <a:rPr kumimoji="0" lang="en-US" sz="900" b="0" i="1" u="none" strike="noStrike" cap="none" normalizeH="0" baseline="-25000">
                          <a:ln>
                            <a:noFill/>
                          </a:ln>
                          <a:solidFill>
                            <a:srgbClr val="000000"/>
                          </a:solidFill>
                          <a:effectLst/>
                          <a:latin typeface="Arial" charset="0"/>
                          <a:ea typeface="ＭＳ Ｐゴシック" charset="0"/>
                          <a:cs typeface="ＭＳ Ｐゴシック" charset="0"/>
                        </a:rPr>
                        <a:t>z</a:t>
                      </a:r>
                      <a:endParaRPr kumimoji="0" lang="en-US" sz="9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484" marR="8484" marT="84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ＭＳ Ｐゴシック" charset="0"/>
                        </a:rPr>
                        <a:t>L</a:t>
                      </a:r>
                    </a:p>
                  </a:txBody>
                  <a:tcPr marL="8484" marR="8484" marT="848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32837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0"/>
            <a:ext cx="3657600" cy="381000"/>
          </a:xfrm>
          <a:prstGeom prst="rect">
            <a:avLst/>
          </a:prstGeom>
          <a:solidFill>
            <a:schemeClr val="accent6">
              <a:alpha val="4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76200"/>
            <a:ext cx="8153400" cy="1143000"/>
          </a:xfrm>
          <a:solidFill>
            <a:schemeClr val="accent1">
              <a:lumMod val="60000"/>
              <a:lumOff val="40000"/>
              <a:alpha val="0"/>
            </a:schemeClr>
          </a:solidFill>
        </p:spPr>
        <p:txBody>
          <a:bodyPr>
            <a:normAutofit/>
          </a:bodyPr>
          <a:lstStyle/>
          <a:p>
            <a:r>
              <a:rPr lang="en-US" sz="3200" b="1" dirty="0" smtClean="0"/>
              <a:t>Roadmap</a:t>
            </a:r>
            <a:r>
              <a:rPr lang="en-US" sz="3600" b="1" dirty="0" smtClean="0"/>
              <a:t> </a:t>
            </a:r>
            <a:r>
              <a:rPr lang="en-US" sz="2000" b="1" dirty="0" smtClean="0"/>
              <a:t>(AKA Whirlwind Tour)</a:t>
            </a:r>
            <a:endParaRPr lang="en-US" sz="2000" b="1" dirty="0"/>
          </a:p>
        </p:txBody>
      </p:sp>
      <p:sp>
        <p:nvSpPr>
          <p:cNvPr id="3" name="Content Placeholder 2"/>
          <p:cNvSpPr>
            <a:spLocks noGrp="1"/>
          </p:cNvSpPr>
          <p:nvPr>
            <p:ph idx="4294967295"/>
          </p:nvPr>
        </p:nvSpPr>
        <p:spPr>
          <a:xfrm>
            <a:off x="228600" y="1371600"/>
            <a:ext cx="7924800" cy="4724400"/>
          </a:xfrm>
        </p:spPr>
        <p:txBody>
          <a:bodyPr>
            <a:normAutofit/>
          </a:bodyPr>
          <a:lstStyle/>
          <a:p>
            <a:r>
              <a:rPr lang="en-US" sz="2400" dirty="0" smtClean="0"/>
              <a:t>Introductions</a:t>
            </a:r>
          </a:p>
          <a:p>
            <a:r>
              <a:rPr lang="en-US" sz="2400" dirty="0" smtClean="0"/>
              <a:t>Quantities, Units and Dimensions 101</a:t>
            </a:r>
          </a:p>
          <a:p>
            <a:r>
              <a:rPr lang="en-US" sz="2400" dirty="0" smtClean="0"/>
              <a:t>NASA QUDT Handbook</a:t>
            </a:r>
          </a:p>
          <a:p>
            <a:r>
              <a:rPr lang="en-US" sz="2400" dirty="0" smtClean="0"/>
              <a:t>QUDT Ontology Models</a:t>
            </a:r>
          </a:p>
          <a:p>
            <a:r>
              <a:rPr lang="en-US" sz="2400" dirty="0" smtClean="0"/>
              <a:t>How the QUDT Handbook was produced</a:t>
            </a:r>
          </a:p>
          <a:p>
            <a:r>
              <a:rPr lang="en-US" sz="2400" dirty="0" smtClean="0"/>
              <a:t>Next Priorities</a:t>
            </a:r>
          </a:p>
          <a:p>
            <a:endParaRPr lang="en-US" sz="2400" dirty="0" smtClean="0"/>
          </a:p>
          <a:p>
            <a:pPr lvl="1"/>
            <a:endParaRPr lang="en-US" sz="2000" dirty="0"/>
          </a:p>
        </p:txBody>
      </p:sp>
    </p:spTree>
    <p:extLst>
      <p:ext uri="{BB962C8B-B14F-4D97-AF65-F5344CB8AC3E}">
        <p14:creationId xmlns:p14="http://schemas.microsoft.com/office/powerpoint/2010/main" val="26652273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296400" cy="1143000"/>
          </a:xfrm>
        </p:spPr>
        <p:txBody>
          <a:bodyPr>
            <a:normAutofit/>
          </a:bodyPr>
          <a:lstStyle/>
          <a:p>
            <a:pPr algn="l"/>
            <a:r>
              <a:rPr lang="en-US" sz="3200" dirty="0"/>
              <a:t>NASA QUDT </a:t>
            </a:r>
            <a:r>
              <a:rPr lang="en-US" sz="3200" dirty="0" smtClean="0"/>
              <a:t>Handbook HDBK</a:t>
            </a:r>
            <a:r>
              <a:rPr lang="en-US" sz="3200" dirty="0"/>
              <a:t>-1003R</a:t>
            </a:r>
          </a:p>
        </p:txBody>
      </p:sp>
      <p:pic>
        <p:nvPicPr>
          <p:cNvPr id="3" name="Picture 2" descr="Screen Shot 2013-05-13 at 12.1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3810000" cy="4953000"/>
          </a:xfrm>
          <a:prstGeom prst="rect">
            <a:avLst/>
          </a:prstGeom>
        </p:spPr>
      </p:pic>
      <p:sp>
        <p:nvSpPr>
          <p:cNvPr id="4" name="TextBox 3"/>
          <p:cNvSpPr txBox="1"/>
          <p:nvPr/>
        </p:nvSpPr>
        <p:spPr>
          <a:xfrm>
            <a:off x="4572000" y="2133600"/>
            <a:ext cx="4191000" cy="2672527"/>
          </a:xfrm>
          <a:prstGeom prst="rect">
            <a:avLst/>
          </a:prstGeom>
          <a:noFill/>
        </p:spPr>
        <p:txBody>
          <a:bodyPr wrap="square" rtlCol="0">
            <a:spAutoFit/>
          </a:bodyPr>
          <a:lstStyle/>
          <a:p>
            <a:pPr marL="285750" indent="-285750">
              <a:spcAft>
                <a:spcPts val="1000"/>
              </a:spcAft>
              <a:buFont typeface="Wingdings" charset="2"/>
              <a:buChar char="ü"/>
            </a:pPr>
            <a:r>
              <a:rPr lang="en-US" dirty="0" smtClean="0">
                <a:latin typeface="Verdana" pitchFamily="34" charset="0"/>
                <a:ea typeface="Verdana" pitchFamily="34" charset="0"/>
                <a:cs typeface="Verdana" pitchFamily="34" charset="0"/>
              </a:rPr>
              <a:t>~3,800 pages of PDF</a:t>
            </a:r>
          </a:p>
          <a:p>
            <a:pPr marL="742950" lvl="1" indent="-285750">
              <a:spcAft>
                <a:spcPts val="1000"/>
              </a:spcAft>
              <a:buFont typeface="Wingdings" charset="2"/>
              <a:buChar char="ü"/>
            </a:pPr>
            <a:endParaRPr lang="en-US" dirty="0" smtClean="0">
              <a:latin typeface="Verdana" pitchFamily="34" charset="0"/>
              <a:ea typeface="Verdana" pitchFamily="34" charset="0"/>
              <a:cs typeface="Verdana" pitchFamily="34" charset="0"/>
            </a:endParaRPr>
          </a:p>
          <a:p>
            <a:pPr marL="285750" indent="-285750">
              <a:spcAft>
                <a:spcPts val="1000"/>
              </a:spcAft>
              <a:buFont typeface="Wingdings" charset="2"/>
              <a:buChar char="ü"/>
            </a:pPr>
            <a:r>
              <a:rPr lang="en-US" dirty="0" smtClean="0">
                <a:latin typeface="Verdana" pitchFamily="34" charset="0"/>
                <a:ea typeface="Verdana" pitchFamily="34" charset="0"/>
                <a:cs typeface="Verdana" pitchFamily="34" charset="0"/>
              </a:rPr>
              <a:t>Model-Generated</a:t>
            </a:r>
          </a:p>
          <a:p>
            <a:pPr marL="742950" lvl="1" indent="-285750">
              <a:spcAft>
                <a:spcPts val="1000"/>
              </a:spcAft>
              <a:buFont typeface="Arial"/>
              <a:buChar char="•"/>
            </a:pPr>
            <a:r>
              <a:rPr lang="en-US" dirty="0" smtClean="0">
                <a:latin typeface="Verdana" pitchFamily="34" charset="0"/>
                <a:ea typeface="Verdana" pitchFamily="34" charset="0"/>
                <a:cs typeface="Verdana" pitchFamily="34" charset="0"/>
              </a:rPr>
              <a:t>From RDF/OWL Ontologies</a:t>
            </a:r>
          </a:p>
          <a:p>
            <a:pPr marL="742950" lvl="1" indent="-285750">
              <a:spcAft>
                <a:spcPts val="1000"/>
              </a:spcAft>
              <a:buFont typeface="Arial"/>
              <a:buChar char="•"/>
            </a:pPr>
            <a:r>
              <a:rPr lang="en-US" dirty="0" smtClean="0">
                <a:latin typeface="Verdana" pitchFamily="34" charset="0"/>
                <a:ea typeface="Verdana" pitchFamily="34" charset="0"/>
                <a:cs typeface="Verdana" pitchFamily="34" charset="0"/>
              </a:rPr>
              <a:t>Using SPARQL to </a:t>
            </a:r>
            <a:r>
              <a:rPr lang="en-US" dirty="0" err="1" smtClean="0">
                <a:latin typeface="Verdana" pitchFamily="34" charset="0"/>
                <a:ea typeface="Verdana" pitchFamily="34" charset="0"/>
                <a:cs typeface="Verdana" pitchFamily="34" charset="0"/>
              </a:rPr>
              <a:t>LaTeX</a:t>
            </a:r>
            <a:r>
              <a:rPr lang="en-US" dirty="0" smtClean="0">
                <a:latin typeface="Verdana" pitchFamily="34" charset="0"/>
                <a:ea typeface="Verdana" pitchFamily="34" charset="0"/>
                <a:cs typeface="Verdana" pitchFamily="34" charset="0"/>
              </a:rPr>
              <a:t> Transformations</a:t>
            </a:r>
          </a:p>
          <a:p>
            <a:endParaRPr 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257331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763000" cy="1143000"/>
          </a:xfrm>
        </p:spPr>
        <p:txBody>
          <a:bodyPr>
            <a:normAutofit/>
          </a:bodyPr>
          <a:lstStyle/>
          <a:p>
            <a:r>
              <a:rPr lang="en-US" dirty="0">
                <a:latin typeface="Arial" charset="0"/>
                <a:ea typeface="ＭＳ Ｐゴシック" charset="0"/>
              </a:rPr>
              <a:t>Formal </a:t>
            </a:r>
            <a:r>
              <a:rPr lang="en-US" dirty="0" smtClean="0">
                <a:latin typeface="Arial" charset="0"/>
                <a:ea typeface="ＭＳ Ｐゴシック" charset="0"/>
              </a:rPr>
              <a:t>Model: </a:t>
            </a:r>
            <a:r>
              <a:rPr lang="en-US" dirty="0">
                <a:latin typeface="Arial" charset="0"/>
                <a:ea typeface="ＭＳ Ｐゴシック" charset="0"/>
              </a:rPr>
              <a:t>Quantities and Units in OWL</a:t>
            </a:r>
          </a:p>
        </p:txBody>
      </p:sp>
      <p:sp>
        <p:nvSpPr>
          <p:cNvPr id="51203" name="Content Placeholder 2"/>
          <p:cNvSpPr>
            <a:spLocks noGrp="1"/>
          </p:cNvSpPr>
          <p:nvPr>
            <p:ph idx="1"/>
          </p:nvPr>
        </p:nvSpPr>
        <p:spPr>
          <a:xfrm>
            <a:off x="457200" y="1295400"/>
            <a:ext cx="8229600" cy="5257800"/>
          </a:xfrm>
        </p:spPr>
        <p:txBody>
          <a:bodyPr>
            <a:normAutofit fontScale="77500" lnSpcReduction="20000"/>
          </a:bodyPr>
          <a:lstStyle/>
          <a:p>
            <a:r>
              <a:rPr lang="en-US" dirty="0">
                <a:latin typeface="Arial" charset="0"/>
                <a:ea typeface="ＭＳ Ｐゴシック" charset="0"/>
              </a:rPr>
              <a:t>Quantities, Units and Values: </a:t>
            </a:r>
            <a:r>
              <a:rPr lang="en-US" dirty="0" smtClean="0">
                <a:latin typeface="Arial" charset="0"/>
                <a:ea typeface="ＭＳ Ｐゴシック" charset="0"/>
              </a:rPr>
              <a:t>Main classes </a:t>
            </a:r>
            <a:r>
              <a:rPr lang="en-US" dirty="0">
                <a:latin typeface="Arial" charset="0"/>
                <a:ea typeface="ＭＳ Ｐゴシック" charset="0"/>
              </a:rPr>
              <a:t>for describing quantities and their values.</a:t>
            </a:r>
          </a:p>
          <a:p>
            <a:pPr lvl="2"/>
            <a:r>
              <a:rPr lang="en-US" dirty="0" err="1">
                <a:latin typeface="Arial" charset="0"/>
                <a:ea typeface="ＭＳ Ｐゴシック" charset="0"/>
              </a:rPr>
              <a:t>quantity:Quantity</a:t>
            </a:r>
            <a:endParaRPr lang="en-US" dirty="0">
              <a:latin typeface="Arial" charset="0"/>
              <a:ea typeface="ＭＳ Ｐゴシック" charset="0"/>
            </a:endParaRPr>
          </a:p>
          <a:p>
            <a:pPr lvl="2"/>
            <a:r>
              <a:rPr lang="en-US" dirty="0" err="1">
                <a:latin typeface="Arial" charset="0"/>
                <a:ea typeface="ＭＳ Ｐゴシック" charset="0"/>
              </a:rPr>
              <a:t>quantity:QuantityValue</a:t>
            </a:r>
            <a:endParaRPr lang="en-US" dirty="0">
              <a:latin typeface="Arial" charset="0"/>
              <a:ea typeface="ＭＳ Ｐゴシック" charset="0"/>
            </a:endParaRPr>
          </a:p>
          <a:p>
            <a:pPr lvl="2"/>
            <a:r>
              <a:rPr lang="en-US" dirty="0" err="1" smtClean="0">
                <a:latin typeface="Arial" charset="0"/>
                <a:ea typeface="ＭＳ Ｐゴシック" charset="0"/>
              </a:rPr>
              <a:t>unit:Unit</a:t>
            </a:r>
            <a:endParaRPr lang="en-US" dirty="0" smtClean="0">
              <a:latin typeface="Arial" charset="0"/>
              <a:ea typeface="ＭＳ Ｐゴシック" charset="0"/>
            </a:endParaRPr>
          </a:p>
          <a:p>
            <a:pPr marL="457200" lvl="1" indent="0">
              <a:buNone/>
            </a:pPr>
            <a:endParaRPr lang="en-US" dirty="0">
              <a:latin typeface="Arial" charset="0"/>
              <a:ea typeface="ＭＳ Ｐゴシック" charset="0"/>
            </a:endParaRPr>
          </a:p>
          <a:p>
            <a:r>
              <a:rPr lang="en-US" dirty="0">
                <a:latin typeface="Arial" charset="0"/>
                <a:ea typeface="ＭＳ Ｐゴシック" charset="0"/>
              </a:rPr>
              <a:t>Quantity Structure: </a:t>
            </a:r>
            <a:r>
              <a:rPr lang="en-US" dirty="0" smtClean="0">
                <a:latin typeface="Arial" charset="0"/>
                <a:ea typeface="ＭＳ Ｐゴシック" charset="0"/>
              </a:rPr>
              <a:t>Main classes characterizing physical </a:t>
            </a:r>
            <a:r>
              <a:rPr lang="en-US" dirty="0">
                <a:latin typeface="Arial" charset="0"/>
                <a:ea typeface="ＭＳ Ｐゴシック" charset="0"/>
              </a:rPr>
              <a:t>properties of quantities and </a:t>
            </a:r>
            <a:r>
              <a:rPr lang="en-US" dirty="0" smtClean="0">
                <a:latin typeface="Arial" charset="0"/>
                <a:ea typeface="ＭＳ Ｐゴシック" charset="0"/>
              </a:rPr>
              <a:t>determine </a:t>
            </a:r>
            <a:r>
              <a:rPr lang="en-US" dirty="0">
                <a:latin typeface="Arial" charset="0"/>
                <a:ea typeface="ＭＳ Ｐゴシック" charset="0"/>
              </a:rPr>
              <a:t>commensurability between quantities (Dimensional analysis).</a:t>
            </a:r>
          </a:p>
          <a:p>
            <a:pPr lvl="2"/>
            <a:r>
              <a:rPr lang="en-US" dirty="0" err="1">
                <a:latin typeface="Arial" charset="0"/>
                <a:ea typeface="ＭＳ Ｐゴシック" charset="0"/>
              </a:rPr>
              <a:t>quantity:QuantityKind</a:t>
            </a:r>
            <a:endParaRPr lang="en-US" dirty="0">
              <a:latin typeface="Arial" charset="0"/>
              <a:ea typeface="ＭＳ Ｐゴシック" charset="0"/>
            </a:endParaRPr>
          </a:p>
          <a:p>
            <a:pPr lvl="2"/>
            <a:r>
              <a:rPr lang="en-US" dirty="0" err="1" smtClean="0">
                <a:latin typeface="Arial" charset="0"/>
                <a:ea typeface="ＭＳ Ｐゴシック" charset="0"/>
              </a:rPr>
              <a:t>quantity:Dimension</a:t>
            </a:r>
            <a:endParaRPr lang="en-US" dirty="0" smtClean="0">
              <a:latin typeface="Arial" charset="0"/>
              <a:ea typeface="ＭＳ Ｐゴシック" charset="0"/>
            </a:endParaRPr>
          </a:p>
          <a:p>
            <a:pPr marL="457200" lvl="1" indent="0">
              <a:buNone/>
            </a:pPr>
            <a:endParaRPr lang="en-US" dirty="0">
              <a:latin typeface="Arial" charset="0"/>
              <a:ea typeface="ＭＳ Ｐゴシック" charset="0"/>
            </a:endParaRPr>
          </a:p>
          <a:p>
            <a:r>
              <a:rPr lang="en-US" dirty="0">
                <a:latin typeface="Arial" charset="0"/>
                <a:ea typeface="ＭＳ Ｐゴシック" charset="0"/>
              </a:rPr>
              <a:t>Systems: </a:t>
            </a:r>
            <a:r>
              <a:rPr lang="en-US" dirty="0" smtClean="0">
                <a:latin typeface="Arial" charset="0"/>
                <a:ea typeface="ＭＳ Ｐゴシック" charset="0"/>
              </a:rPr>
              <a:t>Main classes </a:t>
            </a:r>
            <a:r>
              <a:rPr lang="en-US" dirty="0">
                <a:latin typeface="Arial" charset="0"/>
                <a:ea typeface="ＭＳ Ｐゴシック" charset="0"/>
              </a:rPr>
              <a:t>used to describe existing agreements and standards establishing systems of quantities and units.</a:t>
            </a:r>
          </a:p>
          <a:p>
            <a:pPr lvl="2"/>
            <a:r>
              <a:rPr lang="en-US" dirty="0" err="1">
                <a:latin typeface="Arial" charset="0"/>
                <a:ea typeface="ＭＳ Ｐゴシック" charset="0"/>
              </a:rPr>
              <a:t>quantity:SystemOfQuantities</a:t>
            </a:r>
            <a:endParaRPr lang="en-US" dirty="0">
              <a:latin typeface="Arial" charset="0"/>
              <a:ea typeface="ＭＳ Ｐゴシック" charset="0"/>
            </a:endParaRPr>
          </a:p>
          <a:p>
            <a:pPr lvl="2"/>
            <a:r>
              <a:rPr lang="en-US" dirty="0" err="1">
                <a:latin typeface="Arial" charset="0"/>
                <a:ea typeface="ＭＳ Ｐゴシック" charset="0"/>
              </a:rPr>
              <a:t>unit:SystemOfUnits</a:t>
            </a:r>
            <a:endParaRPr lang="en-US" dirty="0">
              <a:latin typeface="Arial" charset="0"/>
              <a:ea typeface="ＭＳ Ｐゴシック" charset="0"/>
            </a:endParaRPr>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Slide </a:t>
            </a:r>
            <a:fld id="{3BA3736D-F477-E048-8D6B-247F0553C957}" type="slidenum">
              <a:rPr lang="en-US" sz="900"/>
              <a:pPr/>
              <a:t>19</a:t>
            </a:fld>
            <a:endParaRPr lang="en-US" sz="900"/>
          </a:p>
        </p:txBody>
      </p:sp>
    </p:spTree>
    <p:extLst>
      <p:ext uri="{BB962C8B-B14F-4D97-AF65-F5344CB8AC3E}">
        <p14:creationId xmlns:p14="http://schemas.microsoft.com/office/powerpoint/2010/main" val="12020974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53400" cy="1143000"/>
          </a:xfrm>
          <a:solidFill>
            <a:schemeClr val="accent1">
              <a:lumMod val="60000"/>
              <a:lumOff val="40000"/>
              <a:alpha val="0"/>
            </a:schemeClr>
          </a:solidFill>
        </p:spPr>
        <p:txBody>
          <a:bodyPr>
            <a:normAutofit/>
          </a:bodyPr>
          <a:lstStyle/>
          <a:p>
            <a:r>
              <a:rPr lang="en-US" sz="3200" b="1" dirty="0" smtClean="0"/>
              <a:t>Roadmap</a:t>
            </a:r>
            <a:r>
              <a:rPr lang="en-US" sz="3600" b="1" dirty="0" smtClean="0"/>
              <a:t> </a:t>
            </a:r>
            <a:r>
              <a:rPr lang="en-US" sz="2000" b="1" dirty="0" smtClean="0"/>
              <a:t>(AKA Whirlwind Tour)</a:t>
            </a:r>
            <a:endParaRPr lang="en-US" sz="2000" b="1" dirty="0"/>
          </a:p>
        </p:txBody>
      </p:sp>
      <p:sp>
        <p:nvSpPr>
          <p:cNvPr id="4" name="Rectangle 3"/>
          <p:cNvSpPr/>
          <p:nvPr/>
        </p:nvSpPr>
        <p:spPr>
          <a:xfrm>
            <a:off x="838200" y="1600200"/>
            <a:ext cx="2209800" cy="304800"/>
          </a:xfrm>
          <a:prstGeom prst="rect">
            <a:avLst/>
          </a:prstGeom>
          <a:solidFill>
            <a:schemeClr val="accent6">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28600" y="1524000"/>
            <a:ext cx="7924800" cy="4648200"/>
          </a:xfrm>
        </p:spPr>
        <p:txBody>
          <a:bodyPr>
            <a:normAutofit/>
          </a:bodyPr>
          <a:lstStyle/>
          <a:p>
            <a:r>
              <a:rPr lang="en-US" sz="2400" dirty="0" smtClean="0"/>
              <a:t>Introductions</a:t>
            </a:r>
          </a:p>
          <a:p>
            <a:r>
              <a:rPr lang="en-US" sz="2400" dirty="0" smtClean="0"/>
              <a:t>Quantities, Units and Dimensions 101</a:t>
            </a:r>
          </a:p>
          <a:p>
            <a:r>
              <a:rPr lang="en-US" sz="2400" dirty="0" smtClean="0"/>
              <a:t>NASA QUDT Handbook</a:t>
            </a:r>
          </a:p>
          <a:p>
            <a:r>
              <a:rPr lang="en-US" sz="2400" dirty="0" smtClean="0"/>
              <a:t>QUDT Ontology Models</a:t>
            </a:r>
          </a:p>
          <a:p>
            <a:r>
              <a:rPr lang="en-US" sz="2400" dirty="0" smtClean="0"/>
              <a:t>How the QUDT Handbook was produced</a:t>
            </a:r>
          </a:p>
          <a:p>
            <a:r>
              <a:rPr lang="en-US" sz="2400" dirty="0" smtClean="0"/>
              <a:t>Next Priorities</a:t>
            </a:r>
          </a:p>
          <a:p>
            <a:endParaRPr lang="en-US" sz="2400" dirty="0"/>
          </a:p>
          <a:p>
            <a:r>
              <a:rPr lang="en-US" b="1" dirty="0" smtClean="0"/>
              <a:t>25 minutes / 44 slides  !!</a:t>
            </a:r>
          </a:p>
          <a:p>
            <a:pPr marL="0" indent="0">
              <a:buNone/>
            </a:pPr>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dirty="0" smtClean="0"/>
              <a:t>What is an Ontology?</a:t>
            </a:r>
            <a:endParaRPr lang="en-US" dirty="0"/>
          </a:p>
        </p:txBody>
      </p:sp>
      <p:sp>
        <p:nvSpPr>
          <p:cNvPr id="3" name="Content Placeholder 2"/>
          <p:cNvSpPr>
            <a:spLocks noGrp="1"/>
          </p:cNvSpPr>
          <p:nvPr>
            <p:ph idx="1"/>
          </p:nvPr>
        </p:nvSpPr>
        <p:spPr>
          <a:xfrm>
            <a:off x="152400" y="1295400"/>
            <a:ext cx="8763000" cy="5257800"/>
          </a:xfrm>
        </p:spPr>
        <p:txBody>
          <a:bodyPr>
            <a:normAutofit fontScale="70000" lnSpcReduction="20000"/>
          </a:bodyPr>
          <a:lstStyle/>
          <a:p>
            <a:pPr>
              <a:lnSpc>
                <a:spcPct val="130000"/>
              </a:lnSpc>
              <a:spcAft>
                <a:spcPts val="1000"/>
              </a:spcAft>
            </a:pPr>
            <a:r>
              <a:rPr lang="en-US" b="1" dirty="0" smtClean="0"/>
              <a:t>A formal representation of </a:t>
            </a:r>
            <a:r>
              <a:rPr lang="en-US" b="1" dirty="0"/>
              <a:t>a domain of knowledge in a rigorous and standardized way (RDF, OWL</a:t>
            </a:r>
            <a:r>
              <a:rPr lang="en-US" b="1" dirty="0" smtClean="0"/>
              <a:t>)</a:t>
            </a:r>
          </a:p>
          <a:p>
            <a:pPr lvl="1">
              <a:lnSpc>
                <a:spcPct val="110000"/>
              </a:lnSpc>
              <a:spcAft>
                <a:spcPts val="1000"/>
              </a:spcAft>
            </a:pPr>
            <a:r>
              <a:rPr lang="en-US" sz="2900" dirty="0" smtClean="0"/>
              <a:t>Describes </a:t>
            </a:r>
            <a:r>
              <a:rPr lang="en-US" sz="2900" dirty="0"/>
              <a:t>things and relationships explicitly using unique identifiers (URI's</a:t>
            </a:r>
            <a:r>
              <a:rPr lang="en-US" sz="2900" dirty="0" smtClean="0"/>
              <a:t>)</a:t>
            </a:r>
          </a:p>
          <a:p>
            <a:pPr lvl="1">
              <a:lnSpc>
                <a:spcPct val="110000"/>
              </a:lnSpc>
              <a:spcAft>
                <a:spcPts val="1000"/>
              </a:spcAft>
            </a:pPr>
            <a:r>
              <a:rPr lang="en-US" sz="2900" dirty="0" smtClean="0"/>
              <a:t>Descriptions </a:t>
            </a:r>
            <a:r>
              <a:rPr lang="en-US" sz="2900" dirty="0"/>
              <a:t>are expressed as simple “sentences” (Subject, Verb, Object</a:t>
            </a:r>
            <a:r>
              <a:rPr lang="en-US" sz="2900" dirty="0" smtClean="0"/>
              <a:t>)</a:t>
            </a:r>
          </a:p>
          <a:p>
            <a:pPr lvl="1">
              <a:lnSpc>
                <a:spcPct val="110000"/>
              </a:lnSpc>
              <a:spcAft>
                <a:spcPts val="1000"/>
              </a:spcAft>
            </a:pPr>
            <a:r>
              <a:rPr lang="en-US" sz="2900" dirty="0" smtClean="0"/>
              <a:t>Sentences </a:t>
            </a:r>
            <a:r>
              <a:rPr lang="en-US" sz="2900" dirty="0"/>
              <a:t>are linked together into a larger “graph” upon which logical inferences can </a:t>
            </a:r>
            <a:r>
              <a:rPr lang="en-US" sz="2900" dirty="0" smtClean="0"/>
              <a:t>be performed </a:t>
            </a:r>
            <a:r>
              <a:rPr lang="en-US" sz="2900" dirty="0"/>
              <a:t>(Machine </a:t>
            </a:r>
            <a:r>
              <a:rPr lang="en-US" sz="2900" dirty="0" err="1"/>
              <a:t>processable</a:t>
            </a:r>
            <a:r>
              <a:rPr lang="en-US" sz="2900" dirty="0"/>
              <a:t> representation</a:t>
            </a:r>
            <a:r>
              <a:rPr lang="en-US" sz="2900" dirty="0" smtClean="0"/>
              <a:t>)</a:t>
            </a:r>
          </a:p>
          <a:p>
            <a:pPr lvl="1">
              <a:lnSpc>
                <a:spcPct val="110000"/>
              </a:lnSpc>
              <a:spcAft>
                <a:spcPts val="1000"/>
              </a:spcAft>
            </a:pPr>
            <a:r>
              <a:rPr lang="en-US" sz="2900" dirty="0" smtClean="0"/>
              <a:t>Extensible </a:t>
            </a:r>
            <a:r>
              <a:rPr lang="en-US" sz="2900" dirty="0"/>
              <a:t>- Graphs are represented in any of several “neutral formats” that can be </a:t>
            </a:r>
            <a:r>
              <a:rPr lang="en-US" sz="2900" dirty="0" smtClean="0"/>
              <a:t>joined</a:t>
            </a:r>
          </a:p>
          <a:p>
            <a:pPr lvl="1">
              <a:lnSpc>
                <a:spcPct val="110000"/>
              </a:lnSpc>
              <a:spcAft>
                <a:spcPts val="1000"/>
              </a:spcAft>
            </a:pPr>
            <a:r>
              <a:rPr lang="en-US" sz="2900" dirty="0" smtClean="0"/>
              <a:t>These </a:t>
            </a:r>
            <a:r>
              <a:rPr lang="en-US" sz="2900" dirty="0"/>
              <a:t>graphs can be queried </a:t>
            </a:r>
            <a:r>
              <a:rPr lang="en-US" sz="2900" dirty="0" smtClean="0"/>
              <a:t>(SPARQL) </a:t>
            </a:r>
            <a:r>
              <a:rPr lang="en-US" sz="2900" dirty="0"/>
              <a:t>to discover </a:t>
            </a:r>
            <a:r>
              <a:rPr lang="en-US" sz="2900" dirty="0" smtClean="0"/>
              <a:t>patterns</a:t>
            </a:r>
          </a:p>
          <a:p>
            <a:pPr lvl="1">
              <a:lnSpc>
                <a:spcPct val="110000"/>
              </a:lnSpc>
              <a:spcAft>
                <a:spcPts val="1000"/>
              </a:spcAft>
            </a:pPr>
            <a:r>
              <a:rPr lang="en-US" sz="2900" dirty="0" smtClean="0"/>
              <a:t>“</a:t>
            </a:r>
            <a:r>
              <a:rPr lang="en-US" sz="2900" dirty="0"/>
              <a:t>Crowd-Sourced” - can be developed, extended and maintained collaboratively</a:t>
            </a:r>
          </a:p>
        </p:txBody>
      </p:sp>
    </p:spTree>
    <p:extLst>
      <p:ext uri="{BB962C8B-B14F-4D97-AF65-F5344CB8AC3E}">
        <p14:creationId xmlns:p14="http://schemas.microsoft.com/office/powerpoint/2010/main" val="2591246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dirty="0" smtClean="0"/>
              <a:t>What is an Ontology? (2)</a:t>
            </a:r>
            <a:endParaRPr lang="en-US" dirty="0"/>
          </a:p>
        </p:txBody>
      </p:sp>
      <p:sp>
        <p:nvSpPr>
          <p:cNvPr id="3" name="Content Placeholder 2"/>
          <p:cNvSpPr>
            <a:spLocks noGrp="1"/>
          </p:cNvSpPr>
          <p:nvPr>
            <p:ph idx="1"/>
          </p:nvPr>
        </p:nvSpPr>
        <p:spPr>
          <a:xfrm>
            <a:off x="152400" y="1295400"/>
            <a:ext cx="8763000" cy="5257800"/>
          </a:xfrm>
        </p:spPr>
        <p:txBody>
          <a:bodyPr>
            <a:normAutofit/>
          </a:bodyPr>
          <a:lstStyle/>
          <a:p>
            <a:pPr marL="0" indent="0" algn="ctr">
              <a:lnSpc>
                <a:spcPct val="130000"/>
              </a:lnSpc>
              <a:spcAft>
                <a:spcPts val="1000"/>
              </a:spcAft>
              <a:buNone/>
            </a:pPr>
            <a:r>
              <a:rPr lang="en-US" sz="2600" b="1" dirty="0" smtClean="0"/>
              <a:t>“A Specification for a Conceptualization”</a:t>
            </a:r>
          </a:p>
          <a:p>
            <a:pPr>
              <a:lnSpc>
                <a:spcPct val="130000"/>
              </a:lnSpc>
              <a:spcAft>
                <a:spcPts val="1000"/>
              </a:spcAft>
            </a:pPr>
            <a:r>
              <a:rPr lang="en-US" sz="2900" dirty="0" smtClean="0"/>
              <a:t>Grammar: Subject</a:t>
            </a:r>
            <a:r>
              <a:rPr lang="en-US" sz="2900" dirty="0"/>
              <a:t> </a:t>
            </a:r>
            <a:r>
              <a:rPr lang="en-US" sz="2900" dirty="0" smtClean="0"/>
              <a:t>– Verb - Object</a:t>
            </a:r>
          </a:p>
          <a:p>
            <a:pPr>
              <a:lnSpc>
                <a:spcPct val="130000"/>
              </a:lnSpc>
              <a:spcAft>
                <a:spcPts val="1000"/>
              </a:spcAft>
            </a:pPr>
            <a:r>
              <a:rPr lang="en-US" sz="2900" dirty="0" smtClean="0"/>
              <a:t>English: A quantity has a unit</a:t>
            </a:r>
          </a:p>
          <a:p>
            <a:pPr>
              <a:lnSpc>
                <a:spcPct val="130000"/>
              </a:lnSpc>
              <a:spcAft>
                <a:spcPts val="1000"/>
              </a:spcAft>
            </a:pPr>
            <a:r>
              <a:rPr lang="en-US" sz="2900" dirty="0" smtClean="0"/>
              <a:t>OWL: “triples”</a:t>
            </a:r>
          </a:p>
          <a:p>
            <a:pPr marL="0" indent="0" algn="ctr">
              <a:lnSpc>
                <a:spcPct val="130000"/>
              </a:lnSpc>
              <a:spcAft>
                <a:spcPts val="1000"/>
              </a:spcAft>
              <a:buNone/>
            </a:pPr>
            <a:r>
              <a:rPr lang="en-US" sz="2200" dirty="0" err="1" smtClean="0"/>
              <a:t>quantity:Quantity</a:t>
            </a:r>
            <a:r>
              <a:rPr lang="en-US" sz="2200" dirty="0" smtClean="0"/>
              <a:t>  –  </a:t>
            </a:r>
            <a:r>
              <a:rPr lang="en-US" sz="2200" dirty="0" err="1" smtClean="0"/>
              <a:t>quantity:hasApplicableUnit</a:t>
            </a:r>
            <a:r>
              <a:rPr lang="en-US" sz="2200" dirty="0" smtClean="0"/>
              <a:t>  -  </a:t>
            </a:r>
            <a:r>
              <a:rPr lang="en-US" sz="2200" dirty="0" err="1" smtClean="0"/>
              <a:t>unit:Unit</a:t>
            </a:r>
            <a:endParaRPr lang="en-US" sz="2200" dirty="0"/>
          </a:p>
          <a:p>
            <a:pPr>
              <a:lnSpc>
                <a:spcPct val="130000"/>
              </a:lnSpc>
              <a:spcAft>
                <a:spcPts val="1000"/>
              </a:spcAft>
            </a:pPr>
            <a:endParaRPr lang="en-US" sz="2900" dirty="0"/>
          </a:p>
        </p:txBody>
      </p:sp>
    </p:spTree>
    <p:extLst>
      <p:ext uri="{BB962C8B-B14F-4D97-AF65-F5344CB8AC3E}">
        <p14:creationId xmlns:p14="http://schemas.microsoft.com/office/powerpoint/2010/main" val="28903835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152400"/>
            <a:ext cx="8839200" cy="1143000"/>
          </a:xfrm>
        </p:spPr>
        <p:txBody>
          <a:bodyPr>
            <a:normAutofit/>
          </a:bodyPr>
          <a:lstStyle/>
          <a:p>
            <a:r>
              <a:rPr lang="en-US" sz="3200" b="1" dirty="0" smtClean="0">
                <a:latin typeface="Arial" charset="0"/>
                <a:ea typeface="ＭＳ Ｐゴシック" charset="0"/>
              </a:rPr>
              <a:t>Key Requirements:  QUDT Ontologies</a:t>
            </a:r>
            <a:endParaRPr lang="en-US" sz="3200" b="1" dirty="0">
              <a:latin typeface="Arial" charset="0"/>
              <a:ea typeface="ＭＳ Ｐゴシック" charset="0"/>
            </a:endParaRPr>
          </a:p>
        </p:txBody>
      </p:sp>
      <p:sp>
        <p:nvSpPr>
          <p:cNvPr id="43011" name="Content Placeholder 2"/>
          <p:cNvSpPr>
            <a:spLocks noGrp="1"/>
          </p:cNvSpPr>
          <p:nvPr>
            <p:ph idx="1"/>
          </p:nvPr>
        </p:nvSpPr>
        <p:spPr/>
        <p:txBody>
          <a:bodyPr>
            <a:normAutofit/>
          </a:bodyPr>
          <a:lstStyle/>
          <a:p>
            <a:pPr marL="0" indent="0">
              <a:lnSpc>
                <a:spcPct val="85000"/>
              </a:lnSpc>
              <a:spcBef>
                <a:spcPts val="720"/>
              </a:spcBef>
              <a:buNone/>
            </a:pPr>
            <a:r>
              <a:rPr lang="en-US" dirty="0" smtClean="0">
                <a:latin typeface="Arial" charset="0"/>
                <a:ea typeface="ＭＳ Ｐゴシック" charset="0"/>
              </a:rPr>
              <a:t>OWL ontologies </a:t>
            </a:r>
            <a:r>
              <a:rPr lang="en-US" dirty="0">
                <a:latin typeface="Arial" charset="0"/>
                <a:ea typeface="ＭＳ Ｐゴシック" charset="0"/>
              </a:rPr>
              <a:t>of physical quantities and units of measure </a:t>
            </a:r>
            <a:r>
              <a:rPr lang="en-US" dirty="0" smtClean="0">
                <a:latin typeface="Arial" charset="0"/>
                <a:ea typeface="ＭＳ Ｐゴシック" charset="0"/>
              </a:rPr>
              <a:t>must </a:t>
            </a:r>
            <a:r>
              <a:rPr lang="en-US" dirty="0">
                <a:latin typeface="Arial" charset="0"/>
                <a:ea typeface="ＭＳ Ｐゴシック" charset="0"/>
              </a:rPr>
              <a:t>satisfy </a:t>
            </a:r>
            <a:r>
              <a:rPr lang="en-US" dirty="0" smtClean="0">
                <a:latin typeface="Arial" charset="0"/>
                <a:ea typeface="ＭＳ Ｐゴシック" charset="0"/>
              </a:rPr>
              <a:t>these requirements:</a:t>
            </a:r>
          </a:p>
          <a:p>
            <a:pPr lvl="1">
              <a:lnSpc>
                <a:spcPct val="110000"/>
              </a:lnSpc>
              <a:buFont typeface="Wingdings" charset="2"/>
              <a:buChar char="ü"/>
            </a:pPr>
            <a:r>
              <a:rPr lang="en-US" dirty="0" smtClean="0">
                <a:latin typeface="Arial" charset="0"/>
                <a:ea typeface="ＭＳ Ｐゴシック" charset="0"/>
              </a:rPr>
              <a:t>The ontologies </a:t>
            </a:r>
            <a:r>
              <a:rPr lang="en-US" dirty="0">
                <a:latin typeface="Arial" charset="0"/>
                <a:ea typeface="ＭＳ Ｐゴシック" charset="0"/>
              </a:rPr>
              <a:t>should support interoperability</a:t>
            </a:r>
          </a:p>
          <a:p>
            <a:pPr lvl="3">
              <a:lnSpc>
                <a:spcPct val="110000"/>
              </a:lnSpc>
              <a:buFont typeface="Arial"/>
              <a:buChar char="•"/>
            </a:pPr>
            <a:r>
              <a:rPr lang="en-US" sz="1800" dirty="0">
                <a:latin typeface="Arial" charset="0"/>
                <a:ea typeface="ＭＳ Ｐゴシック" charset="0"/>
              </a:rPr>
              <a:t>between </a:t>
            </a:r>
            <a:r>
              <a:rPr lang="en-US" sz="1800" dirty="0" smtClean="0">
                <a:latin typeface="Arial" charset="0"/>
                <a:ea typeface="ＭＳ Ｐゴシック" charset="0"/>
              </a:rPr>
              <a:t>different stakeholders </a:t>
            </a:r>
            <a:r>
              <a:rPr lang="en-US" sz="1800" dirty="0">
                <a:latin typeface="Arial" charset="0"/>
                <a:ea typeface="ＭＳ Ｐゴシック" charset="0"/>
              </a:rPr>
              <a:t>using quantities and units </a:t>
            </a:r>
          </a:p>
          <a:p>
            <a:pPr lvl="3">
              <a:lnSpc>
                <a:spcPct val="110000"/>
              </a:lnSpc>
              <a:buFont typeface="Arial"/>
              <a:buChar char="•"/>
            </a:pPr>
            <a:r>
              <a:rPr lang="en-US" sz="1800" dirty="0">
                <a:latin typeface="Arial" charset="0"/>
                <a:ea typeface="ＭＳ Ｐゴシック" charset="0"/>
              </a:rPr>
              <a:t>by providing controlled vocabularies and </a:t>
            </a:r>
          </a:p>
          <a:p>
            <a:pPr lvl="3">
              <a:lnSpc>
                <a:spcPct val="110000"/>
              </a:lnSpc>
              <a:buFont typeface="Arial"/>
              <a:buChar char="•"/>
            </a:pPr>
            <a:r>
              <a:rPr lang="en-US" sz="1800" dirty="0">
                <a:latin typeface="Arial" charset="0"/>
                <a:ea typeface="ＭＳ Ｐゴシック" charset="0"/>
              </a:rPr>
              <a:t>through mutually agreed definitions of shared concepts</a:t>
            </a:r>
            <a:r>
              <a:rPr lang="en-US" sz="1800" dirty="0" smtClean="0">
                <a:latin typeface="Arial" charset="0"/>
                <a:ea typeface="ＭＳ Ｐゴシック" charset="0"/>
              </a:rPr>
              <a:t>.</a:t>
            </a:r>
          </a:p>
          <a:p>
            <a:pPr marL="1371600" lvl="3" indent="0">
              <a:lnSpc>
                <a:spcPct val="110000"/>
              </a:lnSpc>
              <a:buNone/>
            </a:pPr>
            <a:endParaRPr lang="en-US" sz="1800" dirty="0">
              <a:latin typeface="Arial" charset="0"/>
              <a:ea typeface="ＭＳ Ｐゴシック" charset="0"/>
            </a:endParaRPr>
          </a:p>
          <a:p>
            <a:pPr lvl="1">
              <a:lnSpc>
                <a:spcPct val="85000"/>
              </a:lnSpc>
              <a:buFont typeface="Wingdings" charset="2"/>
              <a:buChar char="ü"/>
            </a:pPr>
            <a:r>
              <a:rPr lang="en-US" dirty="0">
                <a:latin typeface="Arial" charset="0"/>
                <a:ea typeface="ＭＳ Ｐゴシック" charset="0"/>
              </a:rPr>
              <a:t>The </a:t>
            </a:r>
            <a:r>
              <a:rPr lang="en-US" dirty="0" smtClean="0">
                <a:latin typeface="Arial" charset="0"/>
                <a:ea typeface="ＭＳ Ｐゴシック" charset="0"/>
              </a:rPr>
              <a:t>ontologies </a:t>
            </a:r>
            <a:r>
              <a:rPr lang="en-US" dirty="0">
                <a:latin typeface="Arial" charset="0"/>
                <a:ea typeface="ＭＳ Ｐゴシック" charset="0"/>
              </a:rPr>
              <a:t>should expose enough structure about the quantities and units</a:t>
            </a:r>
          </a:p>
          <a:p>
            <a:pPr lvl="3">
              <a:lnSpc>
                <a:spcPct val="110000"/>
              </a:lnSpc>
              <a:buFont typeface="Arial"/>
              <a:buChar char="•"/>
            </a:pPr>
            <a:r>
              <a:rPr lang="en-US" sz="1600" dirty="0">
                <a:latin typeface="Arial" charset="0"/>
                <a:ea typeface="ＭＳ Ｐゴシック" charset="0"/>
              </a:rPr>
              <a:t>to support conversion between commensurate units and </a:t>
            </a:r>
          </a:p>
          <a:p>
            <a:pPr lvl="3">
              <a:lnSpc>
                <a:spcPct val="110000"/>
              </a:lnSpc>
              <a:buFont typeface="Arial"/>
              <a:buChar char="•"/>
            </a:pPr>
            <a:r>
              <a:rPr lang="en-US" sz="1600" dirty="0">
                <a:latin typeface="Arial" charset="0"/>
                <a:ea typeface="ＭＳ Ｐゴシック" charset="0"/>
              </a:rPr>
              <a:t>to perform dimensional analysis on the products and quotients of dimensional quantities.</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Slide </a:t>
            </a:r>
            <a:fld id="{C4EADB3A-3DBC-2341-842A-D29353FA5EF4}" type="slidenum">
              <a:rPr lang="en-US" sz="900"/>
              <a:pPr/>
              <a:t>22</a:t>
            </a:fld>
            <a:endParaRPr lang="en-US" sz="900"/>
          </a:p>
        </p:txBody>
      </p:sp>
      <p:sp>
        <p:nvSpPr>
          <p:cNvPr id="5" name="TextBox 4"/>
          <p:cNvSpPr txBox="1"/>
          <p:nvPr/>
        </p:nvSpPr>
        <p:spPr>
          <a:xfrm>
            <a:off x="914400" y="5830669"/>
            <a:ext cx="7143750" cy="646331"/>
          </a:xfrm>
          <a:prstGeom prst="rect">
            <a:avLst/>
          </a:prstGeom>
          <a:solidFill>
            <a:schemeClr val="accent1"/>
          </a:solidFill>
        </p:spPr>
        <p:txBody>
          <a:bodyPr>
            <a:spAutoFit/>
          </a:bodyPr>
          <a:lstStyle/>
          <a:p>
            <a:pPr>
              <a:defRPr/>
            </a:pPr>
            <a:r>
              <a:rPr lang="en-US" dirty="0">
                <a:latin typeface="+mn-lt"/>
                <a:ea typeface="MS PGothic" pitchFamily="34" charset="-128"/>
                <a:cs typeface="+mn-cs"/>
              </a:rPr>
              <a:t>The Units ontologies use a model based on dimensions and quantities</a:t>
            </a:r>
            <a:r>
              <a:rPr lang="en-US" dirty="0" smtClean="0">
                <a:latin typeface="+mn-lt"/>
                <a:ea typeface="MS PGothic" pitchFamily="34" charset="-128"/>
                <a:cs typeface="+mn-cs"/>
              </a:rPr>
              <a:t>.</a:t>
            </a:r>
            <a:endParaRPr lang="en-US" dirty="0">
              <a:latin typeface="+mn-lt"/>
              <a:ea typeface="MS PGothic" pitchFamily="34" charset="-128"/>
              <a:cs typeface="+mn-cs"/>
            </a:endParaRPr>
          </a:p>
        </p:txBody>
      </p:sp>
    </p:spTree>
    <p:extLst>
      <p:ext uri="{BB962C8B-B14F-4D97-AF65-F5344CB8AC3E}">
        <p14:creationId xmlns:p14="http://schemas.microsoft.com/office/powerpoint/2010/main" val="42814473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1143000"/>
          </a:xfrm>
        </p:spPr>
        <p:txBody>
          <a:bodyPr/>
          <a:lstStyle/>
          <a:p>
            <a:r>
              <a:rPr lang="en-US" dirty="0" smtClean="0"/>
              <a:t>Benefits of QUDT Ontologies</a:t>
            </a:r>
            <a:endParaRPr lang="en-US" dirty="0"/>
          </a:p>
        </p:txBody>
      </p:sp>
      <p:sp>
        <p:nvSpPr>
          <p:cNvPr id="3" name="Content Placeholder 2"/>
          <p:cNvSpPr>
            <a:spLocks noGrp="1"/>
          </p:cNvSpPr>
          <p:nvPr>
            <p:ph idx="1"/>
          </p:nvPr>
        </p:nvSpPr>
        <p:spPr/>
        <p:txBody>
          <a:bodyPr>
            <a:normAutofit fontScale="77500" lnSpcReduction="20000"/>
          </a:bodyPr>
          <a:lstStyle/>
          <a:p>
            <a:pPr>
              <a:spcAft>
                <a:spcPts val="1000"/>
              </a:spcAft>
            </a:pPr>
            <a:r>
              <a:rPr lang="en-US" b="1" dirty="0" smtClean="0"/>
              <a:t>Actionable Information:</a:t>
            </a:r>
          </a:p>
          <a:p>
            <a:pPr lvl="1">
              <a:spcAft>
                <a:spcPts val="1000"/>
              </a:spcAft>
            </a:pPr>
            <a:r>
              <a:rPr lang="en-US" dirty="0" smtClean="0"/>
              <a:t>Model </a:t>
            </a:r>
            <a:r>
              <a:rPr lang="en-US" dirty="0"/>
              <a:t>based representation </a:t>
            </a:r>
            <a:r>
              <a:rPr lang="en-US" dirty="0" smtClean="0"/>
              <a:t>allows multiple representations (other ontology </a:t>
            </a:r>
            <a:r>
              <a:rPr lang="en-US" dirty="0" err="1" smtClean="0"/>
              <a:t>lang</a:t>
            </a:r>
            <a:r>
              <a:rPr lang="en-US" dirty="0" smtClean="0"/>
              <a:t>, UML, </a:t>
            </a:r>
            <a:r>
              <a:rPr lang="en-US" dirty="0" err="1" smtClean="0"/>
              <a:t>SysML</a:t>
            </a:r>
            <a:r>
              <a:rPr lang="en-US" dirty="0" smtClean="0"/>
              <a:t>)</a:t>
            </a:r>
          </a:p>
          <a:p>
            <a:pPr lvl="1">
              <a:spcAft>
                <a:spcPts val="1000"/>
              </a:spcAft>
            </a:pPr>
            <a:r>
              <a:rPr lang="en-US" dirty="0" smtClean="0"/>
              <a:t>Unambiguous meaning</a:t>
            </a:r>
          </a:p>
          <a:p>
            <a:pPr lvl="2">
              <a:spcAft>
                <a:spcPts val="1000"/>
              </a:spcAft>
            </a:pPr>
            <a:r>
              <a:rPr lang="en-US" dirty="0" smtClean="0"/>
              <a:t>Communication and Interactivity unimpeded by semantic “Collisions”</a:t>
            </a:r>
          </a:p>
          <a:p>
            <a:pPr marL="914400" lvl="2" indent="0">
              <a:buNone/>
            </a:pPr>
            <a:endParaRPr lang="en-US" dirty="0" smtClean="0"/>
          </a:p>
          <a:p>
            <a:pPr>
              <a:spcAft>
                <a:spcPts val="1000"/>
              </a:spcAft>
            </a:pPr>
            <a:r>
              <a:rPr lang="en-US" b="1" dirty="0" smtClean="0"/>
              <a:t>“Integral Schema”</a:t>
            </a:r>
          </a:p>
          <a:p>
            <a:pPr lvl="1">
              <a:spcAft>
                <a:spcPts val="1000"/>
              </a:spcAft>
            </a:pPr>
            <a:r>
              <a:rPr lang="en-US" dirty="0" smtClean="0"/>
              <a:t>Schema can be queried using same language as instances</a:t>
            </a:r>
          </a:p>
          <a:p>
            <a:pPr lvl="1">
              <a:spcAft>
                <a:spcPts val="1000"/>
              </a:spcAft>
            </a:pPr>
            <a:r>
              <a:rPr lang="en-US" dirty="0" smtClean="0"/>
              <a:t>Representation </a:t>
            </a:r>
            <a:r>
              <a:rPr lang="en-US" dirty="0"/>
              <a:t>Improves Interoperability, Eases Repurposing, </a:t>
            </a:r>
            <a:r>
              <a:rPr lang="en-US" dirty="0" smtClean="0"/>
              <a:t>Reduces maintenance</a:t>
            </a:r>
          </a:p>
          <a:p>
            <a:pPr marL="457200" lvl="1" indent="0">
              <a:buNone/>
            </a:pPr>
            <a:endParaRPr lang="en-US" dirty="0"/>
          </a:p>
          <a:p>
            <a:r>
              <a:rPr lang="en-US" b="1" dirty="0" smtClean="0"/>
              <a:t>Machine </a:t>
            </a:r>
            <a:r>
              <a:rPr lang="en-US" b="1" dirty="0"/>
              <a:t>based inference</a:t>
            </a:r>
          </a:p>
          <a:p>
            <a:endParaRPr lang="en-US" dirty="0"/>
          </a:p>
        </p:txBody>
      </p:sp>
    </p:spTree>
    <p:extLst>
      <p:ext uri="{BB962C8B-B14F-4D97-AF65-F5344CB8AC3E}">
        <p14:creationId xmlns:p14="http://schemas.microsoft.com/office/powerpoint/2010/main" val="36345220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153400" cy="1143000"/>
          </a:xfrm>
          <a:solidFill>
            <a:schemeClr val="accent1">
              <a:lumMod val="60000"/>
              <a:lumOff val="40000"/>
              <a:alpha val="0"/>
            </a:schemeClr>
          </a:solidFill>
        </p:spPr>
        <p:txBody>
          <a:bodyPr>
            <a:normAutofit/>
          </a:bodyPr>
          <a:lstStyle/>
          <a:p>
            <a:r>
              <a:rPr lang="en-US" sz="3200" b="1" dirty="0" smtClean="0"/>
              <a:t>Roadmap</a:t>
            </a:r>
            <a:r>
              <a:rPr lang="en-US" sz="3600" b="1" dirty="0" smtClean="0"/>
              <a:t> </a:t>
            </a:r>
            <a:r>
              <a:rPr lang="en-US" sz="2000" b="1" dirty="0" smtClean="0"/>
              <a:t>(AKA Whirlwind Tour)</a:t>
            </a:r>
            <a:endParaRPr lang="en-US" sz="2000" b="1" dirty="0"/>
          </a:p>
        </p:txBody>
      </p:sp>
      <p:sp>
        <p:nvSpPr>
          <p:cNvPr id="4" name="Rectangle 3"/>
          <p:cNvSpPr/>
          <p:nvPr/>
        </p:nvSpPr>
        <p:spPr>
          <a:xfrm>
            <a:off x="838200" y="2362200"/>
            <a:ext cx="6400800" cy="304800"/>
          </a:xfrm>
          <a:prstGeom prst="rect">
            <a:avLst/>
          </a:prstGeom>
          <a:solidFill>
            <a:schemeClr val="accent6">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28600" y="1371600"/>
            <a:ext cx="7924800" cy="4724400"/>
          </a:xfrm>
        </p:spPr>
        <p:txBody>
          <a:bodyPr>
            <a:normAutofit/>
          </a:bodyPr>
          <a:lstStyle/>
          <a:p>
            <a:r>
              <a:rPr lang="en-US" sz="2400" dirty="0" smtClean="0"/>
              <a:t>Introductions</a:t>
            </a:r>
          </a:p>
          <a:p>
            <a:r>
              <a:rPr lang="en-US" sz="2400" dirty="0" smtClean="0"/>
              <a:t>Quantities, Units and Dimensions 101</a:t>
            </a:r>
          </a:p>
          <a:p>
            <a:r>
              <a:rPr lang="en-US" sz="2400" dirty="0" smtClean="0"/>
              <a:t>NASA QUDT Handbook</a:t>
            </a:r>
          </a:p>
          <a:p>
            <a:r>
              <a:rPr lang="en-US" sz="2400" dirty="0" smtClean="0"/>
              <a:t>QUDT Ontology Models</a:t>
            </a:r>
          </a:p>
          <a:p>
            <a:r>
              <a:rPr lang="en-US" sz="2400" dirty="0" smtClean="0"/>
              <a:t>How the QUDT Handbook was produced</a:t>
            </a:r>
          </a:p>
          <a:p>
            <a:r>
              <a:rPr lang="en-US" sz="2400" dirty="0" smtClean="0"/>
              <a:t>Next Priorities</a:t>
            </a:r>
          </a:p>
          <a:p>
            <a:endParaRPr lang="en-US" sz="2400" dirty="0" smtClean="0"/>
          </a:p>
          <a:p>
            <a:pPr lvl="1"/>
            <a:endParaRPr lang="en-US" sz="2000" dirty="0"/>
          </a:p>
        </p:txBody>
      </p:sp>
    </p:spTree>
    <p:extLst>
      <p:ext uri="{BB962C8B-B14F-4D97-AF65-F5344CB8AC3E}">
        <p14:creationId xmlns:p14="http://schemas.microsoft.com/office/powerpoint/2010/main" val="5183541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296400" cy="1143000"/>
          </a:xfrm>
        </p:spPr>
        <p:txBody>
          <a:bodyPr>
            <a:normAutofit/>
          </a:bodyPr>
          <a:lstStyle/>
          <a:p>
            <a:pPr algn="l"/>
            <a:r>
              <a:rPr lang="en-US" sz="3200" dirty="0"/>
              <a:t>NASA QUDT </a:t>
            </a:r>
            <a:r>
              <a:rPr lang="en-US" sz="3200" dirty="0" smtClean="0"/>
              <a:t>Handbook HDBK</a:t>
            </a:r>
            <a:r>
              <a:rPr lang="en-US" sz="3200" dirty="0"/>
              <a:t>-1003R</a:t>
            </a:r>
          </a:p>
        </p:txBody>
      </p:sp>
      <p:pic>
        <p:nvPicPr>
          <p:cNvPr id="3" name="Picture 2" descr="Screen Shot 2013-05-13 at 12.1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3810000" cy="4953000"/>
          </a:xfrm>
          <a:prstGeom prst="rect">
            <a:avLst/>
          </a:prstGeom>
        </p:spPr>
      </p:pic>
      <p:sp>
        <p:nvSpPr>
          <p:cNvPr id="4" name="TextBox 3"/>
          <p:cNvSpPr txBox="1"/>
          <p:nvPr/>
        </p:nvSpPr>
        <p:spPr>
          <a:xfrm>
            <a:off x="4572000" y="2133600"/>
            <a:ext cx="4191000" cy="2031325"/>
          </a:xfrm>
          <a:prstGeom prst="rect">
            <a:avLst/>
          </a:prstGeom>
          <a:noFill/>
        </p:spPr>
        <p:txBody>
          <a:bodyPr wrap="square" rtlCol="0">
            <a:spAutoFit/>
          </a:bodyPr>
          <a:lstStyle/>
          <a:p>
            <a:pPr marL="285750" indent="-285750">
              <a:buFont typeface="Wingdings" charset="2"/>
              <a:buChar char="q"/>
            </a:pPr>
            <a:r>
              <a:rPr lang="en-US" dirty="0" smtClean="0">
                <a:latin typeface="Verdana" pitchFamily="34" charset="0"/>
                <a:ea typeface="Verdana" pitchFamily="34" charset="0"/>
                <a:cs typeface="Verdana" pitchFamily="34" charset="0"/>
              </a:rPr>
              <a:t>~3,800 pages of PDF</a:t>
            </a:r>
          </a:p>
          <a:p>
            <a:pPr marL="742950" lvl="1" indent="-285750">
              <a:buFont typeface="Wingdings" charset="2"/>
              <a:buChar char="q"/>
            </a:pPr>
            <a:endParaRPr lang="en-US" dirty="0" smtClean="0">
              <a:latin typeface="Verdana" pitchFamily="34" charset="0"/>
              <a:ea typeface="Verdana" pitchFamily="34" charset="0"/>
              <a:cs typeface="Verdana" pitchFamily="34" charset="0"/>
            </a:endParaRPr>
          </a:p>
          <a:p>
            <a:pPr marL="285750" indent="-285750">
              <a:buFont typeface="Wingdings" charset="2"/>
              <a:buChar char="q"/>
            </a:pPr>
            <a:r>
              <a:rPr lang="en-US" dirty="0" smtClean="0">
                <a:latin typeface="Verdana" pitchFamily="34" charset="0"/>
                <a:ea typeface="Verdana" pitchFamily="34" charset="0"/>
                <a:cs typeface="Verdana" pitchFamily="34" charset="0"/>
              </a:rPr>
              <a:t>Model-Generated</a:t>
            </a:r>
          </a:p>
          <a:p>
            <a:pPr marL="742950" lvl="1" indent="-285750">
              <a:buFont typeface="Wingdings" charset="2"/>
              <a:buChar char="u"/>
            </a:pPr>
            <a:r>
              <a:rPr lang="en-US" dirty="0" smtClean="0">
                <a:latin typeface="Verdana" pitchFamily="34" charset="0"/>
                <a:ea typeface="Verdana" pitchFamily="34" charset="0"/>
                <a:cs typeface="Verdana" pitchFamily="34" charset="0"/>
              </a:rPr>
              <a:t>From RDF/OWL Ontologies</a:t>
            </a:r>
          </a:p>
          <a:p>
            <a:pPr marL="742950" lvl="1" indent="-285750">
              <a:buFont typeface="Wingdings" charset="2"/>
              <a:buChar char="u"/>
            </a:pPr>
            <a:r>
              <a:rPr lang="en-US" dirty="0" smtClean="0">
                <a:latin typeface="Verdana" pitchFamily="34" charset="0"/>
                <a:ea typeface="Verdana" pitchFamily="34" charset="0"/>
                <a:cs typeface="Verdana" pitchFamily="34" charset="0"/>
              </a:rPr>
              <a:t>Using SPARQL to </a:t>
            </a:r>
            <a:r>
              <a:rPr lang="en-US" dirty="0" err="1" smtClean="0">
                <a:latin typeface="Verdana" pitchFamily="34" charset="0"/>
                <a:ea typeface="Verdana" pitchFamily="34" charset="0"/>
                <a:cs typeface="Verdana" pitchFamily="34" charset="0"/>
              </a:rPr>
              <a:t>LaTeX</a:t>
            </a:r>
            <a:r>
              <a:rPr lang="en-US" dirty="0" smtClean="0">
                <a:latin typeface="Verdana" pitchFamily="34" charset="0"/>
                <a:ea typeface="Verdana" pitchFamily="34" charset="0"/>
                <a:cs typeface="Verdana" pitchFamily="34" charset="0"/>
              </a:rPr>
              <a:t> Transformations</a:t>
            </a:r>
          </a:p>
          <a:p>
            <a:endParaRPr 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138055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QUDT Scope</a:t>
            </a:r>
            <a:endParaRPr lang="en-US" dirty="0"/>
          </a:p>
        </p:txBody>
      </p:sp>
      <p:pic>
        <p:nvPicPr>
          <p:cNvPr id="3" name="Picture 2" descr="Screen Shot 2013-05-17 at 11.2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295400"/>
            <a:ext cx="4668745" cy="5029200"/>
          </a:xfrm>
          <a:prstGeom prst="rect">
            <a:avLst/>
          </a:prstGeom>
        </p:spPr>
      </p:pic>
      <p:sp>
        <p:nvSpPr>
          <p:cNvPr id="4" name="TextBox 3"/>
          <p:cNvSpPr txBox="1"/>
          <p:nvPr/>
        </p:nvSpPr>
        <p:spPr>
          <a:xfrm>
            <a:off x="76200" y="1371600"/>
            <a:ext cx="3657600" cy="2862323"/>
          </a:xfrm>
          <a:prstGeom prst="rect">
            <a:avLst/>
          </a:prstGeom>
          <a:solidFill>
            <a:srgbClr val="EFEEBD"/>
          </a:solidFill>
        </p:spPr>
        <p:txBody>
          <a:bodyPr wrap="square" rtlCol="0">
            <a:spAutoFit/>
          </a:bodyPr>
          <a:lstStyle/>
          <a:p>
            <a:r>
              <a:rPr lang="en-US" dirty="0"/>
              <a:t>The purpose of </a:t>
            </a:r>
            <a:r>
              <a:rPr lang="en-US" dirty="0" smtClean="0"/>
              <a:t>the QUDT handbook </a:t>
            </a:r>
            <a:r>
              <a:rPr lang="en-US" dirty="0"/>
              <a:t>is to provide a consistent approach to the specification </a:t>
            </a:r>
            <a:r>
              <a:rPr lang="en-US" dirty="0" smtClean="0"/>
              <a:t>and use </a:t>
            </a:r>
            <a:r>
              <a:rPr lang="en-US" dirty="0"/>
              <a:t>of Units, Quantity Kinds, Dimensions (of Units), and </a:t>
            </a:r>
            <a:r>
              <a:rPr lang="en-US" dirty="0" err="1"/>
              <a:t>Datatypes</a:t>
            </a:r>
            <a:r>
              <a:rPr lang="en-US" dirty="0"/>
              <a:t>. </a:t>
            </a:r>
            <a:endParaRPr lang="en-US" dirty="0" smtClean="0"/>
          </a:p>
          <a:p>
            <a:endParaRPr lang="en-US" dirty="0"/>
          </a:p>
          <a:p>
            <a:r>
              <a:rPr lang="en-US" dirty="0" smtClean="0"/>
              <a:t>This </a:t>
            </a:r>
            <a:r>
              <a:rPr lang="en-US" dirty="0"/>
              <a:t>consistency </a:t>
            </a:r>
            <a:r>
              <a:rPr lang="en-US" dirty="0" smtClean="0"/>
              <a:t>is achieved </a:t>
            </a:r>
            <a:r>
              <a:rPr lang="en-US" dirty="0"/>
              <a:t>by having a model-driven approach.</a:t>
            </a:r>
          </a:p>
        </p:txBody>
      </p:sp>
    </p:spTree>
    <p:extLst>
      <p:ext uri="{BB962C8B-B14F-4D97-AF65-F5344CB8AC3E}">
        <p14:creationId xmlns:p14="http://schemas.microsoft.com/office/powerpoint/2010/main" val="12850625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QUDT: “Real World” Benefits</a:t>
            </a:r>
            <a:endParaRPr lang="en-US" dirty="0"/>
          </a:p>
        </p:txBody>
      </p:sp>
      <p:sp>
        <p:nvSpPr>
          <p:cNvPr id="5" name="Content Placeholder 4"/>
          <p:cNvSpPr>
            <a:spLocks noGrp="1"/>
          </p:cNvSpPr>
          <p:nvPr>
            <p:ph idx="1"/>
          </p:nvPr>
        </p:nvSpPr>
        <p:spPr>
          <a:xfrm>
            <a:off x="457200" y="1371600"/>
            <a:ext cx="8229600" cy="5105400"/>
          </a:xfrm>
        </p:spPr>
        <p:txBody>
          <a:bodyPr>
            <a:normAutofit fontScale="70000" lnSpcReduction="20000"/>
          </a:bodyPr>
          <a:lstStyle/>
          <a:p>
            <a:pPr>
              <a:spcAft>
                <a:spcPts val="1000"/>
              </a:spcAft>
            </a:pPr>
            <a:r>
              <a:rPr lang="en-US" dirty="0"/>
              <a:t>Consistency and </a:t>
            </a:r>
            <a:r>
              <a:rPr lang="en-US" dirty="0" smtClean="0"/>
              <a:t>compatibility of </a:t>
            </a:r>
            <a:r>
              <a:rPr lang="en-US" dirty="0"/>
              <a:t>analyses and </a:t>
            </a:r>
            <a:r>
              <a:rPr lang="en-US" dirty="0" smtClean="0"/>
              <a:t>communication across:</a:t>
            </a:r>
          </a:p>
          <a:p>
            <a:pPr lvl="1"/>
            <a:r>
              <a:rPr lang="en-US" dirty="0" smtClean="0"/>
              <a:t>inter</a:t>
            </a:r>
            <a:r>
              <a:rPr lang="en-US" dirty="0"/>
              <a:t>-program, </a:t>
            </a:r>
            <a:endParaRPr lang="en-US" dirty="0" smtClean="0"/>
          </a:p>
          <a:p>
            <a:pPr lvl="1"/>
            <a:r>
              <a:rPr lang="en-US" dirty="0" smtClean="0"/>
              <a:t>inter</a:t>
            </a:r>
            <a:r>
              <a:rPr lang="en-US" dirty="0"/>
              <a:t>-function, </a:t>
            </a:r>
            <a:endParaRPr lang="en-US" dirty="0" smtClean="0"/>
          </a:p>
          <a:p>
            <a:pPr lvl="1"/>
            <a:r>
              <a:rPr lang="en-US" dirty="0" smtClean="0"/>
              <a:t>inter</a:t>
            </a:r>
            <a:r>
              <a:rPr lang="en-US" dirty="0"/>
              <a:t>-departmental </a:t>
            </a:r>
            <a:r>
              <a:rPr lang="en-US" dirty="0" smtClean="0"/>
              <a:t>and </a:t>
            </a:r>
          </a:p>
          <a:p>
            <a:pPr lvl="1"/>
            <a:r>
              <a:rPr lang="en-US" dirty="0" smtClean="0"/>
              <a:t>inter-organizational activities;</a:t>
            </a:r>
          </a:p>
          <a:p>
            <a:pPr lvl="1"/>
            <a:endParaRPr lang="en-US" dirty="0" smtClean="0"/>
          </a:p>
          <a:p>
            <a:pPr>
              <a:spcAft>
                <a:spcPts val="1000"/>
              </a:spcAft>
            </a:pPr>
            <a:r>
              <a:rPr lang="en-US" dirty="0" smtClean="0"/>
              <a:t>Mitigation </a:t>
            </a:r>
            <a:r>
              <a:rPr lang="en-US" dirty="0"/>
              <a:t>of errors and their associated impacts </a:t>
            </a:r>
            <a:r>
              <a:rPr lang="en-US" dirty="0" smtClean="0"/>
              <a:t>on:</a:t>
            </a:r>
          </a:p>
          <a:p>
            <a:pPr lvl="1"/>
            <a:r>
              <a:rPr lang="en-US" dirty="0" smtClean="0"/>
              <a:t>Budgets,</a:t>
            </a:r>
          </a:p>
          <a:p>
            <a:pPr lvl="1"/>
            <a:r>
              <a:rPr lang="en-US" dirty="0" smtClean="0"/>
              <a:t>schedules</a:t>
            </a:r>
            <a:r>
              <a:rPr lang="en-US" dirty="0"/>
              <a:t>, </a:t>
            </a:r>
            <a:endParaRPr lang="en-US" dirty="0" smtClean="0"/>
          </a:p>
          <a:p>
            <a:pPr lvl="1"/>
            <a:r>
              <a:rPr lang="en-US" dirty="0" smtClean="0"/>
              <a:t>quality of deliverables and</a:t>
            </a:r>
          </a:p>
          <a:p>
            <a:pPr lvl="1"/>
            <a:r>
              <a:rPr lang="en-US" dirty="0" smtClean="0"/>
              <a:t>mission </a:t>
            </a:r>
            <a:r>
              <a:rPr lang="en-US" dirty="0"/>
              <a:t>safety</a:t>
            </a:r>
            <a:r>
              <a:rPr lang="en-US" dirty="0" smtClean="0"/>
              <a:t>.</a:t>
            </a:r>
          </a:p>
          <a:p>
            <a:pPr lvl="1"/>
            <a:endParaRPr lang="en-US" dirty="0"/>
          </a:p>
          <a:p>
            <a:pPr>
              <a:spcAft>
                <a:spcPts val="1000"/>
              </a:spcAft>
            </a:pPr>
            <a:r>
              <a:rPr lang="en-US" dirty="0" smtClean="0"/>
              <a:t>Satisfying </a:t>
            </a:r>
            <a:r>
              <a:rPr lang="en-US" dirty="0"/>
              <a:t>the life-cycle development and operational needs of </a:t>
            </a:r>
            <a:r>
              <a:rPr lang="en-US" dirty="0" smtClean="0"/>
              <a:t>the science and engineering communities;</a:t>
            </a:r>
          </a:p>
          <a:p>
            <a:pPr>
              <a:spcAft>
                <a:spcPts val="1000"/>
              </a:spcAft>
            </a:pPr>
            <a:r>
              <a:rPr lang="en-US" dirty="0" smtClean="0"/>
              <a:t>Structured </a:t>
            </a:r>
            <a:r>
              <a:rPr lang="en-US" dirty="0"/>
              <a:t>and web-based access to additional model-based QUDT information, </a:t>
            </a:r>
            <a:r>
              <a:rPr lang="en-US" dirty="0" smtClean="0"/>
              <a:t>tools and </a:t>
            </a:r>
            <a:r>
              <a:rPr lang="en-US" dirty="0"/>
              <a:t>services.</a:t>
            </a:r>
          </a:p>
        </p:txBody>
      </p:sp>
    </p:spTree>
    <p:extLst>
      <p:ext uri="{BB962C8B-B14F-4D97-AF65-F5344CB8AC3E}">
        <p14:creationId xmlns:p14="http://schemas.microsoft.com/office/powerpoint/2010/main" val="16532314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TextBox 2"/>
          <p:cNvSpPr txBox="1"/>
          <p:nvPr/>
        </p:nvSpPr>
        <p:spPr>
          <a:xfrm>
            <a:off x="76200" y="1371600"/>
            <a:ext cx="8763000" cy="4093428"/>
          </a:xfrm>
          <a:prstGeom prst="rect">
            <a:avLst/>
          </a:prstGeom>
          <a:solidFill>
            <a:srgbClr val="EFEEBD"/>
          </a:solidFill>
        </p:spPr>
        <p:txBody>
          <a:bodyPr wrap="square" rtlCol="0">
            <a:spAutoFit/>
          </a:bodyPr>
          <a:lstStyle/>
          <a:p>
            <a:r>
              <a:rPr lang="en-US" sz="2000" i="1" dirty="0" smtClean="0"/>
              <a:t>“The QUDT handbook </a:t>
            </a:r>
            <a:r>
              <a:rPr lang="en-US" sz="2000" i="1" dirty="0"/>
              <a:t>is intended to be of broad application in the domains of science, </a:t>
            </a:r>
            <a:r>
              <a:rPr lang="en-US" sz="2000" i="1" dirty="0" smtClean="0"/>
              <a:t>engineering and </a:t>
            </a:r>
            <a:r>
              <a:rPr lang="en-US" sz="2000" i="1" dirty="0"/>
              <a:t>program management</a:t>
            </a:r>
            <a:r>
              <a:rPr lang="en-US" sz="2000" i="1" dirty="0" smtClean="0"/>
              <a:t>.</a:t>
            </a:r>
          </a:p>
          <a:p>
            <a:endParaRPr lang="en-US" sz="2000" i="1" dirty="0"/>
          </a:p>
          <a:p>
            <a:r>
              <a:rPr lang="en-US" sz="2000" i="1" dirty="0" smtClean="0"/>
              <a:t>Practically</a:t>
            </a:r>
            <a:r>
              <a:rPr lang="en-US" sz="2000" i="1" dirty="0"/>
              <a:t>, it will be useful for activities including, but not</a:t>
            </a:r>
          </a:p>
          <a:p>
            <a:r>
              <a:rPr lang="en-US" sz="2000" i="1" dirty="0"/>
              <a:t>limited to, research, development, design, validation and verification, communication </a:t>
            </a:r>
            <a:r>
              <a:rPr lang="en-US" sz="2000" i="1" dirty="0" smtClean="0"/>
              <a:t>and collaboration</a:t>
            </a:r>
            <a:r>
              <a:rPr lang="en-US" sz="2000" i="1" dirty="0"/>
              <a:t>, project management, requirements analysis and definition, specification</a:t>
            </a:r>
            <a:r>
              <a:rPr lang="en-US" sz="2000" i="1" dirty="0" smtClean="0"/>
              <a:t>, purchasing </a:t>
            </a:r>
            <a:r>
              <a:rPr lang="en-US" sz="2000" i="1" dirty="0"/>
              <a:t>and contract activities and failure modes and effects analysis</a:t>
            </a:r>
            <a:r>
              <a:rPr lang="en-US" sz="2000" i="1" dirty="0" smtClean="0"/>
              <a:t>.</a:t>
            </a:r>
          </a:p>
          <a:p>
            <a:endParaRPr lang="en-US" sz="2000" i="1" dirty="0"/>
          </a:p>
          <a:p>
            <a:r>
              <a:rPr lang="en-US" sz="2000" i="1" dirty="0"/>
              <a:t>The audience for this document includes the entire range of disciplines within NASA’s scientific</a:t>
            </a:r>
            <a:r>
              <a:rPr lang="en-US" sz="2000" i="1" dirty="0" smtClean="0"/>
              <a:t>, engineering</a:t>
            </a:r>
            <a:r>
              <a:rPr lang="en-US" sz="2000" i="1" dirty="0"/>
              <a:t>, management, technical and support communities</a:t>
            </a:r>
            <a:r>
              <a:rPr lang="en-US" sz="2000" i="1" dirty="0" smtClean="0"/>
              <a:t>.”</a:t>
            </a:r>
            <a:endParaRPr lang="en-US" sz="2000" i="1" dirty="0"/>
          </a:p>
        </p:txBody>
      </p:sp>
    </p:spTree>
    <p:extLst>
      <p:ext uri="{BB962C8B-B14F-4D97-AF65-F5344CB8AC3E}">
        <p14:creationId xmlns:p14="http://schemas.microsoft.com/office/powerpoint/2010/main" val="42617086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NASA QUDT Handbook</a:t>
            </a:r>
            <a:r>
              <a:rPr lang="en-US" dirty="0"/>
              <a:t> </a:t>
            </a:r>
            <a:r>
              <a:rPr lang="en-US" dirty="0" smtClean="0"/>
              <a:t>Content</a:t>
            </a:r>
            <a:endParaRPr lang="en-US" dirty="0"/>
          </a:p>
        </p:txBody>
      </p:sp>
      <p:pic>
        <p:nvPicPr>
          <p:cNvPr id="4" name="Picture 3" descr="Screen Shot 2013-05-13 at 12.12.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9200"/>
            <a:ext cx="5194300" cy="5359400"/>
          </a:xfrm>
          <a:prstGeom prst="rect">
            <a:avLst/>
          </a:prstGeom>
        </p:spPr>
      </p:pic>
    </p:spTree>
    <p:extLst>
      <p:ext uri="{BB962C8B-B14F-4D97-AF65-F5344CB8AC3E}">
        <p14:creationId xmlns:p14="http://schemas.microsoft.com/office/powerpoint/2010/main" val="11200559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304800"/>
            <a:ext cx="8305800" cy="685799"/>
          </a:xfrm>
        </p:spPr>
        <p:txBody>
          <a:bodyPr>
            <a:normAutofit/>
          </a:bodyPr>
          <a:lstStyle/>
          <a:p>
            <a:pPr algn="l"/>
            <a:r>
              <a:rPr lang="en-US" b="1" dirty="0" smtClean="0">
                <a:latin typeface="Lucida Grande"/>
                <a:cs typeface="Lucida Grande"/>
              </a:rPr>
              <a:t>Introductions</a:t>
            </a:r>
            <a:endParaRPr lang="en-US" b="1" dirty="0">
              <a:latin typeface="Lucida Grande"/>
              <a:cs typeface="Lucida Grande"/>
            </a:endParaRPr>
          </a:p>
        </p:txBody>
      </p:sp>
      <p:sp>
        <p:nvSpPr>
          <p:cNvPr id="3" name="Content Placeholder 6"/>
          <p:cNvSpPr txBox="1">
            <a:spLocks/>
          </p:cNvSpPr>
          <p:nvPr/>
        </p:nvSpPr>
        <p:spPr>
          <a:xfrm>
            <a:off x="1752600" y="1447800"/>
            <a:ext cx="6858000" cy="1600199"/>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2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Ralph Hodgson</a:t>
            </a:r>
          </a:p>
          <a:p>
            <a:pPr marL="3365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500" b="0" i="1" u="none" strike="noStrike" kern="0" cap="none" spc="0" normalizeH="0" baseline="0" noProof="0" dirty="0" smtClean="0">
                <a:ln>
                  <a:noFill/>
                </a:ln>
                <a:solidFill>
                  <a:schemeClr val="tx1"/>
                </a:solidFill>
                <a:effectLst/>
                <a:uLnTx/>
                <a:uFillTx/>
                <a:latin typeface="+mn-lt"/>
                <a:ea typeface="ＭＳ Ｐゴシック" pitchFamily="34" charset="-128"/>
              </a:rPr>
              <a:t>co-founder and CTO of </a:t>
            </a:r>
            <a:r>
              <a:rPr kumimoji="0" lang="en-US" sz="1500" b="0" i="1" u="none" strike="noStrike" kern="0" cap="none" spc="0" normalizeH="0" baseline="0" noProof="0" dirty="0" err="1" smtClean="0">
                <a:ln>
                  <a:noFill/>
                </a:ln>
                <a:solidFill>
                  <a:schemeClr val="tx1"/>
                </a:solidFill>
                <a:effectLst/>
                <a:uLnTx/>
                <a:uFillTx/>
                <a:latin typeface="+mn-lt"/>
                <a:ea typeface="ＭＳ Ｐゴシック" pitchFamily="34" charset="-128"/>
              </a:rPr>
              <a:t>TopQuadrant</a:t>
            </a:r>
            <a:r>
              <a:rPr kumimoji="0" lang="en-US" sz="1500" b="0" i="1" u="none" strike="noStrike" kern="0" cap="none" spc="0" normalizeH="0" baseline="0" noProof="0" dirty="0" smtClean="0">
                <a:ln>
                  <a:noFill/>
                </a:ln>
                <a:solidFill>
                  <a:schemeClr val="tx1"/>
                </a:solidFill>
                <a:effectLst/>
                <a:uLnTx/>
                <a:uFillTx/>
                <a:latin typeface="+mn-lt"/>
                <a:ea typeface="ＭＳ Ｐゴシック" pitchFamily="34" charset="-128"/>
              </a:rPr>
              <a:t>, Inc., a US-headquartered company that specializes in semantic technology consulting, training, tools and platforms;</a:t>
            </a:r>
          </a:p>
          <a:p>
            <a:pPr marL="336550" marR="0" lvl="1" indent="-285750" algn="l" defTabSz="914400" rtl="0" eaLnBrk="0" fontAlgn="base" latinLnBrk="0" hangingPunct="0">
              <a:lnSpc>
                <a:spcPct val="100000"/>
              </a:lnSpc>
              <a:spcBef>
                <a:spcPct val="20000"/>
              </a:spcBef>
              <a:spcAft>
                <a:spcPct val="0"/>
              </a:spcAft>
              <a:buClrTx/>
              <a:buSzTx/>
              <a:buFontTx/>
              <a:buChar char="–"/>
              <a:tabLst/>
              <a:defRPr/>
            </a:pPr>
            <a:r>
              <a:rPr lang="en-US" sz="1500" i="1" kern="0" dirty="0" smtClean="0">
                <a:latin typeface="+mn-lt"/>
                <a:ea typeface="ＭＳ Ｐゴシック" pitchFamily="34" charset="-128"/>
              </a:rPr>
              <a:t>NASA QUDT Ontologies and Handbook Lead</a:t>
            </a:r>
            <a:endParaRPr kumimoji="0" lang="en-US" sz="1500" b="0" i="1" u="none" strike="noStrike" kern="0" cap="none" spc="0" normalizeH="0" baseline="0" noProof="0" dirty="0" smtClean="0">
              <a:ln>
                <a:noFill/>
              </a:ln>
              <a:solidFill>
                <a:schemeClr val="tx1"/>
              </a:solidFill>
              <a:effectLst/>
              <a:uLnTx/>
              <a:uFillTx/>
              <a:latin typeface="+mn-lt"/>
              <a:ea typeface="ＭＳ Ｐゴシック" pitchFamily="34" charset="-128"/>
            </a:endParaRPr>
          </a:p>
        </p:txBody>
      </p:sp>
      <p:pic>
        <p:nvPicPr>
          <p:cNvPr id="4" name="Picture 8" descr="RalphHodgson.jpg"/>
          <p:cNvPicPr>
            <a:picLocks noChangeAspect="1"/>
          </p:cNvPicPr>
          <p:nvPr/>
        </p:nvPicPr>
        <p:blipFill>
          <a:blip r:embed="rId2" cstate="print"/>
          <a:srcRect/>
          <a:stretch>
            <a:fillRect/>
          </a:stretch>
        </p:blipFill>
        <p:spPr bwMode="auto">
          <a:xfrm>
            <a:off x="152400" y="1614488"/>
            <a:ext cx="1357312" cy="1357312"/>
          </a:xfrm>
          <a:prstGeom prst="rect">
            <a:avLst/>
          </a:prstGeom>
          <a:noFill/>
          <a:ln w="9525">
            <a:noFill/>
            <a:miter lim="800000"/>
            <a:headEnd/>
            <a:tailEnd/>
          </a:ln>
        </p:spPr>
      </p:pic>
      <p:sp>
        <p:nvSpPr>
          <p:cNvPr id="26" name="Content Placeholder 6"/>
          <p:cNvSpPr txBox="1">
            <a:spLocks/>
          </p:cNvSpPr>
          <p:nvPr/>
        </p:nvSpPr>
        <p:spPr>
          <a:xfrm>
            <a:off x="1828800" y="3124200"/>
            <a:ext cx="7045853" cy="1447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2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Jack </a:t>
            </a:r>
            <a:r>
              <a:rPr kumimoji="0" lang="en-US" sz="2200" b="1" i="0" u="none" strike="noStrike" kern="0" cap="none" spc="0" normalizeH="0" baseline="0" noProof="0" dirty="0" err="1" smtClean="0">
                <a:ln>
                  <a:noFill/>
                </a:ln>
                <a:solidFill>
                  <a:schemeClr val="tx1"/>
                </a:solidFill>
                <a:effectLst/>
                <a:uLnTx/>
                <a:uFillTx/>
                <a:latin typeface="+mn-lt"/>
                <a:ea typeface="ＭＳ Ｐゴシック" pitchFamily="34" charset="-128"/>
                <a:cs typeface="+mn-cs"/>
              </a:rPr>
              <a:t>Spivak</a:t>
            </a:r>
            <a:endParaRPr kumimoji="0" lang="en-US" sz="2200" b="1"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36550" marR="0" lvl="1" indent="-285750" algn="l" defTabSz="914400" rtl="0" eaLnBrk="0" fontAlgn="base" latinLnBrk="0" hangingPunct="0">
              <a:lnSpc>
                <a:spcPct val="100000"/>
              </a:lnSpc>
              <a:spcBef>
                <a:spcPct val="20000"/>
              </a:spcBef>
              <a:spcAft>
                <a:spcPct val="0"/>
              </a:spcAft>
              <a:buClrTx/>
              <a:buSzTx/>
              <a:buFontTx/>
              <a:buChar char="–"/>
              <a:tabLst/>
              <a:defRPr/>
            </a:pPr>
            <a:r>
              <a:rPr lang="en-US" sz="1500" i="1" kern="0" dirty="0" err="1" smtClean="0">
                <a:latin typeface="+mn-lt"/>
                <a:ea typeface="ＭＳ Ｐゴシック" pitchFamily="34" charset="-128"/>
              </a:rPr>
              <a:t>TopQuadrant</a:t>
            </a:r>
            <a:r>
              <a:rPr lang="en-US" sz="1500" i="1" kern="0" dirty="0" smtClean="0">
                <a:latin typeface="+mn-lt"/>
                <a:ea typeface="ＭＳ Ｐゴシック" pitchFamily="34" charset="-128"/>
              </a:rPr>
              <a:t> Associate. NASA QUDT Ontologies and Handbook Author. Background in 3D solid modeling and information exchange in medical product design. Founding member, Perceptions Collaborative – a consultancy specializing in business strategy, operations, and planning.</a:t>
            </a:r>
            <a:endParaRPr kumimoji="0" lang="en-US" sz="1500" b="0" i="1" u="none" strike="noStrike" kern="0" cap="none" spc="0" normalizeH="0" baseline="0" noProof="0" dirty="0" smtClean="0">
              <a:ln>
                <a:noFill/>
              </a:ln>
              <a:solidFill>
                <a:schemeClr val="tx1"/>
              </a:solidFill>
              <a:effectLst/>
              <a:uLnTx/>
              <a:uFillTx/>
              <a:latin typeface="+mn-lt"/>
              <a:ea typeface="ＭＳ Ｐゴシック" pitchFamily="34" charset="-128"/>
            </a:endParaRPr>
          </a:p>
        </p:txBody>
      </p:sp>
      <p:sp>
        <p:nvSpPr>
          <p:cNvPr id="6" name="Content Placeholder 6"/>
          <p:cNvSpPr txBox="1">
            <a:spLocks/>
          </p:cNvSpPr>
          <p:nvPr/>
        </p:nvSpPr>
        <p:spPr>
          <a:xfrm>
            <a:off x="1905000" y="4953000"/>
            <a:ext cx="7045853" cy="1447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QUDT (… and Ontology)</a:t>
            </a:r>
            <a:endParaRPr kumimoji="0" lang="en-US" sz="3200" b="1"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36550" marR="0" lvl="1" indent="-285750" algn="l" defTabSz="914400" rtl="0" eaLnBrk="0" fontAlgn="base" latinLnBrk="0" hangingPunct="0">
              <a:lnSpc>
                <a:spcPct val="100000"/>
              </a:lnSpc>
              <a:spcBef>
                <a:spcPct val="20000"/>
              </a:spcBef>
              <a:spcAft>
                <a:spcPct val="0"/>
              </a:spcAft>
              <a:buClrTx/>
              <a:buSzTx/>
              <a:buFontTx/>
              <a:buChar char="–"/>
              <a:tabLst/>
              <a:defRPr/>
            </a:pPr>
            <a:r>
              <a:rPr lang="en-US" sz="1600" i="1" kern="0" dirty="0" smtClean="0">
                <a:latin typeface="+mn-lt"/>
                <a:ea typeface="ＭＳ Ｐゴシック" pitchFamily="34" charset="-128"/>
              </a:rPr>
              <a:t>A NASA-sponsored initiative to formalize Quantities, Units of Measure, Dimensions and Types using ontologies expressed in RDF/OWL so that multiple representations can be generated including a NASA QUDT Handbook</a:t>
            </a:r>
            <a:endParaRPr kumimoji="0" lang="en-US" sz="1600" b="0" i="1" u="none" strike="noStrike" kern="0" cap="none" spc="0" normalizeH="0" baseline="0" noProof="0" dirty="0" smtClean="0">
              <a:ln>
                <a:noFill/>
              </a:ln>
              <a:solidFill>
                <a:schemeClr val="tx1"/>
              </a:solidFill>
              <a:effectLst/>
              <a:uLnTx/>
              <a:uFillTx/>
              <a:latin typeface="+mn-lt"/>
              <a:ea typeface="ＭＳ Ｐゴシック" pitchFamily="34" charset="-128"/>
            </a:endParaRPr>
          </a:p>
        </p:txBody>
      </p:sp>
      <p:pic>
        <p:nvPicPr>
          <p:cNvPr id="7" name="Picture 6" descr="Screen Shot 2013-05-13 at 12.11.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15" y="4953000"/>
            <a:ext cx="1236785" cy="1607820"/>
          </a:xfrm>
          <a:prstGeom prst="rect">
            <a:avLst/>
          </a:prstGeom>
        </p:spPr>
      </p:pic>
    </p:spTree>
    <p:extLst>
      <p:ext uri="{BB962C8B-B14F-4D97-AF65-F5344CB8AC3E}">
        <p14:creationId xmlns:p14="http://schemas.microsoft.com/office/powerpoint/2010/main" val="268188076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NASA QUDT Handbook</a:t>
            </a:r>
            <a:br>
              <a:rPr lang="en-US" dirty="0" smtClean="0"/>
            </a:br>
            <a:r>
              <a:rPr lang="en-US" sz="2700" dirty="0" smtClean="0"/>
              <a:t>Quantity Kind Domains</a:t>
            </a:r>
            <a:endParaRPr lang="en-US" sz="2700" dirty="0"/>
          </a:p>
        </p:txBody>
      </p:sp>
      <p:pic>
        <p:nvPicPr>
          <p:cNvPr id="3" name="Picture 2" descr="Screen Shot 2013-05-13 at 12.30.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5156200" cy="4483100"/>
          </a:xfrm>
          <a:prstGeom prst="rect">
            <a:avLst/>
          </a:prstGeom>
        </p:spPr>
      </p:pic>
    </p:spTree>
    <p:extLst>
      <p:ext uri="{BB962C8B-B14F-4D97-AF65-F5344CB8AC3E}">
        <p14:creationId xmlns:p14="http://schemas.microsoft.com/office/powerpoint/2010/main" val="29619896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1143000"/>
          </a:xfrm>
        </p:spPr>
        <p:txBody>
          <a:bodyPr>
            <a:noAutofit/>
          </a:bodyPr>
          <a:lstStyle/>
          <a:p>
            <a:r>
              <a:rPr lang="en-US" sz="3600" dirty="0" smtClean="0"/>
              <a:t>NASA QUDT Handbook</a:t>
            </a:r>
            <a:br>
              <a:rPr lang="en-US" sz="3600" dirty="0" smtClean="0"/>
            </a:br>
            <a:r>
              <a:rPr lang="en-US" sz="2800" dirty="0" smtClean="0"/>
              <a:t>Example: Propulsion Quantity Kinds</a:t>
            </a:r>
            <a:endParaRPr lang="en-US" sz="2800" dirty="0"/>
          </a:p>
        </p:txBody>
      </p:sp>
      <p:pic>
        <p:nvPicPr>
          <p:cNvPr id="5" name="Picture 4" descr="Screen Shot 2013-05-13 at 12.38.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19200"/>
            <a:ext cx="3508094" cy="5312597"/>
          </a:xfrm>
          <a:prstGeom prst="rect">
            <a:avLst/>
          </a:prstGeom>
        </p:spPr>
      </p:pic>
      <p:pic>
        <p:nvPicPr>
          <p:cNvPr id="9" name="Picture 8" descr="Screen Shot 2013-05-13 at 12.41.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676400"/>
            <a:ext cx="4509444" cy="4495800"/>
          </a:xfrm>
          <a:prstGeom prst="rect">
            <a:avLst/>
          </a:prstGeom>
        </p:spPr>
      </p:pic>
    </p:spTree>
    <p:extLst>
      <p:ext uri="{BB962C8B-B14F-4D97-AF65-F5344CB8AC3E}">
        <p14:creationId xmlns:p14="http://schemas.microsoft.com/office/powerpoint/2010/main" val="31237402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96400" cy="1143000"/>
          </a:xfrm>
        </p:spPr>
        <p:txBody>
          <a:bodyPr/>
          <a:lstStyle/>
          <a:p>
            <a:r>
              <a:rPr lang="en-US" sz="3100" dirty="0" smtClean="0"/>
              <a:t>Example:  an ISO-80000 </a:t>
            </a:r>
            <a:r>
              <a:rPr lang="en-US" sz="3100" dirty="0" err="1" smtClean="0"/>
              <a:t>QuantityKind</a:t>
            </a:r>
            <a:endParaRPr lang="en-US" sz="3100" dirty="0"/>
          </a:p>
        </p:txBody>
      </p:sp>
      <p:grpSp>
        <p:nvGrpSpPr>
          <p:cNvPr id="9" name="Group 8"/>
          <p:cNvGrpSpPr/>
          <p:nvPr/>
        </p:nvGrpSpPr>
        <p:grpSpPr>
          <a:xfrm>
            <a:off x="4114800" y="1143000"/>
            <a:ext cx="4876800" cy="5715000"/>
            <a:chOff x="3505200" y="1143000"/>
            <a:chExt cx="4876800" cy="5715000"/>
          </a:xfrm>
        </p:grpSpPr>
        <p:sp>
          <p:nvSpPr>
            <p:cNvPr id="6" name="Rounded Rectangle 5"/>
            <p:cNvSpPr/>
            <p:nvPr/>
          </p:nvSpPr>
          <p:spPr>
            <a:xfrm>
              <a:off x="3505200" y="1143000"/>
              <a:ext cx="4876800" cy="5715000"/>
            </a:xfrm>
            <a:prstGeom prst="roundRect">
              <a:avLst>
                <a:gd name="adj" fmla="val 34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3-05-18 at 11.20.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219200"/>
              <a:ext cx="4753340" cy="5562600"/>
            </a:xfrm>
            <a:prstGeom prst="rect">
              <a:avLst/>
            </a:prstGeom>
          </p:spPr>
        </p:pic>
      </p:grpSp>
      <p:sp>
        <p:nvSpPr>
          <p:cNvPr id="3" name="Line Callout 2 30723"/>
          <p:cNvSpPr>
            <a:spLocks/>
          </p:cNvSpPr>
          <p:nvPr/>
        </p:nvSpPr>
        <p:spPr bwMode="auto">
          <a:xfrm>
            <a:off x="457200" y="5334000"/>
            <a:ext cx="2667000" cy="1219200"/>
          </a:xfrm>
          <a:prstGeom prst="borderCallout2">
            <a:avLst>
              <a:gd name="adj1" fmla="val 48421"/>
              <a:gd name="adj2" fmla="val 100649"/>
              <a:gd name="adj3" fmla="val 46209"/>
              <a:gd name="adj4" fmla="val 194647"/>
              <a:gd name="adj5" fmla="val 79342"/>
              <a:gd name="adj6" fmla="val 214558"/>
            </a:avLst>
          </a:prstGeom>
          <a:solidFill>
            <a:srgbClr val="EFEEBD"/>
          </a:solidFill>
          <a:ln w="28575" algn="ctr">
            <a:solidFill>
              <a:srgbClr val="38843A"/>
            </a:solidFill>
            <a:miter lim="800000"/>
            <a:headEnd/>
            <a:tailEnd type="triangle" w="lg" len="med"/>
          </a:ln>
          <a:effectLst/>
        </p:spPr>
        <p:txBody>
          <a:bodyPr lIns="92075" tIns="46038" rIns="92075" bIns="46038"/>
          <a:lstStyle/>
          <a:p>
            <a:pPr fontAlgn="base">
              <a:spcBef>
                <a:spcPct val="0"/>
              </a:spcBef>
              <a:spcAft>
                <a:spcPct val="0"/>
              </a:spcAft>
              <a:defRPr/>
            </a:pPr>
            <a:r>
              <a:rPr lang="en-US" dirty="0" smtClean="0">
                <a:solidFill>
                  <a:srgbClr val="000000"/>
                </a:solidFill>
                <a:cs typeface="Arial" pitchFamily="34" charset="0"/>
              </a:rPr>
              <a:t>Machine-</a:t>
            </a:r>
            <a:r>
              <a:rPr lang="en-US" dirty="0" err="1" smtClean="0">
                <a:solidFill>
                  <a:srgbClr val="000000"/>
                </a:solidFill>
                <a:cs typeface="Arial" pitchFamily="34" charset="0"/>
              </a:rPr>
              <a:t>processable</a:t>
            </a:r>
            <a:r>
              <a:rPr lang="en-US" dirty="0" smtClean="0">
                <a:solidFill>
                  <a:srgbClr val="000000"/>
                </a:solidFill>
                <a:cs typeface="Arial" pitchFamily="34" charset="0"/>
              </a:rPr>
              <a:t> representations: OWL/RDF, Turtle, XML, JSON, CSV</a:t>
            </a:r>
            <a:endParaRPr lang="en-US" dirty="0">
              <a:solidFill>
                <a:srgbClr val="000000"/>
              </a:solidFill>
              <a:cs typeface="Arial" pitchFamily="34" charset="0"/>
            </a:endParaRPr>
          </a:p>
        </p:txBody>
      </p:sp>
      <p:sp>
        <p:nvSpPr>
          <p:cNvPr id="10" name="Rounded Rectangle 9"/>
          <p:cNvSpPr/>
          <p:nvPr/>
        </p:nvSpPr>
        <p:spPr>
          <a:xfrm>
            <a:off x="4648200" y="1143000"/>
            <a:ext cx="1752600" cy="304800"/>
          </a:xfrm>
          <a:prstGeom prst="roundRect">
            <a:avLst/>
          </a:prstGeom>
          <a:solidFill>
            <a:srgbClr val="38843A">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Callout 2 30723"/>
          <p:cNvSpPr>
            <a:spLocks/>
          </p:cNvSpPr>
          <p:nvPr/>
        </p:nvSpPr>
        <p:spPr bwMode="auto">
          <a:xfrm>
            <a:off x="381000" y="3124200"/>
            <a:ext cx="2667000" cy="914400"/>
          </a:xfrm>
          <a:prstGeom prst="borderCallout2">
            <a:avLst>
              <a:gd name="adj1" fmla="val 20959"/>
              <a:gd name="adj2" fmla="val 101082"/>
              <a:gd name="adj3" fmla="val 20798"/>
              <a:gd name="adj4" fmla="val 148589"/>
              <a:gd name="adj5" fmla="val 43958"/>
              <a:gd name="adj6" fmla="val 152897"/>
            </a:avLst>
          </a:prstGeom>
          <a:solidFill>
            <a:srgbClr val="EFEEBD"/>
          </a:solidFill>
          <a:ln w="28575" algn="ctr">
            <a:solidFill>
              <a:srgbClr val="38843A"/>
            </a:solidFill>
            <a:miter lim="800000"/>
            <a:headEnd/>
            <a:tailEnd type="triangle" w="lg" len="med"/>
          </a:ln>
          <a:effectLst/>
        </p:spPr>
        <p:txBody>
          <a:bodyPr lIns="92075" tIns="46038" rIns="92075" bIns="46038"/>
          <a:lstStyle/>
          <a:p>
            <a:pPr fontAlgn="base">
              <a:spcBef>
                <a:spcPct val="0"/>
              </a:spcBef>
              <a:spcAft>
                <a:spcPct val="0"/>
              </a:spcAft>
              <a:defRPr/>
            </a:pPr>
            <a:r>
              <a:rPr lang="en-US" dirty="0" smtClean="0">
                <a:solidFill>
                  <a:srgbClr val="000000"/>
                </a:solidFill>
                <a:cs typeface="Arial" pitchFamily="34" charset="0"/>
              </a:rPr>
              <a:t>Ontology-generated table using SWP to produce </a:t>
            </a:r>
            <a:r>
              <a:rPr lang="en-US" dirty="0" err="1" smtClean="0">
                <a:solidFill>
                  <a:srgbClr val="000000"/>
                </a:solidFill>
                <a:cs typeface="Arial" pitchFamily="34" charset="0"/>
              </a:rPr>
              <a:t>LaTeX</a:t>
            </a:r>
            <a:endParaRPr lang="en-US" dirty="0">
              <a:solidFill>
                <a:srgbClr val="000000"/>
              </a:solidFill>
              <a:cs typeface="Arial" pitchFamily="34" charset="0"/>
            </a:endParaRPr>
          </a:p>
        </p:txBody>
      </p:sp>
      <p:sp>
        <p:nvSpPr>
          <p:cNvPr id="12" name="Rounded Rectangle 11"/>
          <p:cNvSpPr/>
          <p:nvPr/>
        </p:nvSpPr>
        <p:spPr>
          <a:xfrm>
            <a:off x="4343400" y="3505200"/>
            <a:ext cx="4495800" cy="2209800"/>
          </a:xfrm>
          <a:prstGeom prst="roundRect">
            <a:avLst>
              <a:gd name="adj" fmla="val 9905"/>
            </a:avLst>
          </a:prstGeom>
          <a:solidFill>
            <a:srgbClr val="38843A">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ine Callout 2 30723"/>
          <p:cNvSpPr>
            <a:spLocks/>
          </p:cNvSpPr>
          <p:nvPr/>
        </p:nvSpPr>
        <p:spPr bwMode="auto">
          <a:xfrm>
            <a:off x="381000" y="1219200"/>
            <a:ext cx="2667000" cy="914400"/>
          </a:xfrm>
          <a:prstGeom prst="borderCallout2">
            <a:avLst>
              <a:gd name="adj1" fmla="val 29130"/>
              <a:gd name="adj2" fmla="val 100148"/>
              <a:gd name="adj3" fmla="val 28969"/>
              <a:gd name="adj4" fmla="val 149990"/>
              <a:gd name="adj5" fmla="val 19446"/>
              <a:gd name="adj6" fmla="val 162234"/>
            </a:avLst>
          </a:prstGeom>
          <a:solidFill>
            <a:srgbClr val="EFEEBD"/>
          </a:solidFill>
          <a:ln w="28575" algn="ctr">
            <a:solidFill>
              <a:srgbClr val="38843A"/>
            </a:solidFill>
            <a:miter lim="800000"/>
            <a:headEnd/>
            <a:tailEnd type="triangle" w="lg" len="med"/>
          </a:ln>
          <a:effectLst/>
        </p:spPr>
        <p:txBody>
          <a:bodyPr lIns="92075" tIns="46038" rIns="92075" bIns="46038"/>
          <a:lstStyle/>
          <a:p>
            <a:pPr fontAlgn="base">
              <a:spcBef>
                <a:spcPct val="0"/>
              </a:spcBef>
              <a:spcAft>
                <a:spcPct val="0"/>
              </a:spcAft>
              <a:defRPr/>
            </a:pPr>
            <a:r>
              <a:rPr lang="en-US" dirty="0" smtClean="0">
                <a:solidFill>
                  <a:srgbClr val="000000"/>
                </a:solidFill>
                <a:cs typeface="Arial" pitchFamily="34" charset="0"/>
              </a:rPr>
              <a:t>Electric Charge Line Density Quantity Kind</a:t>
            </a:r>
            <a:endParaRPr lang="en-US" dirty="0">
              <a:solidFill>
                <a:srgbClr val="000000"/>
              </a:solidFill>
              <a:cs typeface="Arial" pitchFamily="34" charset="0"/>
            </a:endParaRPr>
          </a:p>
        </p:txBody>
      </p:sp>
      <p:sp>
        <p:nvSpPr>
          <p:cNvPr id="14" name="Rounded Rectangle 13"/>
          <p:cNvSpPr/>
          <p:nvPr/>
        </p:nvSpPr>
        <p:spPr>
          <a:xfrm>
            <a:off x="6172200" y="6324600"/>
            <a:ext cx="1905000" cy="304800"/>
          </a:xfrm>
          <a:prstGeom prst="roundRect">
            <a:avLst/>
          </a:prstGeom>
          <a:solidFill>
            <a:srgbClr val="38843A">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3017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lstStyle/>
          <a:p>
            <a:r>
              <a:rPr lang="en-US" sz="3000" dirty="0" smtClean="0"/>
              <a:t>QUDT Name, Identifier and Usage Rules</a:t>
            </a:r>
            <a:endParaRPr lang="en-US" sz="3000" dirty="0"/>
          </a:p>
        </p:txBody>
      </p:sp>
      <p:pic>
        <p:nvPicPr>
          <p:cNvPr id="4" name="Picture 3" descr="Screen Shot 2013-05-17 at 11.19.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351083"/>
            <a:ext cx="4648445" cy="5486400"/>
          </a:xfrm>
          <a:prstGeom prst="rect">
            <a:avLst/>
          </a:prstGeom>
        </p:spPr>
      </p:pic>
      <p:sp>
        <p:nvSpPr>
          <p:cNvPr id="5" name="TextBox 4"/>
          <p:cNvSpPr txBox="1"/>
          <p:nvPr/>
        </p:nvSpPr>
        <p:spPr>
          <a:xfrm>
            <a:off x="76200" y="1314271"/>
            <a:ext cx="3657600" cy="1200329"/>
          </a:xfrm>
          <a:prstGeom prst="rect">
            <a:avLst/>
          </a:prstGeom>
          <a:solidFill>
            <a:srgbClr val="EFEEBD"/>
          </a:solidFill>
        </p:spPr>
        <p:txBody>
          <a:bodyPr wrap="square" rtlCol="0">
            <a:spAutoFit/>
          </a:bodyPr>
          <a:lstStyle/>
          <a:p>
            <a:r>
              <a:rPr lang="en-US" dirty="0"/>
              <a:t>R</a:t>
            </a:r>
            <a:r>
              <a:rPr lang="en-US" dirty="0" smtClean="0"/>
              <a:t>ules </a:t>
            </a:r>
            <a:r>
              <a:rPr lang="en-US" dirty="0"/>
              <a:t>for the construction and usage of quantities, units of measure</a:t>
            </a:r>
            <a:r>
              <a:rPr lang="en-US" dirty="0" smtClean="0"/>
              <a:t>, dimensions </a:t>
            </a:r>
            <a:r>
              <a:rPr lang="en-US" dirty="0"/>
              <a:t>and data types.</a:t>
            </a:r>
          </a:p>
        </p:txBody>
      </p:sp>
    </p:spTree>
    <p:extLst>
      <p:ext uri="{BB962C8B-B14F-4D97-AF65-F5344CB8AC3E}">
        <p14:creationId xmlns:p14="http://schemas.microsoft.com/office/powerpoint/2010/main" val="24499444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Rule</a:t>
            </a:r>
            <a:endParaRPr lang="en-US" dirty="0"/>
          </a:p>
        </p:txBody>
      </p:sp>
      <p:pic>
        <p:nvPicPr>
          <p:cNvPr id="4" name="Picture 3" descr="Screen Shot 2013-05-18 at 12.55.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20" y="915373"/>
            <a:ext cx="8623300" cy="5905500"/>
          </a:xfrm>
          <a:prstGeom prst="rect">
            <a:avLst/>
          </a:prstGeom>
        </p:spPr>
      </p:pic>
    </p:spTree>
    <p:extLst>
      <p:ext uri="{BB962C8B-B14F-4D97-AF65-F5344CB8AC3E}">
        <p14:creationId xmlns:p14="http://schemas.microsoft.com/office/powerpoint/2010/main" val="436144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Model-Driven Traceability</a:t>
            </a:r>
            <a:endParaRPr lang="en-US" dirty="0"/>
          </a:p>
        </p:txBody>
      </p:sp>
      <p:sp>
        <p:nvSpPr>
          <p:cNvPr id="3" name="Rectangle 2"/>
          <p:cNvSpPr/>
          <p:nvPr/>
        </p:nvSpPr>
        <p:spPr>
          <a:xfrm>
            <a:off x="533400" y="1219200"/>
            <a:ext cx="8153400" cy="923330"/>
          </a:xfrm>
          <a:prstGeom prst="rect">
            <a:avLst/>
          </a:prstGeom>
        </p:spPr>
        <p:txBody>
          <a:bodyPr wrap="square">
            <a:spAutoFit/>
          </a:bodyPr>
          <a:lstStyle/>
          <a:p>
            <a:r>
              <a:rPr lang="en-US" dirty="0"/>
              <a:t>The Ontologies and PDF Content are fully linked, including ‘where-used’ </a:t>
            </a:r>
            <a:r>
              <a:rPr lang="en-US" dirty="0" smtClean="0"/>
              <a:t>links. All references and their attribution are also included in the models.</a:t>
            </a:r>
            <a:endParaRPr lang="en-US" dirty="0"/>
          </a:p>
        </p:txBody>
      </p:sp>
      <p:pic>
        <p:nvPicPr>
          <p:cNvPr id="4" name="Picture 3" descr="Screen Shot 2013-05-19 at 12.1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362200"/>
            <a:ext cx="3764793" cy="4267200"/>
          </a:xfrm>
          <a:prstGeom prst="rect">
            <a:avLst/>
          </a:prstGeom>
        </p:spPr>
      </p:pic>
      <p:sp>
        <p:nvSpPr>
          <p:cNvPr id="5" name="TextBox 4"/>
          <p:cNvSpPr txBox="1"/>
          <p:nvPr/>
        </p:nvSpPr>
        <p:spPr>
          <a:xfrm>
            <a:off x="762000" y="2438400"/>
            <a:ext cx="3124200" cy="646331"/>
          </a:xfrm>
          <a:prstGeom prst="rect">
            <a:avLst/>
          </a:prstGeom>
          <a:noFill/>
        </p:spPr>
        <p:txBody>
          <a:bodyPr wrap="square" rtlCol="0">
            <a:spAutoFit/>
          </a:bodyPr>
          <a:lstStyle/>
          <a:p>
            <a:r>
              <a:rPr lang="en-US" dirty="0" smtClean="0"/>
              <a:t>Example: Electric Charge Quantity Kind</a:t>
            </a:r>
            <a:endParaRPr lang="en-US" dirty="0"/>
          </a:p>
        </p:txBody>
      </p:sp>
    </p:spTree>
    <p:extLst>
      <p:ext uri="{BB962C8B-B14F-4D97-AF65-F5344CB8AC3E}">
        <p14:creationId xmlns:p14="http://schemas.microsoft.com/office/powerpoint/2010/main" val="18661939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152400" y="152400"/>
            <a:ext cx="9144000" cy="1143000"/>
          </a:xfrm>
        </p:spPr>
        <p:txBody>
          <a:bodyPr/>
          <a:lstStyle/>
          <a:p>
            <a:r>
              <a:rPr lang="en-US" sz="3200" dirty="0" smtClean="0">
                <a:latin typeface="Arial" charset="0"/>
                <a:ea typeface="ＭＳ Ｐゴシック" charset="0"/>
              </a:rPr>
              <a:t>QUDT Industry &amp; Standards Alignment</a:t>
            </a:r>
            <a:endParaRPr lang="en-US" sz="3200" dirty="0">
              <a:latin typeface="Arial" charset="0"/>
              <a:ea typeface="ＭＳ Ｐゴシック" charset="0"/>
            </a:endParaRP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Page </a:t>
            </a:r>
            <a:fld id="{E0DD0A6A-A099-394A-9D2E-F686156E9B16}" type="slidenum">
              <a:rPr lang="en-US" sz="900"/>
              <a:pPr/>
              <a:t>36</a:t>
            </a:fld>
            <a:endParaRPr lang="en-US" sz="900"/>
          </a:p>
        </p:txBody>
      </p:sp>
      <p:sp>
        <p:nvSpPr>
          <p:cNvPr id="41987" name="Content Placeholder 3"/>
          <p:cNvSpPr>
            <a:spLocks noGrp="1"/>
          </p:cNvSpPr>
          <p:nvPr>
            <p:ph idx="4294967295"/>
          </p:nvPr>
        </p:nvSpPr>
        <p:spPr>
          <a:xfrm>
            <a:off x="609600" y="1295400"/>
            <a:ext cx="8458200" cy="4830763"/>
          </a:xfrm>
        </p:spPr>
        <p:txBody>
          <a:bodyPr>
            <a:normAutofit fontScale="85000" lnSpcReduction="20000"/>
          </a:bodyPr>
          <a:lstStyle/>
          <a:p>
            <a:r>
              <a:rPr lang="en-US" dirty="0" smtClean="0">
                <a:latin typeface="Arial" charset="0"/>
                <a:ea typeface="ＭＳ Ｐゴシック" charset="0"/>
                <a:hlinkClick r:id="rId3"/>
              </a:rPr>
              <a:t>CODATA</a:t>
            </a:r>
          </a:p>
          <a:p>
            <a:pPr lvl="1"/>
            <a:r>
              <a:rPr lang="en-US" dirty="0" smtClean="0">
                <a:latin typeface="Arial" charset="0"/>
                <a:ea typeface="ＭＳ Ｐゴシック" charset="0"/>
                <a:hlinkClick r:id="rId3"/>
              </a:rPr>
              <a:t>"CODATA Recommended Values of the Fundamental Physical Constants: 2006" . Committee on Data for Science and Technology (CODATA).</a:t>
            </a:r>
            <a:endParaRPr lang="en-US" dirty="0" smtClean="0">
              <a:latin typeface="Arial" charset="0"/>
              <a:ea typeface="ＭＳ Ｐゴシック" charset="0"/>
            </a:endParaRPr>
          </a:p>
          <a:p>
            <a:r>
              <a:rPr lang="en-US" altLang="ja-JP" dirty="0" smtClean="0">
                <a:latin typeface="Arial" charset="0"/>
                <a:ea typeface="ＭＳ Ｐゴシック" charset="0"/>
              </a:rPr>
              <a:t>BIPM</a:t>
            </a:r>
          </a:p>
          <a:p>
            <a:pPr lvl="1"/>
            <a:r>
              <a:rPr lang="ja-JP" altLang="en-US" dirty="0" smtClean="0">
                <a:latin typeface="Arial" charset="0"/>
                <a:ea typeface="ＭＳ Ｐゴシック" charset="0"/>
              </a:rPr>
              <a:t>“</a:t>
            </a:r>
            <a:r>
              <a:rPr lang="en-US" dirty="0">
                <a:latin typeface="Arial" charset="0"/>
                <a:ea typeface="ＭＳ Ｐゴシック" charset="0"/>
                <a:hlinkClick r:id="rId4"/>
              </a:rPr>
              <a:t>International System of Units (SI), 8th Edition</a:t>
            </a:r>
            <a:r>
              <a:rPr lang="ja-JP" altLang="en-US" dirty="0">
                <a:latin typeface="Arial" charset="0"/>
                <a:ea typeface="ＭＳ Ｐゴシック" charset="0"/>
              </a:rPr>
              <a:t>”</a:t>
            </a:r>
            <a:r>
              <a:rPr lang="en-US" dirty="0">
                <a:latin typeface="Arial" charset="0"/>
                <a:ea typeface="ＭＳ Ｐゴシック" charset="0"/>
              </a:rPr>
              <a:t>.  Bureau International des </a:t>
            </a:r>
            <a:r>
              <a:rPr lang="en-US" dirty="0" err="1">
                <a:latin typeface="Arial" charset="0"/>
                <a:ea typeface="ＭＳ Ｐゴシック" charset="0"/>
              </a:rPr>
              <a:t>Poids</a:t>
            </a:r>
            <a:r>
              <a:rPr lang="en-US" dirty="0">
                <a:latin typeface="Arial" charset="0"/>
                <a:ea typeface="ＭＳ Ｐゴシック" charset="0"/>
              </a:rPr>
              <a:t> et </a:t>
            </a:r>
            <a:r>
              <a:rPr lang="en-US" dirty="0" err="1">
                <a:latin typeface="Arial" charset="0"/>
                <a:ea typeface="ＭＳ Ｐゴシック" charset="0"/>
              </a:rPr>
              <a:t>Mesures</a:t>
            </a:r>
            <a:r>
              <a:rPr lang="en-US" dirty="0">
                <a:latin typeface="Arial" charset="0"/>
                <a:ea typeface="ＭＳ Ｐゴシック" charset="0"/>
              </a:rPr>
              <a:t> (BIPM).</a:t>
            </a:r>
          </a:p>
          <a:p>
            <a:r>
              <a:rPr lang="en-US" altLang="ja-JP" dirty="0" smtClean="0">
                <a:latin typeface="Arial" charset="0"/>
                <a:ea typeface="ＭＳ Ｐゴシック" charset="0"/>
              </a:rPr>
              <a:t>NIST</a:t>
            </a:r>
          </a:p>
          <a:p>
            <a:pPr lvl="1"/>
            <a:r>
              <a:rPr lang="ja-JP" altLang="en-US" dirty="0" smtClean="0">
                <a:latin typeface="Arial" charset="0"/>
                <a:ea typeface="ＭＳ Ｐゴシック" charset="0"/>
              </a:rPr>
              <a:t>“</a:t>
            </a:r>
            <a:r>
              <a:rPr lang="en-US" dirty="0" smtClean="0">
                <a:latin typeface="Arial" charset="0"/>
                <a:ea typeface="ＭＳ Ｐゴシック" charset="0"/>
                <a:hlinkClick r:id="rId5"/>
              </a:rPr>
              <a:t>NIST </a:t>
            </a:r>
            <a:r>
              <a:rPr lang="en-US" dirty="0">
                <a:latin typeface="Arial" charset="0"/>
                <a:ea typeface="ＭＳ Ｐゴシック" charset="0"/>
                <a:hlinkClick r:id="rId5"/>
              </a:rPr>
              <a:t>Reference on Constants, Units, </a:t>
            </a:r>
            <a:r>
              <a:rPr lang="en-US" dirty="0" smtClean="0">
                <a:latin typeface="Arial" charset="0"/>
                <a:ea typeface="ＭＳ Ｐゴシック" charset="0"/>
                <a:hlinkClick r:id="rId5"/>
              </a:rPr>
              <a:t>and Uncertainty</a:t>
            </a:r>
            <a:r>
              <a:rPr lang="ja-JP" altLang="en-US" dirty="0" smtClean="0">
                <a:latin typeface="Arial" charset="0"/>
                <a:ea typeface="ＭＳ Ｐゴシック" charset="0"/>
              </a:rPr>
              <a:t>”</a:t>
            </a:r>
            <a:r>
              <a:rPr lang="en-US" dirty="0" smtClean="0">
                <a:latin typeface="Arial" charset="0"/>
                <a:ea typeface="ＭＳ Ｐゴシック" charset="0"/>
              </a:rPr>
              <a:t>. National Institute of Standards and Technology (NIST).</a:t>
            </a:r>
          </a:p>
          <a:p>
            <a:r>
              <a:rPr lang="en-US" dirty="0" smtClean="0">
                <a:latin typeface="Arial" charset="0"/>
                <a:ea typeface="ＭＳ Ｐゴシック" charset="0"/>
              </a:rPr>
              <a:t>ISO</a:t>
            </a:r>
          </a:p>
          <a:p>
            <a:pPr lvl="1"/>
            <a:r>
              <a:rPr lang="en-US" dirty="0" smtClean="0">
                <a:latin typeface="Arial" charset="0"/>
                <a:ea typeface="ＭＳ Ｐゴシック" charset="0"/>
              </a:rPr>
              <a:t>ISO 80000 Standards for Units and </a:t>
            </a:r>
            <a:r>
              <a:rPr lang="en-US" dirty="0" smtClean="0">
                <a:latin typeface="Arial" charset="0"/>
                <a:ea typeface="ＭＳ Ｐゴシック" charset="0"/>
              </a:rPr>
              <a:t>Quantities</a:t>
            </a:r>
          </a:p>
          <a:p>
            <a:r>
              <a:rPr lang="en-US" dirty="0" smtClean="0">
                <a:latin typeface="Arial" charset="0"/>
                <a:ea typeface="ＭＳ Ｐゴシック" charset="0"/>
              </a:rPr>
              <a:t>UNECE</a:t>
            </a:r>
            <a:endParaRPr lang="en-US" dirty="0">
              <a:latin typeface="Arial" charset="0"/>
              <a:ea typeface="ＭＳ Ｐゴシック" charset="0"/>
            </a:endParaRPr>
          </a:p>
          <a:p>
            <a:pPr lvl="1"/>
            <a:r>
              <a:rPr lang="en-US" dirty="0">
                <a:latin typeface="Arial" charset="0"/>
                <a:ea typeface="ＭＳ Ｐゴシック" charset="0"/>
              </a:rPr>
              <a:t>e</a:t>
            </a:r>
            <a:r>
              <a:rPr lang="en-US" dirty="0" smtClean="0">
                <a:latin typeface="Arial" charset="0"/>
                <a:ea typeface="ＭＳ Ｐゴシック" charset="0"/>
              </a:rPr>
              <a:t>-Commerce codes alignment</a:t>
            </a:r>
            <a:endParaRPr lang="en-US" dirty="0" smtClean="0">
              <a:latin typeface="Arial" charset="0"/>
              <a:ea typeface="ＭＳ Ｐゴシック" charset="0"/>
            </a:endParaRPr>
          </a:p>
          <a:p>
            <a:pPr lvl="1"/>
            <a:endParaRPr lang="en-US" dirty="0">
              <a:latin typeface="Arial" charset="0"/>
              <a:ea typeface="ＭＳ Ｐゴシック" charset="0"/>
            </a:endParaRPr>
          </a:p>
        </p:txBody>
      </p:sp>
    </p:spTree>
    <p:extLst>
      <p:ext uri="{BB962C8B-B14F-4D97-AF65-F5344CB8AC3E}">
        <p14:creationId xmlns:p14="http://schemas.microsoft.com/office/powerpoint/2010/main" val="4967245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QUDT models ISO-80000</a:t>
            </a:r>
            <a:endParaRPr lang="en-US" dirty="0"/>
          </a:p>
        </p:txBody>
      </p:sp>
      <p:sp>
        <p:nvSpPr>
          <p:cNvPr id="6" name="Rectangle 5"/>
          <p:cNvSpPr/>
          <p:nvPr/>
        </p:nvSpPr>
        <p:spPr>
          <a:xfrm>
            <a:off x="0" y="1143000"/>
            <a:ext cx="9067800" cy="5404556"/>
          </a:xfrm>
          <a:prstGeom prst="rect">
            <a:avLst/>
          </a:prstGeom>
        </p:spPr>
        <p:txBody>
          <a:bodyPr wrap="square">
            <a:spAutoFit/>
          </a:bodyPr>
          <a:lstStyle/>
          <a:p>
            <a:pPr marL="403225" indent="-403225">
              <a:lnSpc>
                <a:spcPct val="120000"/>
              </a:lnSpc>
              <a:buFont typeface="+mj-lt"/>
              <a:buAutoNum type="arabicPeriod"/>
            </a:pPr>
            <a:r>
              <a:rPr lang="en-US" sz="1200" dirty="0" smtClean="0"/>
              <a:t>ISO</a:t>
            </a:r>
            <a:r>
              <a:rPr lang="en-US" sz="1200" dirty="0"/>
              <a:t>-80000-01 2009 ISO 80000-1:2009 Quantities and units – Part 1: </a:t>
            </a:r>
            <a:r>
              <a:rPr lang="en-US" sz="1200" dirty="0" smtClean="0"/>
              <a:t>Generals</a:t>
            </a:r>
            <a:endParaRPr lang="en-US" sz="1200" dirty="0"/>
          </a:p>
          <a:p>
            <a:pPr marL="403225" indent="-403225">
              <a:lnSpc>
                <a:spcPct val="120000"/>
              </a:lnSpc>
              <a:buFont typeface="+mj-lt"/>
              <a:buAutoNum type="arabicPeriod"/>
            </a:pPr>
            <a:r>
              <a:rPr lang="en-US" sz="1200" dirty="0"/>
              <a:t>ISO-80000-01 2009/</a:t>
            </a:r>
            <a:r>
              <a:rPr lang="en-US" sz="1200" dirty="0" err="1"/>
              <a:t>Cor</a:t>
            </a:r>
            <a:r>
              <a:rPr lang="en-US" sz="1200" dirty="0"/>
              <a:t> 1:2011 ISO 80000-1:2009 Quantities and units – Part 1: General (Correction 1</a:t>
            </a:r>
            <a:r>
              <a:rPr lang="en-US" sz="1200" dirty="0" smtClean="0"/>
              <a:t>)</a:t>
            </a:r>
            <a:endParaRPr lang="en-US" sz="1200" dirty="0"/>
          </a:p>
          <a:p>
            <a:pPr marL="403225" indent="-403225">
              <a:lnSpc>
                <a:spcPct val="120000"/>
              </a:lnSpc>
              <a:buFont typeface="+mj-lt"/>
              <a:buAutoNum type="arabicPeriod"/>
            </a:pPr>
            <a:r>
              <a:rPr lang="en-US" sz="1200" dirty="0"/>
              <a:t>ISO-80000-02 2009 ISO 80000-2:2009 Quantities and units – Part 2: Mathematical signs and </a:t>
            </a:r>
            <a:r>
              <a:rPr lang="en-US" sz="1200" dirty="0" smtClean="0"/>
              <a:t>symbols to </a:t>
            </a:r>
            <a:r>
              <a:rPr lang="en-US" sz="1200" dirty="0"/>
              <a:t>be used in the natural sciences and </a:t>
            </a:r>
            <a:r>
              <a:rPr lang="en-US" sz="1200" dirty="0" smtClean="0"/>
              <a:t>technology</a:t>
            </a:r>
            <a:endParaRPr lang="en-US" sz="1200" dirty="0"/>
          </a:p>
          <a:p>
            <a:pPr marL="403225" indent="-403225">
              <a:lnSpc>
                <a:spcPct val="120000"/>
              </a:lnSpc>
              <a:buFont typeface="+mj-lt"/>
              <a:buAutoNum type="arabicPeriod"/>
            </a:pPr>
            <a:r>
              <a:rPr lang="en-US" sz="1200" dirty="0"/>
              <a:t>ISO-80000-03 2006 ISO 80000-3:2006 Quantities and units – Part 3: Space and </a:t>
            </a:r>
            <a:r>
              <a:rPr lang="en-US" sz="1200" dirty="0" smtClean="0"/>
              <a:t>time</a:t>
            </a:r>
            <a:endParaRPr lang="en-US" sz="1200" dirty="0"/>
          </a:p>
          <a:p>
            <a:pPr marL="403225" indent="-403225">
              <a:lnSpc>
                <a:spcPct val="120000"/>
              </a:lnSpc>
              <a:buFont typeface="+mj-lt"/>
              <a:buAutoNum type="arabicPeriod"/>
            </a:pPr>
            <a:r>
              <a:rPr lang="en-US" sz="1200" dirty="0"/>
              <a:t>ISO-80000-04 2006 ISO 80000-4:2006 Quantities and units – Part 4: </a:t>
            </a:r>
            <a:r>
              <a:rPr lang="en-US" sz="1200" dirty="0" smtClean="0"/>
              <a:t>Mechanics</a:t>
            </a:r>
            <a:endParaRPr lang="en-US" sz="1200" dirty="0"/>
          </a:p>
          <a:p>
            <a:pPr marL="403225" indent="-403225">
              <a:lnSpc>
                <a:spcPct val="120000"/>
              </a:lnSpc>
              <a:buFont typeface="+mj-lt"/>
              <a:buAutoNum type="arabicPeriod"/>
            </a:pPr>
            <a:r>
              <a:rPr lang="en-US" sz="1200" dirty="0"/>
              <a:t>ISO-80000-05 2007 ISO 80000-5:2007Quantities and units – Part 5: </a:t>
            </a:r>
            <a:r>
              <a:rPr lang="en-US" sz="1200" dirty="0" smtClean="0"/>
              <a:t>Thermodynamics</a:t>
            </a:r>
            <a:endParaRPr lang="en-US" sz="1200" dirty="0"/>
          </a:p>
          <a:p>
            <a:pPr marL="403225" indent="-403225">
              <a:lnSpc>
                <a:spcPct val="120000"/>
              </a:lnSpc>
              <a:buFont typeface="+mj-lt"/>
              <a:buAutoNum type="arabicPeriod"/>
            </a:pPr>
            <a:r>
              <a:rPr lang="en-US" sz="1200" dirty="0"/>
              <a:t>ISO-80000-06 2008 IEC 80000-6:2008 Quantities and units – Part 6: </a:t>
            </a:r>
            <a:r>
              <a:rPr lang="en-US" sz="1200" dirty="0" smtClean="0"/>
              <a:t>Electromagnetism</a:t>
            </a:r>
            <a:endParaRPr lang="en-US" sz="1200" dirty="0"/>
          </a:p>
          <a:p>
            <a:pPr marL="403225" indent="-403225">
              <a:lnSpc>
                <a:spcPct val="120000"/>
              </a:lnSpc>
              <a:buFont typeface="+mj-lt"/>
              <a:buAutoNum type="arabicPeriod"/>
            </a:pPr>
            <a:r>
              <a:rPr lang="en-US" sz="1200" dirty="0"/>
              <a:t>ISO-80000-07 2008 ISO 80000-7:2008 Quantities and units – Part 7: </a:t>
            </a:r>
            <a:r>
              <a:rPr lang="en-US" sz="1200" dirty="0" smtClean="0"/>
              <a:t>Light</a:t>
            </a:r>
            <a:endParaRPr lang="en-US" sz="1200" dirty="0"/>
          </a:p>
          <a:p>
            <a:pPr marL="403225" indent="-403225">
              <a:lnSpc>
                <a:spcPct val="120000"/>
              </a:lnSpc>
              <a:buFont typeface="+mj-lt"/>
              <a:buAutoNum type="arabicPeriod"/>
            </a:pPr>
            <a:r>
              <a:rPr lang="en-US" sz="1200" dirty="0"/>
              <a:t>ISO-80000-08 2007 ISO 80000-8:2007 Quantities and units – Part 8: </a:t>
            </a:r>
            <a:r>
              <a:rPr lang="en-US" sz="1200" dirty="0" smtClean="0"/>
              <a:t>Acoustics</a:t>
            </a:r>
            <a:endParaRPr lang="en-US" sz="1200" dirty="0"/>
          </a:p>
          <a:p>
            <a:pPr marL="403225" indent="-403225">
              <a:lnSpc>
                <a:spcPct val="120000"/>
              </a:lnSpc>
              <a:buFont typeface="+mj-lt"/>
              <a:buAutoNum type="arabicPeriod"/>
            </a:pPr>
            <a:r>
              <a:rPr lang="en-US" sz="1200" dirty="0"/>
              <a:t>ISO-80000-09 2009 ISO 80000-9:2009 Quantities and units – Part 9: Physical chemistry and </a:t>
            </a:r>
            <a:r>
              <a:rPr lang="en-US" sz="1200" dirty="0" smtClean="0"/>
              <a:t>molecular physics</a:t>
            </a:r>
            <a:endParaRPr lang="en-US" sz="1200" dirty="0"/>
          </a:p>
          <a:p>
            <a:pPr marL="403225" indent="-403225">
              <a:lnSpc>
                <a:spcPct val="120000"/>
              </a:lnSpc>
              <a:buFont typeface="+mj-lt"/>
              <a:buAutoNum type="arabicPeriod"/>
            </a:pPr>
            <a:r>
              <a:rPr lang="nl-NL" sz="1200" dirty="0"/>
              <a:t>ISO-80000-09 2009/</a:t>
            </a:r>
            <a:r>
              <a:rPr lang="nl-NL" sz="1200" dirty="0" err="1"/>
              <a:t>Amd</a:t>
            </a:r>
            <a:r>
              <a:rPr lang="nl-NL" sz="1200" dirty="0"/>
              <a:t> 1:2011 ISO 80000-9:2009/</a:t>
            </a:r>
            <a:r>
              <a:rPr lang="nl-NL" sz="1200" dirty="0" err="1"/>
              <a:t>Amd</a:t>
            </a:r>
            <a:r>
              <a:rPr lang="nl-NL" sz="1200" dirty="0"/>
              <a:t> 1:</a:t>
            </a:r>
            <a:r>
              <a:rPr lang="nl-NL" sz="1200" dirty="0" smtClean="0"/>
              <a:t>2011</a:t>
            </a:r>
            <a:endParaRPr lang="nl-NL" sz="1200" dirty="0"/>
          </a:p>
          <a:p>
            <a:pPr marL="403225" indent="-403225">
              <a:lnSpc>
                <a:spcPct val="120000"/>
              </a:lnSpc>
              <a:buFont typeface="+mj-lt"/>
              <a:buAutoNum type="arabicPeriod"/>
            </a:pPr>
            <a:r>
              <a:rPr lang="nl-NL" sz="1200" dirty="0"/>
              <a:t>ISO-80000-10 2009 ISO 80000-10:2009 </a:t>
            </a:r>
            <a:r>
              <a:rPr lang="nl-NL" sz="1200" dirty="0" err="1"/>
              <a:t>Quantities</a:t>
            </a:r>
            <a:r>
              <a:rPr lang="nl-NL" sz="1200" dirty="0"/>
              <a:t> </a:t>
            </a:r>
            <a:r>
              <a:rPr lang="nl-NL" sz="1200" dirty="0" err="1"/>
              <a:t>and</a:t>
            </a:r>
            <a:r>
              <a:rPr lang="nl-NL" sz="1200" dirty="0"/>
              <a:t> units – Part 10: Atomic </a:t>
            </a:r>
            <a:r>
              <a:rPr lang="nl-NL" sz="1200" dirty="0" err="1"/>
              <a:t>and</a:t>
            </a:r>
            <a:r>
              <a:rPr lang="nl-NL" sz="1200" dirty="0"/>
              <a:t> </a:t>
            </a:r>
            <a:r>
              <a:rPr lang="nl-NL" sz="1200" dirty="0" err="1" smtClean="0"/>
              <a:t>nuclear</a:t>
            </a:r>
            <a:r>
              <a:rPr lang="nl-NL" sz="1200" dirty="0"/>
              <a:t> </a:t>
            </a:r>
            <a:r>
              <a:rPr lang="nl-NL" sz="1200" dirty="0" err="1" smtClean="0"/>
              <a:t>physics</a:t>
            </a:r>
            <a:endParaRPr lang="nl-NL" sz="1200" dirty="0"/>
          </a:p>
          <a:p>
            <a:pPr marL="403225" indent="-403225">
              <a:lnSpc>
                <a:spcPct val="120000"/>
              </a:lnSpc>
              <a:buFont typeface="+mj-lt"/>
              <a:buAutoNum type="arabicPeriod"/>
            </a:pPr>
            <a:r>
              <a:rPr lang="nl-NL" sz="1200" dirty="0"/>
              <a:t>ISO-80000-11 2009 ISO 80000-11:2008 </a:t>
            </a:r>
            <a:r>
              <a:rPr lang="nl-NL" sz="1200" dirty="0" err="1"/>
              <a:t>Quantities</a:t>
            </a:r>
            <a:r>
              <a:rPr lang="nl-NL" sz="1200" dirty="0"/>
              <a:t> </a:t>
            </a:r>
            <a:r>
              <a:rPr lang="nl-NL" sz="1200" dirty="0" err="1"/>
              <a:t>and</a:t>
            </a:r>
            <a:r>
              <a:rPr lang="nl-NL" sz="1200" dirty="0"/>
              <a:t> units – Part 11: </a:t>
            </a:r>
            <a:r>
              <a:rPr lang="nl-NL" sz="1200" dirty="0" err="1"/>
              <a:t>Characteristic</a:t>
            </a:r>
            <a:r>
              <a:rPr lang="nl-NL" sz="1200" dirty="0"/>
              <a:t> </a:t>
            </a:r>
            <a:r>
              <a:rPr lang="nl-NL" sz="1200" dirty="0" err="1" smtClean="0"/>
              <a:t>numbers</a:t>
            </a:r>
            <a:endParaRPr lang="nl-NL" sz="1200" dirty="0"/>
          </a:p>
          <a:p>
            <a:pPr marL="403225" indent="-403225">
              <a:lnSpc>
                <a:spcPct val="120000"/>
              </a:lnSpc>
              <a:buFont typeface="+mj-lt"/>
              <a:buAutoNum type="arabicPeriod"/>
            </a:pPr>
            <a:r>
              <a:rPr lang="nl-NL" sz="1200" dirty="0"/>
              <a:t>ISO-80000-12 2009 ISO 80000-12:2009 </a:t>
            </a:r>
            <a:r>
              <a:rPr lang="nl-NL" sz="1200" dirty="0" err="1"/>
              <a:t>Quantities</a:t>
            </a:r>
            <a:r>
              <a:rPr lang="nl-NL" sz="1200" dirty="0"/>
              <a:t> </a:t>
            </a:r>
            <a:r>
              <a:rPr lang="nl-NL" sz="1200" dirty="0" err="1"/>
              <a:t>and</a:t>
            </a:r>
            <a:r>
              <a:rPr lang="nl-NL" sz="1200" dirty="0"/>
              <a:t> units – Part 12: Solid state </a:t>
            </a:r>
            <a:r>
              <a:rPr lang="nl-NL" sz="1200" dirty="0" err="1" smtClean="0"/>
              <a:t>physics</a:t>
            </a:r>
            <a:endParaRPr lang="nl-NL" sz="1200" dirty="0"/>
          </a:p>
          <a:p>
            <a:pPr marL="403225" indent="-403225">
              <a:lnSpc>
                <a:spcPct val="120000"/>
              </a:lnSpc>
              <a:buFont typeface="+mj-lt"/>
              <a:buAutoNum type="arabicPeriod"/>
            </a:pPr>
            <a:r>
              <a:rPr lang="nl-NL" sz="1200" dirty="0" smtClean="0"/>
              <a:t>ISO-80000-13 2008 IEC 80000-13:2008 </a:t>
            </a:r>
            <a:r>
              <a:rPr lang="nl-NL" sz="1200" dirty="0" err="1" smtClean="0"/>
              <a:t>Quantities</a:t>
            </a:r>
            <a:r>
              <a:rPr lang="nl-NL" sz="1200" dirty="0" smtClean="0"/>
              <a:t> </a:t>
            </a:r>
            <a:r>
              <a:rPr lang="nl-NL" sz="1200" dirty="0" err="1" smtClean="0"/>
              <a:t>and</a:t>
            </a:r>
            <a:r>
              <a:rPr lang="nl-NL" sz="1200" dirty="0" smtClean="0"/>
              <a:t> units – Part 13: Information </a:t>
            </a:r>
            <a:r>
              <a:rPr lang="nl-NL" sz="1200" dirty="0" err="1" smtClean="0"/>
              <a:t>science</a:t>
            </a:r>
            <a:r>
              <a:rPr lang="nl-NL" sz="1200" dirty="0" smtClean="0"/>
              <a:t> </a:t>
            </a:r>
            <a:r>
              <a:rPr lang="nl-NL" sz="1200" dirty="0" err="1" smtClean="0"/>
              <a:t>and</a:t>
            </a:r>
            <a:r>
              <a:rPr lang="nl-NL" sz="1200" dirty="0" smtClean="0"/>
              <a:t> </a:t>
            </a:r>
            <a:r>
              <a:rPr lang="nl-NL" sz="1200" dirty="0" err="1" smtClean="0"/>
              <a:t>technology</a:t>
            </a:r>
            <a:endParaRPr lang="nl-NL" sz="1200" dirty="0" smtClean="0"/>
          </a:p>
          <a:p>
            <a:pPr marL="403225" indent="-403225">
              <a:lnSpc>
                <a:spcPct val="120000"/>
              </a:lnSpc>
              <a:buFont typeface="+mj-lt"/>
              <a:buAutoNum type="arabicPeriod"/>
            </a:pPr>
            <a:r>
              <a:rPr lang="nl-NL" sz="1200" dirty="0" smtClean="0"/>
              <a:t>ISO</a:t>
            </a:r>
            <a:r>
              <a:rPr lang="nl-NL" sz="1200" dirty="0"/>
              <a:t>-80000-14 2008 IEC 80000-14:2008 </a:t>
            </a:r>
            <a:r>
              <a:rPr lang="nl-NL" sz="1200" dirty="0" err="1"/>
              <a:t>Quantities</a:t>
            </a:r>
            <a:r>
              <a:rPr lang="nl-NL" sz="1200" dirty="0"/>
              <a:t> </a:t>
            </a:r>
            <a:r>
              <a:rPr lang="nl-NL" sz="1200" dirty="0" err="1"/>
              <a:t>and</a:t>
            </a:r>
            <a:r>
              <a:rPr lang="nl-NL" sz="1200" dirty="0"/>
              <a:t> units – Part 14: </a:t>
            </a:r>
            <a:r>
              <a:rPr lang="nl-NL" sz="1200" dirty="0" err="1"/>
              <a:t>Telebiometrics</a:t>
            </a:r>
            <a:r>
              <a:rPr lang="nl-NL" sz="1200" dirty="0"/>
              <a:t> </a:t>
            </a:r>
            <a:r>
              <a:rPr lang="nl-NL" sz="1200" dirty="0" err="1"/>
              <a:t>related</a:t>
            </a:r>
            <a:r>
              <a:rPr lang="nl-NL" sz="1200" dirty="0"/>
              <a:t> </a:t>
            </a:r>
            <a:r>
              <a:rPr lang="nl-NL" sz="1200" dirty="0" err="1" smtClean="0"/>
              <a:t>to</a:t>
            </a:r>
            <a:r>
              <a:rPr lang="nl-NL" sz="1200" dirty="0"/>
              <a:t> </a:t>
            </a:r>
            <a:r>
              <a:rPr lang="nl-NL" sz="1200" dirty="0" smtClean="0"/>
              <a:t>human </a:t>
            </a:r>
            <a:r>
              <a:rPr lang="nl-NL" sz="1200" dirty="0" err="1" smtClean="0"/>
              <a:t>physiology</a:t>
            </a:r>
            <a:endParaRPr lang="nl-NL" sz="1200" dirty="0"/>
          </a:p>
          <a:p>
            <a:pPr marL="403225" indent="-403225">
              <a:lnSpc>
                <a:spcPct val="120000"/>
              </a:lnSpc>
              <a:buFont typeface="+mj-lt"/>
              <a:buAutoNum type="arabicPeriod"/>
            </a:pPr>
            <a:r>
              <a:rPr lang="nl-NL" sz="1200" dirty="0"/>
              <a:t>ISO/DIS 80003-02 ISO/DIS 80003-2 </a:t>
            </a:r>
            <a:r>
              <a:rPr lang="nl-NL" sz="1200" dirty="0" err="1"/>
              <a:t>Physiological</a:t>
            </a:r>
            <a:r>
              <a:rPr lang="nl-NL" sz="1200" dirty="0"/>
              <a:t> </a:t>
            </a:r>
            <a:r>
              <a:rPr lang="nl-NL" sz="1200" dirty="0" err="1"/>
              <a:t>quantities</a:t>
            </a:r>
            <a:r>
              <a:rPr lang="nl-NL" sz="1200" dirty="0"/>
              <a:t> </a:t>
            </a:r>
            <a:r>
              <a:rPr lang="nl-NL" sz="1200" dirty="0" err="1"/>
              <a:t>and</a:t>
            </a:r>
            <a:r>
              <a:rPr lang="nl-NL" sz="1200" dirty="0"/>
              <a:t> </a:t>
            </a:r>
            <a:r>
              <a:rPr lang="nl-NL" sz="1200" dirty="0" err="1"/>
              <a:t>their</a:t>
            </a:r>
            <a:r>
              <a:rPr lang="nl-NL" sz="1200" dirty="0"/>
              <a:t> units – Part 2: </a:t>
            </a:r>
            <a:r>
              <a:rPr lang="nl-NL" sz="1200" dirty="0" err="1" smtClean="0"/>
              <a:t>Physics</a:t>
            </a:r>
            <a:endParaRPr lang="nl-NL" sz="1200" dirty="0"/>
          </a:p>
          <a:p>
            <a:pPr marL="403225" indent="-403225">
              <a:lnSpc>
                <a:spcPct val="120000"/>
              </a:lnSpc>
              <a:buFont typeface="+mj-lt"/>
              <a:buAutoNum type="arabicPeriod"/>
            </a:pPr>
            <a:r>
              <a:rPr lang="nl-NL" sz="1200" dirty="0"/>
              <a:t>ISO/DIS 80003-03 ISO/DIS 80003-3 </a:t>
            </a:r>
            <a:r>
              <a:rPr lang="nl-NL" sz="1200" dirty="0" err="1"/>
              <a:t>Physiological</a:t>
            </a:r>
            <a:r>
              <a:rPr lang="nl-NL" sz="1200" dirty="0"/>
              <a:t> </a:t>
            </a:r>
            <a:r>
              <a:rPr lang="nl-NL" sz="1200" dirty="0" err="1"/>
              <a:t>quantities</a:t>
            </a:r>
            <a:r>
              <a:rPr lang="nl-NL" sz="1200" dirty="0"/>
              <a:t> </a:t>
            </a:r>
            <a:r>
              <a:rPr lang="nl-NL" sz="1200" dirty="0" err="1"/>
              <a:t>and</a:t>
            </a:r>
            <a:r>
              <a:rPr lang="nl-NL" sz="1200" dirty="0"/>
              <a:t> </a:t>
            </a:r>
            <a:r>
              <a:rPr lang="nl-NL" sz="1200" dirty="0" err="1"/>
              <a:t>their</a:t>
            </a:r>
            <a:r>
              <a:rPr lang="nl-NL" sz="1200" dirty="0"/>
              <a:t> units – Part 3: </a:t>
            </a:r>
            <a:r>
              <a:rPr lang="nl-NL" sz="1200" dirty="0" smtClean="0"/>
              <a:t>Chemistry</a:t>
            </a:r>
            <a:endParaRPr lang="nl-NL" sz="1200" dirty="0"/>
          </a:p>
          <a:p>
            <a:pPr marL="403225" indent="-403225">
              <a:lnSpc>
                <a:spcPct val="120000"/>
              </a:lnSpc>
              <a:buFont typeface="+mj-lt"/>
              <a:buAutoNum type="arabicPeriod"/>
            </a:pPr>
            <a:r>
              <a:rPr lang="nl-NL" sz="1200" dirty="0"/>
              <a:t>ISO/NP 80003-02 ISO/NP 80003-7 </a:t>
            </a:r>
            <a:r>
              <a:rPr lang="nl-NL" sz="1200" dirty="0" err="1"/>
              <a:t>Physiological</a:t>
            </a:r>
            <a:r>
              <a:rPr lang="nl-NL" sz="1200" dirty="0"/>
              <a:t> </a:t>
            </a:r>
            <a:r>
              <a:rPr lang="nl-NL" sz="1200" dirty="0" err="1"/>
              <a:t>quantities</a:t>
            </a:r>
            <a:r>
              <a:rPr lang="nl-NL" sz="1200" dirty="0"/>
              <a:t> </a:t>
            </a:r>
            <a:r>
              <a:rPr lang="nl-NL" sz="1200" dirty="0" err="1"/>
              <a:t>and</a:t>
            </a:r>
            <a:r>
              <a:rPr lang="nl-NL" sz="1200" dirty="0"/>
              <a:t> </a:t>
            </a:r>
            <a:r>
              <a:rPr lang="nl-NL" sz="1200" dirty="0" err="1"/>
              <a:t>their</a:t>
            </a:r>
            <a:r>
              <a:rPr lang="nl-NL" sz="1200" dirty="0"/>
              <a:t> units – </a:t>
            </a:r>
            <a:r>
              <a:rPr lang="nl-NL" sz="1200" dirty="0" smtClean="0"/>
              <a:t>Part 7: </a:t>
            </a:r>
            <a:r>
              <a:rPr lang="nl-NL" sz="1200" dirty="0" err="1" smtClean="0"/>
              <a:t>Physicopharmacology</a:t>
            </a:r>
            <a:endParaRPr lang="nl-NL" sz="1200" dirty="0" smtClean="0"/>
          </a:p>
          <a:p>
            <a:pPr marL="403225" indent="-403225">
              <a:lnSpc>
                <a:spcPct val="120000"/>
              </a:lnSpc>
              <a:buFont typeface="+mj-lt"/>
              <a:buAutoNum type="arabicPeriod"/>
            </a:pPr>
            <a:r>
              <a:rPr lang="nl-NL" sz="1200" dirty="0" smtClean="0"/>
              <a:t>ISO/NP 80003-06 ISO/NP 80003-8 </a:t>
            </a:r>
            <a:r>
              <a:rPr lang="nl-NL" sz="1200" dirty="0" err="1" smtClean="0"/>
              <a:t>Physiological</a:t>
            </a:r>
            <a:r>
              <a:rPr lang="nl-NL" sz="1200" dirty="0" smtClean="0"/>
              <a:t> </a:t>
            </a:r>
            <a:r>
              <a:rPr lang="nl-NL" sz="1200" dirty="0" err="1" smtClean="0"/>
              <a:t>quantities</a:t>
            </a:r>
            <a:r>
              <a:rPr lang="nl-NL" sz="1200" dirty="0" smtClean="0"/>
              <a:t> </a:t>
            </a:r>
            <a:r>
              <a:rPr lang="nl-NL" sz="1200" dirty="0" err="1" smtClean="0"/>
              <a:t>and</a:t>
            </a:r>
            <a:r>
              <a:rPr lang="nl-NL" sz="1200" dirty="0" smtClean="0"/>
              <a:t> </a:t>
            </a:r>
            <a:r>
              <a:rPr lang="nl-NL" sz="1200" dirty="0" err="1" smtClean="0"/>
              <a:t>their</a:t>
            </a:r>
            <a:r>
              <a:rPr lang="nl-NL" sz="1200" dirty="0" smtClean="0"/>
              <a:t> units – Part 8: </a:t>
            </a:r>
            <a:r>
              <a:rPr lang="nl-NL" sz="1200" dirty="0" err="1" smtClean="0"/>
              <a:t>Chemopharmacology</a:t>
            </a:r>
            <a:endParaRPr lang="nl-NL" sz="1200" dirty="0" smtClean="0"/>
          </a:p>
          <a:p>
            <a:pPr marL="403225" indent="-403225">
              <a:lnSpc>
                <a:spcPct val="120000"/>
              </a:lnSpc>
              <a:buFont typeface="+mj-lt"/>
              <a:buAutoNum type="arabicPeriod"/>
            </a:pPr>
            <a:r>
              <a:rPr lang="nl-NL" sz="1200" dirty="0" smtClean="0"/>
              <a:t>ISO/NP 80003-08 ISO/NP 80003-8 </a:t>
            </a:r>
            <a:r>
              <a:rPr lang="nl-NL" sz="1200" dirty="0" err="1" smtClean="0"/>
              <a:t>Physiological</a:t>
            </a:r>
            <a:r>
              <a:rPr lang="nl-NL" sz="1200" dirty="0" smtClean="0"/>
              <a:t> </a:t>
            </a:r>
            <a:r>
              <a:rPr lang="nl-NL" sz="1200" dirty="0" err="1" smtClean="0"/>
              <a:t>quantities</a:t>
            </a:r>
            <a:r>
              <a:rPr lang="nl-NL" sz="1200" dirty="0" smtClean="0"/>
              <a:t> </a:t>
            </a:r>
            <a:r>
              <a:rPr lang="nl-NL" sz="1200" dirty="0" err="1" smtClean="0"/>
              <a:t>and</a:t>
            </a:r>
            <a:r>
              <a:rPr lang="nl-NL" sz="1200" dirty="0" smtClean="0"/>
              <a:t> </a:t>
            </a:r>
            <a:r>
              <a:rPr lang="nl-NL" sz="1200" dirty="0" err="1" smtClean="0"/>
              <a:t>their</a:t>
            </a:r>
            <a:r>
              <a:rPr lang="nl-NL" sz="1200" dirty="0" smtClean="0"/>
              <a:t> units – Part 8: </a:t>
            </a:r>
            <a:r>
              <a:rPr lang="nl-NL" sz="1200" dirty="0" err="1" smtClean="0"/>
              <a:t>Chemopharmacology</a:t>
            </a:r>
            <a:endParaRPr lang="nl-NL" sz="1200" dirty="0"/>
          </a:p>
        </p:txBody>
      </p:sp>
    </p:spTree>
    <p:extLst>
      <p:ext uri="{BB962C8B-B14F-4D97-AF65-F5344CB8AC3E}">
        <p14:creationId xmlns:p14="http://schemas.microsoft.com/office/powerpoint/2010/main" val="29063440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alpha val="35000"/>
            </a:schemeClr>
          </a:solidFill>
        </p:spPr>
        <p:txBody>
          <a:bodyPr>
            <a:normAutofit/>
          </a:bodyPr>
          <a:lstStyle/>
          <a:p>
            <a:r>
              <a:rPr lang="en-US" sz="3600" b="1" dirty="0" smtClean="0"/>
              <a:t>Roadmap </a:t>
            </a:r>
            <a:r>
              <a:rPr lang="en-US" sz="2000" b="1" dirty="0" smtClean="0"/>
              <a:t>(AKA Whirlwind Tour)</a:t>
            </a:r>
            <a:endParaRPr lang="en-US" sz="2000" b="1" dirty="0"/>
          </a:p>
        </p:txBody>
      </p:sp>
      <p:sp>
        <p:nvSpPr>
          <p:cNvPr id="4" name="Rectangle 3"/>
          <p:cNvSpPr/>
          <p:nvPr/>
        </p:nvSpPr>
        <p:spPr>
          <a:xfrm>
            <a:off x="914400" y="2743200"/>
            <a:ext cx="3581400" cy="304800"/>
          </a:xfrm>
          <a:prstGeom prst="rect">
            <a:avLst/>
          </a:prstGeom>
          <a:solidFill>
            <a:schemeClr val="accent6">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28600" y="1371600"/>
            <a:ext cx="7924800" cy="4724400"/>
          </a:xfrm>
        </p:spPr>
        <p:txBody>
          <a:bodyPr>
            <a:normAutofit/>
          </a:bodyPr>
          <a:lstStyle/>
          <a:p>
            <a:r>
              <a:rPr lang="en-US" sz="2400" dirty="0" smtClean="0"/>
              <a:t>Introductions</a:t>
            </a:r>
          </a:p>
          <a:p>
            <a:r>
              <a:rPr lang="en-US" sz="2400" dirty="0" smtClean="0"/>
              <a:t>Quantities, Units and Dimensions 101</a:t>
            </a:r>
          </a:p>
          <a:p>
            <a:r>
              <a:rPr lang="en-US" sz="2400" dirty="0" smtClean="0"/>
              <a:t>NASA QUDT Handbook</a:t>
            </a:r>
          </a:p>
          <a:p>
            <a:r>
              <a:rPr lang="en-US" sz="2400" dirty="0" smtClean="0"/>
              <a:t>QUDT Ontology Models</a:t>
            </a:r>
          </a:p>
          <a:p>
            <a:r>
              <a:rPr lang="en-US" sz="2400" dirty="0" smtClean="0"/>
              <a:t>How the QUDT Handbook was produced</a:t>
            </a:r>
          </a:p>
          <a:p>
            <a:r>
              <a:rPr lang="en-US" sz="2400" dirty="0" smtClean="0"/>
              <a:t>Next Priorities</a:t>
            </a:r>
          </a:p>
          <a:p>
            <a:endParaRPr lang="en-US" sz="2400" dirty="0" smtClean="0"/>
          </a:p>
          <a:p>
            <a:pPr lvl="1"/>
            <a:endParaRPr lang="en-US" sz="2000" dirty="0"/>
          </a:p>
        </p:txBody>
      </p:sp>
    </p:spTree>
    <p:extLst>
      <p:ext uri="{BB962C8B-B14F-4D97-AF65-F5344CB8AC3E}">
        <p14:creationId xmlns:p14="http://schemas.microsoft.com/office/powerpoint/2010/main" val="24702851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Conceptual Model of QUDT</a:t>
            </a:r>
            <a:endParaRPr lang="en-US" dirty="0"/>
          </a:p>
        </p:txBody>
      </p:sp>
      <p:pic>
        <p:nvPicPr>
          <p:cNvPr id="5" name="Picture 4" descr="Screen Shot 2013-05-17 at 11.3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569200" cy="4889500"/>
          </a:xfrm>
          <a:prstGeom prst="rect">
            <a:avLst/>
          </a:prstGeom>
        </p:spPr>
      </p:pic>
    </p:spTree>
    <p:extLst>
      <p:ext uri="{BB962C8B-B14F-4D97-AF65-F5344CB8AC3E}">
        <p14:creationId xmlns:p14="http://schemas.microsoft.com/office/powerpoint/2010/main" val="39522295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5791200" cy="1143000"/>
          </a:xfrm>
        </p:spPr>
        <p:txBody>
          <a:bodyPr/>
          <a:lstStyle/>
          <a:p>
            <a:r>
              <a:rPr lang="en-US" dirty="0" smtClean="0"/>
              <a:t>What is QUDT ?</a:t>
            </a:r>
            <a:endParaRPr lang="en-US" dirty="0"/>
          </a:p>
        </p:txBody>
      </p:sp>
      <p:sp>
        <p:nvSpPr>
          <p:cNvPr id="3" name="Content Placeholder 2"/>
          <p:cNvSpPr>
            <a:spLocks noGrp="1"/>
          </p:cNvSpPr>
          <p:nvPr>
            <p:ph idx="1"/>
          </p:nvPr>
        </p:nvSpPr>
        <p:spPr>
          <a:xfrm>
            <a:off x="457200" y="1295400"/>
            <a:ext cx="8229600" cy="5257800"/>
          </a:xfrm>
        </p:spPr>
        <p:txBody>
          <a:bodyPr>
            <a:normAutofit fontScale="55000" lnSpcReduction="20000"/>
          </a:bodyPr>
          <a:lstStyle/>
          <a:p>
            <a:pPr>
              <a:spcAft>
                <a:spcPts val="900"/>
              </a:spcAft>
            </a:pPr>
            <a:r>
              <a:rPr lang="en-US" dirty="0" smtClean="0"/>
              <a:t>A NASA HQ sponsored project for a “</a:t>
            </a:r>
            <a:r>
              <a:rPr lang="en-US" dirty="0"/>
              <a:t>s</a:t>
            </a:r>
            <a:r>
              <a:rPr lang="en-US" dirty="0" smtClean="0"/>
              <a:t>emantically </a:t>
            </a:r>
            <a:r>
              <a:rPr lang="en-US" dirty="0"/>
              <a:t>enhanced” version of </a:t>
            </a:r>
            <a:r>
              <a:rPr lang="en-US" dirty="0" smtClean="0"/>
              <a:t>Standard </a:t>
            </a:r>
            <a:r>
              <a:rPr lang="en-US" dirty="0"/>
              <a:t>Engineering </a:t>
            </a:r>
            <a:r>
              <a:rPr lang="en-US" dirty="0" smtClean="0"/>
              <a:t>Tables</a:t>
            </a:r>
          </a:p>
          <a:p>
            <a:pPr marL="0" indent="0">
              <a:spcAft>
                <a:spcPts val="900"/>
              </a:spcAft>
              <a:buNone/>
            </a:pPr>
            <a:endParaRPr lang="en-US" dirty="0"/>
          </a:p>
          <a:p>
            <a:pPr>
              <a:spcAft>
                <a:spcPts val="900"/>
              </a:spcAft>
            </a:pPr>
            <a:r>
              <a:rPr lang="en-US" dirty="0" smtClean="0"/>
              <a:t>QUDT is a published body of curated work:</a:t>
            </a:r>
          </a:p>
          <a:p>
            <a:pPr lvl="1">
              <a:spcAft>
                <a:spcPts val="900"/>
              </a:spcAft>
            </a:pPr>
            <a:r>
              <a:rPr lang="en-US" dirty="0" smtClean="0"/>
              <a:t>for humans: as the NASA QUDT Handbook (PDF)</a:t>
            </a:r>
          </a:p>
          <a:p>
            <a:pPr lvl="1">
              <a:spcAft>
                <a:spcPts val="900"/>
              </a:spcAft>
            </a:pPr>
            <a:r>
              <a:rPr lang="en-US" dirty="0"/>
              <a:t>f</a:t>
            </a:r>
            <a:r>
              <a:rPr lang="en-US" dirty="0" smtClean="0"/>
              <a:t>or machines: as RDF/OWL Ontologies at </a:t>
            </a:r>
            <a:r>
              <a:rPr lang="en-US" dirty="0" smtClean="0">
                <a:hlinkClick r:id="rId2"/>
              </a:rPr>
              <a:t>www.qudt.org</a:t>
            </a:r>
            <a:r>
              <a:rPr lang="en-US" dirty="0" smtClean="0"/>
              <a:t> </a:t>
            </a:r>
            <a:endParaRPr lang="en-US" dirty="0"/>
          </a:p>
          <a:p>
            <a:pPr marL="457200" lvl="1" indent="0">
              <a:spcAft>
                <a:spcPts val="900"/>
              </a:spcAft>
              <a:buNone/>
            </a:pPr>
            <a:r>
              <a:rPr lang="en-US" dirty="0" smtClean="0"/>
              <a:t>	</a:t>
            </a:r>
          </a:p>
          <a:p>
            <a:pPr>
              <a:spcAft>
                <a:spcPts val="900"/>
              </a:spcAft>
            </a:pPr>
            <a:r>
              <a:rPr lang="en-US" dirty="0" smtClean="0"/>
              <a:t>Web Delivery of Guidance, Education, Mentoring</a:t>
            </a:r>
          </a:p>
          <a:p>
            <a:pPr lvl="1">
              <a:spcAft>
                <a:spcPts val="900"/>
              </a:spcAft>
            </a:pPr>
            <a:r>
              <a:rPr lang="en-US" dirty="0" smtClean="0"/>
              <a:t>Experienced engineers can enter commonly used units – other engineers benefit and start at higher level</a:t>
            </a:r>
          </a:p>
          <a:p>
            <a:pPr lvl="1">
              <a:spcAft>
                <a:spcPts val="900"/>
              </a:spcAft>
            </a:pPr>
            <a:r>
              <a:rPr lang="en-US" dirty="0" smtClean="0"/>
              <a:t>ex. Sample quantities offered for work on heat shield, mass properties</a:t>
            </a:r>
          </a:p>
          <a:p>
            <a:pPr marL="457200" lvl="1" indent="0">
              <a:spcAft>
                <a:spcPts val="900"/>
              </a:spcAft>
              <a:buNone/>
            </a:pPr>
            <a:endParaRPr lang="en-US" dirty="0" smtClean="0"/>
          </a:p>
          <a:p>
            <a:pPr>
              <a:spcAft>
                <a:spcPts val="900"/>
              </a:spcAft>
            </a:pPr>
            <a:r>
              <a:rPr lang="en-US" dirty="0" smtClean="0"/>
              <a:t>Envisioned QUDT Web Services</a:t>
            </a:r>
          </a:p>
          <a:p>
            <a:pPr lvl="1">
              <a:spcAft>
                <a:spcPts val="900"/>
              </a:spcAft>
            </a:pPr>
            <a:r>
              <a:rPr lang="en-US" dirty="0" smtClean="0"/>
              <a:t>Conversions</a:t>
            </a:r>
          </a:p>
          <a:p>
            <a:pPr lvl="1">
              <a:spcAft>
                <a:spcPts val="900"/>
              </a:spcAft>
            </a:pPr>
            <a:r>
              <a:rPr lang="en-US" dirty="0" smtClean="0"/>
              <a:t>Error detection - consistency and correctness auditing for engineering reviews, reports and even software code</a:t>
            </a:r>
          </a:p>
          <a:p>
            <a:pPr lvl="1">
              <a:spcAft>
                <a:spcPts val="900"/>
              </a:spcAft>
            </a:pPr>
            <a:r>
              <a:rPr lang="en-US" dirty="0" smtClean="0"/>
              <a:t>Dimensional analysis</a:t>
            </a:r>
          </a:p>
        </p:txBody>
      </p:sp>
    </p:spTree>
    <p:extLst>
      <p:ext uri="{BB962C8B-B14F-4D97-AF65-F5344CB8AC3E}">
        <p14:creationId xmlns:p14="http://schemas.microsoft.com/office/powerpoint/2010/main" val="25950918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Conceptual Model of QUDT (Notes)</a:t>
            </a:r>
            <a:endParaRPr lang="en-US" dirty="0"/>
          </a:p>
        </p:txBody>
      </p:sp>
      <p:pic>
        <p:nvPicPr>
          <p:cNvPr id="2" name="Picture 1" descr="Screen Shot 2013-05-17 at 11.3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8611162" cy="3733800"/>
          </a:xfrm>
          <a:prstGeom prst="rect">
            <a:avLst/>
          </a:prstGeom>
        </p:spPr>
      </p:pic>
    </p:spTree>
    <p:extLst>
      <p:ext uri="{BB962C8B-B14F-4D97-AF65-F5344CB8AC3E}">
        <p14:creationId xmlns:p14="http://schemas.microsoft.com/office/powerpoint/2010/main" val="2629588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QUDT Information Architecture</a:t>
            </a:r>
            <a:endParaRPr lang="en-US" dirty="0"/>
          </a:p>
        </p:txBody>
      </p:sp>
      <p:pic>
        <p:nvPicPr>
          <p:cNvPr id="5" name="Picture 4" descr="Screen Shot 2013-05-17 at 11.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6446"/>
            <a:ext cx="8610599" cy="5734173"/>
          </a:xfrm>
          <a:prstGeom prst="rect">
            <a:avLst/>
          </a:prstGeom>
        </p:spPr>
      </p:pic>
    </p:spTree>
    <p:extLst>
      <p:ext uri="{BB962C8B-B14F-4D97-AF65-F5344CB8AC3E}">
        <p14:creationId xmlns:p14="http://schemas.microsoft.com/office/powerpoint/2010/main" val="15556873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6"/>
          <p:cNvSpPr>
            <a:spLocks noGrp="1"/>
          </p:cNvSpPr>
          <p:nvPr>
            <p:ph type="title"/>
          </p:nvPr>
        </p:nvSpPr>
        <p:spPr>
          <a:xfrm>
            <a:off x="76200" y="152400"/>
            <a:ext cx="9144000" cy="1143000"/>
          </a:xfrm>
        </p:spPr>
        <p:txBody>
          <a:bodyPr/>
          <a:lstStyle/>
          <a:p>
            <a:r>
              <a:rPr lang="en-US" sz="3000" dirty="0" smtClean="0">
                <a:latin typeface="Arial" charset="0"/>
                <a:ea typeface="ＭＳ Ｐゴシック" charset="0"/>
              </a:rPr>
              <a:t>Ontology Example: Quantity Kinds and Units (1)</a:t>
            </a:r>
            <a:endParaRPr lang="en-US" sz="3000" dirty="0">
              <a:latin typeface="Arial" charset="0"/>
              <a:ea typeface="ＭＳ Ｐゴシック" charset="0"/>
            </a:endParaRP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Page </a:t>
            </a:r>
            <a:fld id="{3FB22838-5A9F-B549-BE60-7F8BE55A9C81}" type="slidenum">
              <a:rPr lang="en-US" sz="900"/>
              <a:pPr/>
              <a:t>42</a:t>
            </a:fld>
            <a:endParaRPr lang="en-US" sz="900"/>
          </a:p>
        </p:txBody>
      </p:sp>
      <p:pic>
        <p:nvPicPr>
          <p:cNvPr id="4" name="Picture 3" descr="Screen Shot 2013-05-19 at 12.03.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3792098"/>
          </a:xfrm>
          <a:prstGeom prst="rect">
            <a:avLst/>
          </a:prstGeom>
        </p:spPr>
      </p:pic>
    </p:spTree>
    <p:extLst>
      <p:ext uri="{BB962C8B-B14F-4D97-AF65-F5344CB8AC3E}">
        <p14:creationId xmlns:p14="http://schemas.microsoft.com/office/powerpoint/2010/main" val="415053362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6"/>
          <p:cNvSpPr>
            <a:spLocks noGrp="1"/>
          </p:cNvSpPr>
          <p:nvPr>
            <p:ph type="title"/>
          </p:nvPr>
        </p:nvSpPr>
        <p:spPr>
          <a:xfrm>
            <a:off x="76200" y="152400"/>
            <a:ext cx="9067800" cy="1143000"/>
          </a:xfrm>
        </p:spPr>
        <p:txBody>
          <a:bodyPr/>
          <a:lstStyle/>
          <a:p>
            <a:r>
              <a:rPr lang="en-US" sz="3000" dirty="0">
                <a:latin typeface="Arial" charset="0"/>
                <a:ea typeface="ＭＳ Ｐゴシック" charset="0"/>
              </a:rPr>
              <a:t>Ontology Example: Quantity Kinds and Units </a:t>
            </a:r>
            <a:r>
              <a:rPr lang="en-US" sz="3000" dirty="0" smtClean="0">
                <a:latin typeface="Arial" charset="0"/>
                <a:ea typeface="ＭＳ Ｐゴシック" charset="0"/>
              </a:rPr>
              <a:t>(2)</a:t>
            </a:r>
            <a:endParaRPr lang="en-US" sz="3000" dirty="0">
              <a:latin typeface="Arial" charset="0"/>
              <a:ea typeface="ＭＳ Ｐゴシック" charset="0"/>
            </a:endParaRP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900"/>
              <a:t>Page </a:t>
            </a:r>
            <a:fld id="{3FB22838-5A9F-B549-BE60-7F8BE55A9C81}" type="slidenum">
              <a:rPr lang="en-US" sz="900"/>
              <a:pPr/>
              <a:t>43</a:t>
            </a:fld>
            <a:endParaRPr lang="en-US" sz="900"/>
          </a:p>
        </p:txBody>
      </p:sp>
      <p:pic>
        <p:nvPicPr>
          <p:cNvPr id="3" name="Picture 2" descr="Screen Shot 2013-05-19 at 12.05.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 y="1447800"/>
            <a:ext cx="9144000" cy="4779818"/>
          </a:xfrm>
          <a:prstGeom prst="rect">
            <a:avLst/>
          </a:prstGeom>
        </p:spPr>
      </p:pic>
    </p:spTree>
    <p:extLst>
      <p:ext uri="{BB962C8B-B14F-4D97-AF65-F5344CB8AC3E}">
        <p14:creationId xmlns:p14="http://schemas.microsoft.com/office/powerpoint/2010/main" val="92992924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alpha val="35000"/>
            </a:schemeClr>
          </a:solidFill>
        </p:spPr>
        <p:txBody>
          <a:bodyPr>
            <a:normAutofit/>
          </a:bodyPr>
          <a:lstStyle/>
          <a:p>
            <a:r>
              <a:rPr lang="en-US" sz="3600" b="1" dirty="0" smtClean="0"/>
              <a:t>Roadmap </a:t>
            </a:r>
            <a:r>
              <a:rPr lang="en-US" sz="2000" b="1" dirty="0" smtClean="0"/>
              <a:t>(AKA Whirlwind Tour)</a:t>
            </a:r>
            <a:endParaRPr lang="en-US" sz="2000" b="1" dirty="0"/>
          </a:p>
        </p:txBody>
      </p:sp>
      <p:sp>
        <p:nvSpPr>
          <p:cNvPr id="4" name="Rectangle 3"/>
          <p:cNvSpPr/>
          <p:nvPr/>
        </p:nvSpPr>
        <p:spPr>
          <a:xfrm>
            <a:off x="838200" y="3200400"/>
            <a:ext cx="6400800" cy="304800"/>
          </a:xfrm>
          <a:prstGeom prst="rect">
            <a:avLst/>
          </a:prstGeom>
          <a:solidFill>
            <a:schemeClr val="accent6">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28600" y="1371600"/>
            <a:ext cx="7924800" cy="4724400"/>
          </a:xfrm>
        </p:spPr>
        <p:txBody>
          <a:bodyPr>
            <a:normAutofit/>
          </a:bodyPr>
          <a:lstStyle/>
          <a:p>
            <a:r>
              <a:rPr lang="en-US" sz="2400" dirty="0" smtClean="0"/>
              <a:t>Introductions</a:t>
            </a:r>
          </a:p>
          <a:p>
            <a:r>
              <a:rPr lang="en-US" sz="2400" dirty="0" smtClean="0"/>
              <a:t>Quantities, Units and Dimensions 101</a:t>
            </a:r>
          </a:p>
          <a:p>
            <a:r>
              <a:rPr lang="en-US" sz="2400" dirty="0" smtClean="0"/>
              <a:t>NASA QUDT Handbook</a:t>
            </a:r>
          </a:p>
          <a:p>
            <a:r>
              <a:rPr lang="en-US" sz="2400" dirty="0" smtClean="0"/>
              <a:t>QUDT Ontology Models</a:t>
            </a:r>
          </a:p>
          <a:p>
            <a:r>
              <a:rPr lang="en-US" sz="2400" dirty="0" smtClean="0"/>
              <a:t>How the QUDT Handbook was produced</a:t>
            </a:r>
          </a:p>
          <a:p>
            <a:r>
              <a:rPr lang="en-US" sz="2400" dirty="0" smtClean="0"/>
              <a:t>Next Priorities</a:t>
            </a:r>
          </a:p>
          <a:p>
            <a:endParaRPr lang="en-US" sz="2400" dirty="0" smtClean="0"/>
          </a:p>
          <a:p>
            <a:pPr lvl="1"/>
            <a:endParaRPr lang="en-US" sz="2000" dirty="0"/>
          </a:p>
        </p:txBody>
      </p:sp>
    </p:spTree>
    <p:extLst>
      <p:ext uri="{BB962C8B-B14F-4D97-AF65-F5344CB8AC3E}">
        <p14:creationId xmlns:p14="http://schemas.microsoft.com/office/powerpoint/2010/main" val="24702851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1981200" y="1219200"/>
            <a:ext cx="1468782" cy="1069008"/>
            <a:chOff x="1371600" y="1143000"/>
            <a:chExt cx="1468782" cy="1069008"/>
          </a:xfrm>
        </p:grpSpPr>
        <p:pic>
          <p:nvPicPr>
            <p:cNvPr id="60" name="Perspector Image 4" descr="PERC9CD.t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1371600" y="1447800"/>
              <a:ext cx="1468782" cy="764208"/>
            </a:xfrm>
            <a:prstGeom prst="rect">
              <a:avLst/>
            </a:prstGeom>
            <a:solidFill>
              <a:scrgbClr r="0" g="0" b="0">
                <a:alpha val="0"/>
              </a:scrgbClr>
            </a:solidFill>
            <a:effectLst/>
          </p:spPr>
        </p:pic>
        <p:pic>
          <p:nvPicPr>
            <p:cNvPr id="64" name="Perspector Image 4" descr="PERC9CD.tmp"/>
            <p:cNvPicPr>
              <a:picLocks/>
            </p:cNvPicPr>
            <p:nvPr>
              <p:custDataLst>
                <p:tags r:id="rId2"/>
              </p:custDataLst>
            </p:nvPr>
          </p:nvPicPr>
          <p:blipFill>
            <a:blip r:embed="rId4" cstate="print">
              <a:clrChange>
                <a:clrFrom>
                  <a:srgbClr val="FFFFFF"/>
                </a:clrFrom>
                <a:clrTo>
                  <a:srgbClr val="FFFFFF">
                    <a:alpha val="0"/>
                  </a:srgbClr>
                </a:clrTo>
              </a:clrChange>
            </a:blip>
            <a:stretch>
              <a:fillRect/>
            </a:stretch>
          </p:blipFill>
          <p:spPr>
            <a:xfrm>
              <a:off x="1371600" y="1143000"/>
              <a:ext cx="1468782" cy="764208"/>
            </a:xfrm>
            <a:prstGeom prst="rect">
              <a:avLst/>
            </a:prstGeom>
            <a:solidFill>
              <a:scrgbClr r="0" g="0" b="0">
                <a:alpha val="0"/>
              </a:scrgbClr>
            </a:solidFill>
            <a:effectLst/>
          </p:spPr>
        </p:pic>
      </p:grpSp>
      <p:sp>
        <p:nvSpPr>
          <p:cNvPr id="16" name="Document 15"/>
          <p:cNvSpPr/>
          <p:nvPr/>
        </p:nvSpPr>
        <p:spPr>
          <a:xfrm>
            <a:off x="7924800" y="5181600"/>
            <a:ext cx="1143000" cy="1676400"/>
          </a:xfrm>
          <a:prstGeom prst="flowChartDocumen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5" name="Picture 4" descr="Screen Shot 2013-05-13 at 12.11.5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5257800"/>
            <a:ext cx="937847" cy="1219200"/>
          </a:xfrm>
          <a:prstGeom prst="rect">
            <a:avLst/>
          </a:prstGeom>
        </p:spPr>
      </p:pic>
      <p:sp>
        <p:nvSpPr>
          <p:cNvPr id="9" name="Document 8"/>
          <p:cNvSpPr/>
          <p:nvPr/>
        </p:nvSpPr>
        <p:spPr>
          <a:xfrm>
            <a:off x="2628900" y="2438400"/>
            <a:ext cx="1295400" cy="1219200"/>
          </a:xfrm>
          <a:prstGeom prst="flowChartDocument">
            <a:avLst/>
          </a:prstGeom>
          <a:solidFill>
            <a:srgbClr val="BE38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Semantic Markdown Document Part</a:t>
            </a:r>
            <a:endParaRPr lang="en-US" sz="1600" dirty="0"/>
          </a:p>
        </p:txBody>
      </p:sp>
      <p:grpSp>
        <p:nvGrpSpPr>
          <p:cNvPr id="92" name="Group 91"/>
          <p:cNvGrpSpPr/>
          <p:nvPr/>
        </p:nvGrpSpPr>
        <p:grpSpPr>
          <a:xfrm>
            <a:off x="2514600" y="3962400"/>
            <a:ext cx="1524000" cy="1447800"/>
            <a:chOff x="1371600" y="3657600"/>
            <a:chExt cx="1524000" cy="1447800"/>
          </a:xfrm>
        </p:grpSpPr>
        <p:sp>
          <p:nvSpPr>
            <p:cNvPr id="12" name="Document 11"/>
            <p:cNvSpPr/>
            <p:nvPr/>
          </p:nvSpPr>
          <p:spPr>
            <a:xfrm>
              <a:off x="1600200" y="3657600"/>
              <a:ext cx="1295400" cy="1219200"/>
            </a:xfrm>
            <a:prstGeom prst="flowChartDocument">
              <a:avLst/>
            </a:prstGeom>
            <a:solidFill>
              <a:srgbClr val="BE38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Markdown Document Part</a:t>
              </a:r>
              <a:endParaRPr lang="en-US" sz="1600" dirty="0"/>
            </a:p>
          </p:txBody>
        </p:sp>
        <p:sp>
          <p:nvSpPr>
            <p:cNvPr id="11" name="Document 10"/>
            <p:cNvSpPr/>
            <p:nvPr/>
          </p:nvSpPr>
          <p:spPr>
            <a:xfrm>
              <a:off x="1371600" y="3886200"/>
              <a:ext cx="1295400" cy="1219200"/>
            </a:xfrm>
            <a:prstGeom prst="flowChartDocument">
              <a:avLst/>
            </a:prstGeom>
            <a:solidFill>
              <a:srgbClr val="BE38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Markdown Document Part</a:t>
              </a:r>
              <a:endParaRPr lang="en-US" sz="1600" dirty="0"/>
            </a:p>
          </p:txBody>
        </p:sp>
      </p:grpSp>
      <p:sp>
        <p:nvSpPr>
          <p:cNvPr id="2" name="Title 1"/>
          <p:cNvSpPr>
            <a:spLocks noGrp="1"/>
          </p:cNvSpPr>
          <p:nvPr>
            <p:ph type="title"/>
          </p:nvPr>
        </p:nvSpPr>
        <p:spPr/>
        <p:txBody>
          <a:bodyPr/>
          <a:lstStyle/>
          <a:p>
            <a:r>
              <a:rPr lang="en-US" dirty="0" smtClean="0"/>
              <a:t>How the QUDT Handbook was produced</a:t>
            </a:r>
            <a:endParaRPr lang="en-US" dirty="0"/>
          </a:p>
        </p:txBody>
      </p:sp>
      <p:sp>
        <p:nvSpPr>
          <p:cNvPr id="6" name="Oval 5"/>
          <p:cNvSpPr/>
          <p:nvPr/>
        </p:nvSpPr>
        <p:spPr>
          <a:xfrm>
            <a:off x="4953000" y="2667000"/>
            <a:ext cx="1943100" cy="717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Generate Markdown</a:t>
            </a:r>
            <a:endParaRPr lang="en-US" sz="1600" dirty="0"/>
          </a:p>
        </p:txBody>
      </p:sp>
      <p:sp>
        <p:nvSpPr>
          <p:cNvPr id="7" name="Oval 6"/>
          <p:cNvSpPr/>
          <p:nvPr/>
        </p:nvSpPr>
        <p:spPr>
          <a:xfrm>
            <a:off x="5029200" y="4114800"/>
            <a:ext cx="1943100" cy="8606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Generate </a:t>
            </a:r>
            <a:r>
              <a:rPr lang="en-US" sz="1600" dirty="0" err="1" smtClean="0"/>
              <a:t>LaTex</a:t>
            </a:r>
            <a:r>
              <a:rPr lang="en-US" sz="1600" dirty="0" smtClean="0"/>
              <a:t> Document</a:t>
            </a:r>
            <a:endParaRPr lang="en-US" sz="1600" dirty="0"/>
          </a:p>
        </p:txBody>
      </p:sp>
      <p:sp>
        <p:nvSpPr>
          <p:cNvPr id="14" name="Document 13"/>
          <p:cNvSpPr/>
          <p:nvPr/>
        </p:nvSpPr>
        <p:spPr>
          <a:xfrm>
            <a:off x="2667000" y="5638800"/>
            <a:ext cx="1295400" cy="838200"/>
          </a:xfrm>
          <a:prstGeom prst="flowChartDocument">
            <a:avLst/>
          </a:prstGeom>
          <a:solidFill>
            <a:srgbClr val="BE38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t>LaTeX</a:t>
            </a:r>
            <a:r>
              <a:rPr lang="en-US" sz="1600" dirty="0" smtClean="0"/>
              <a:t> Document</a:t>
            </a:r>
            <a:endParaRPr lang="en-US" sz="1600" dirty="0"/>
          </a:p>
        </p:txBody>
      </p:sp>
      <p:sp>
        <p:nvSpPr>
          <p:cNvPr id="15" name="Oval 14"/>
          <p:cNvSpPr/>
          <p:nvPr/>
        </p:nvSpPr>
        <p:spPr>
          <a:xfrm>
            <a:off x="4953000" y="5638800"/>
            <a:ext cx="1943100" cy="8606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Generate PDF Document</a:t>
            </a:r>
            <a:endParaRPr lang="en-US" sz="1600" dirty="0"/>
          </a:p>
        </p:txBody>
      </p:sp>
      <p:cxnSp>
        <p:nvCxnSpPr>
          <p:cNvPr id="18" name="Straight Arrow Connector 17"/>
          <p:cNvCxnSpPr>
            <a:stCxn id="14" idx="3"/>
            <a:endCxn id="15" idx="2"/>
          </p:cNvCxnSpPr>
          <p:nvPr/>
        </p:nvCxnSpPr>
        <p:spPr>
          <a:xfrm>
            <a:off x="3962400" y="6057900"/>
            <a:ext cx="990600" cy="11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5" idx="6"/>
          </p:cNvCxnSpPr>
          <p:nvPr/>
        </p:nvCxnSpPr>
        <p:spPr>
          <a:xfrm>
            <a:off x="6896100" y="6069106"/>
            <a:ext cx="800100" cy="268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3"/>
            <a:endCxn id="6" idx="2"/>
          </p:cNvCxnSpPr>
          <p:nvPr/>
        </p:nvCxnSpPr>
        <p:spPr>
          <a:xfrm flipV="1">
            <a:off x="3924300" y="3025588"/>
            <a:ext cx="1028700" cy="22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276600" y="1295400"/>
            <a:ext cx="1828800" cy="830997"/>
          </a:xfrm>
          <a:prstGeom prst="rect">
            <a:avLst/>
          </a:prstGeom>
          <a:noFill/>
        </p:spPr>
        <p:txBody>
          <a:bodyPr wrap="square" rtlCol="0">
            <a:spAutoFit/>
          </a:bodyPr>
          <a:lstStyle/>
          <a:p>
            <a:r>
              <a:rPr lang="en-US" sz="2400" dirty="0" smtClean="0"/>
              <a:t>QUDT Ontologies</a:t>
            </a:r>
            <a:endParaRPr lang="en-US" sz="2400" dirty="0"/>
          </a:p>
        </p:txBody>
      </p:sp>
      <p:cxnSp>
        <p:nvCxnSpPr>
          <p:cNvPr id="96" name="Curved Connector 95"/>
          <p:cNvCxnSpPr>
            <a:stCxn id="9" idx="1"/>
            <a:endCxn id="60" idx="1"/>
          </p:cNvCxnSpPr>
          <p:nvPr/>
        </p:nvCxnSpPr>
        <p:spPr>
          <a:xfrm rot="10800000">
            <a:off x="1981200" y="1906104"/>
            <a:ext cx="647700" cy="1141896"/>
          </a:xfrm>
          <a:prstGeom prst="curvedConnector3">
            <a:avLst>
              <a:gd name="adj1" fmla="val 135294"/>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6200" y="2133600"/>
            <a:ext cx="1828800" cy="646331"/>
          </a:xfrm>
          <a:prstGeom prst="rect">
            <a:avLst/>
          </a:prstGeom>
          <a:noFill/>
        </p:spPr>
        <p:txBody>
          <a:bodyPr wrap="square" rtlCol="0">
            <a:spAutoFit/>
          </a:bodyPr>
          <a:lstStyle/>
          <a:p>
            <a:r>
              <a:rPr lang="en-US" i="1" dirty="0" smtClean="0"/>
              <a:t>Pull content from models</a:t>
            </a:r>
            <a:endParaRPr lang="en-US" i="1" dirty="0"/>
          </a:p>
        </p:txBody>
      </p:sp>
      <p:cxnSp>
        <p:nvCxnSpPr>
          <p:cNvPr id="108" name="Curved Connector 107"/>
          <p:cNvCxnSpPr>
            <a:stCxn id="6" idx="4"/>
            <a:endCxn id="12" idx="0"/>
          </p:cNvCxnSpPr>
          <p:nvPr/>
        </p:nvCxnSpPr>
        <p:spPr>
          <a:xfrm rot="5400000">
            <a:off x="4368613" y="2406463"/>
            <a:ext cx="578224" cy="25336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12" idx="3"/>
            <a:endCxn id="7" idx="2"/>
          </p:cNvCxnSpPr>
          <p:nvPr/>
        </p:nvCxnSpPr>
        <p:spPr>
          <a:xfrm flipV="1">
            <a:off x="4038600" y="4545106"/>
            <a:ext cx="990600" cy="268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a:stCxn id="7" idx="4"/>
            <a:endCxn id="14" idx="0"/>
          </p:cNvCxnSpPr>
          <p:nvPr/>
        </p:nvCxnSpPr>
        <p:spPr>
          <a:xfrm rot="5400000">
            <a:off x="4326031" y="3964081"/>
            <a:ext cx="663388" cy="26860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a:stCxn id="16" idx="0"/>
            <a:endCxn id="67" idx="3"/>
          </p:cNvCxnSpPr>
          <p:nvPr/>
        </p:nvCxnSpPr>
        <p:spPr>
          <a:xfrm rot="16200000" flipV="1">
            <a:off x="5065500" y="1750800"/>
            <a:ext cx="3470701" cy="33909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5788891" y="1447800"/>
            <a:ext cx="3352800" cy="369332"/>
          </a:xfrm>
          <a:prstGeom prst="rect">
            <a:avLst/>
          </a:prstGeom>
          <a:noFill/>
        </p:spPr>
        <p:txBody>
          <a:bodyPr wrap="square" rtlCol="0">
            <a:spAutoFit/>
          </a:bodyPr>
          <a:lstStyle/>
          <a:p>
            <a:r>
              <a:rPr lang="en-US" i="1" dirty="0" smtClean="0"/>
              <a:t>Link to content in models</a:t>
            </a:r>
            <a:endParaRPr lang="en-US" i="1" dirty="0"/>
          </a:p>
        </p:txBody>
      </p:sp>
      <p:sp>
        <p:nvSpPr>
          <p:cNvPr id="136" name="TextBox 135"/>
          <p:cNvSpPr txBox="1"/>
          <p:nvPr/>
        </p:nvSpPr>
        <p:spPr>
          <a:xfrm>
            <a:off x="304800" y="4343400"/>
            <a:ext cx="1981200" cy="369332"/>
          </a:xfrm>
          <a:prstGeom prst="rect">
            <a:avLst/>
          </a:prstGeom>
          <a:noFill/>
        </p:spPr>
        <p:txBody>
          <a:bodyPr wrap="square" rtlCol="0">
            <a:spAutoFit/>
          </a:bodyPr>
          <a:lstStyle/>
          <a:p>
            <a:r>
              <a:rPr lang="en-US" i="1" dirty="0" smtClean="0"/>
              <a:t>Assemble Parts</a:t>
            </a:r>
            <a:endParaRPr lang="en-US" i="1" dirty="0"/>
          </a:p>
        </p:txBody>
      </p:sp>
      <p:sp>
        <p:nvSpPr>
          <p:cNvPr id="137" name="TextBox 136"/>
          <p:cNvSpPr txBox="1"/>
          <p:nvPr/>
        </p:nvSpPr>
        <p:spPr>
          <a:xfrm>
            <a:off x="5791200" y="3505200"/>
            <a:ext cx="2667000" cy="369332"/>
          </a:xfrm>
          <a:prstGeom prst="rect">
            <a:avLst/>
          </a:prstGeom>
          <a:noFill/>
        </p:spPr>
        <p:txBody>
          <a:bodyPr wrap="square" rtlCol="0">
            <a:spAutoFit/>
          </a:bodyPr>
          <a:lstStyle/>
          <a:p>
            <a:r>
              <a:rPr lang="en-US" i="1" dirty="0" smtClean="0"/>
              <a:t>Using SWP </a:t>
            </a:r>
            <a:r>
              <a:rPr lang="en-US" i="1" dirty="0" err="1" smtClean="0"/>
              <a:t>LaTeX</a:t>
            </a:r>
            <a:endParaRPr lang="en-US" i="1" dirty="0"/>
          </a:p>
        </p:txBody>
      </p:sp>
      <p:sp>
        <p:nvSpPr>
          <p:cNvPr id="140" name="TextBox 139"/>
          <p:cNvSpPr txBox="1"/>
          <p:nvPr/>
        </p:nvSpPr>
        <p:spPr>
          <a:xfrm>
            <a:off x="5867400" y="5105400"/>
            <a:ext cx="2667000" cy="369332"/>
          </a:xfrm>
          <a:prstGeom prst="rect">
            <a:avLst/>
          </a:prstGeom>
          <a:noFill/>
        </p:spPr>
        <p:txBody>
          <a:bodyPr wrap="square" rtlCol="0">
            <a:spAutoFit/>
          </a:bodyPr>
          <a:lstStyle/>
          <a:p>
            <a:r>
              <a:rPr lang="en-US" i="1" dirty="0" smtClean="0"/>
              <a:t>Using PANDOC</a:t>
            </a:r>
            <a:endParaRPr lang="en-US" i="1" dirty="0"/>
          </a:p>
        </p:txBody>
      </p:sp>
      <p:sp>
        <p:nvSpPr>
          <p:cNvPr id="141" name="TextBox 140"/>
          <p:cNvSpPr txBox="1"/>
          <p:nvPr/>
        </p:nvSpPr>
        <p:spPr>
          <a:xfrm>
            <a:off x="5867400" y="6454032"/>
            <a:ext cx="2667000" cy="369332"/>
          </a:xfrm>
          <a:prstGeom prst="rect">
            <a:avLst/>
          </a:prstGeom>
          <a:noFill/>
        </p:spPr>
        <p:txBody>
          <a:bodyPr wrap="square" rtlCol="0">
            <a:spAutoFit/>
          </a:bodyPr>
          <a:lstStyle/>
          <a:p>
            <a:r>
              <a:rPr lang="en-US" i="1" dirty="0" smtClean="0"/>
              <a:t>Using TEX Tools</a:t>
            </a:r>
            <a:endParaRPr lang="en-US" i="1" dirty="0"/>
          </a:p>
        </p:txBody>
      </p:sp>
      <p:sp>
        <p:nvSpPr>
          <p:cNvPr id="143" name="TextBox 142"/>
          <p:cNvSpPr txBox="1"/>
          <p:nvPr/>
        </p:nvSpPr>
        <p:spPr>
          <a:xfrm>
            <a:off x="152400" y="6488668"/>
            <a:ext cx="4648200" cy="369332"/>
          </a:xfrm>
          <a:prstGeom prst="rect">
            <a:avLst/>
          </a:prstGeom>
          <a:noFill/>
        </p:spPr>
        <p:txBody>
          <a:bodyPr wrap="square" rtlCol="0">
            <a:spAutoFit/>
          </a:bodyPr>
          <a:lstStyle/>
          <a:p>
            <a:r>
              <a:rPr lang="en-US" b="1" i="1" dirty="0" smtClean="0"/>
              <a:t>All automated using bash scripts</a:t>
            </a:r>
            <a:endParaRPr lang="en-US" b="1" i="1" dirty="0"/>
          </a:p>
        </p:txBody>
      </p:sp>
      <p:pic>
        <p:nvPicPr>
          <p:cNvPr id="156" name="Picture 155" descr="TBS_DeliveredB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943600"/>
            <a:ext cx="2029968" cy="457200"/>
          </a:xfrm>
          <a:prstGeom prst="rect">
            <a:avLst/>
          </a:prstGeom>
        </p:spPr>
      </p:pic>
    </p:spTree>
    <p:extLst>
      <p:ext uri="{BB962C8B-B14F-4D97-AF65-F5344CB8AC3E}">
        <p14:creationId xmlns:p14="http://schemas.microsoft.com/office/powerpoint/2010/main" val="86238363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Semantic Markup</a:t>
            </a:r>
            <a:endParaRPr lang="en-US" dirty="0"/>
          </a:p>
        </p:txBody>
      </p:sp>
      <p:sp>
        <p:nvSpPr>
          <p:cNvPr id="4" name="Document 3"/>
          <p:cNvSpPr/>
          <p:nvPr/>
        </p:nvSpPr>
        <p:spPr>
          <a:xfrm>
            <a:off x="76200" y="1219200"/>
            <a:ext cx="6096000" cy="5410200"/>
          </a:xfrm>
          <a:prstGeom prst="flowChartDocument">
            <a:avLst/>
          </a:prstGeom>
          <a:solidFill>
            <a:srgbClr val="C895EB"/>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chemeClr val="tx1"/>
                </a:solidFill>
              </a:rPr>
              <a:t>\section{SCALES OF MEASURE</a:t>
            </a:r>
            <a:r>
              <a:rPr lang="en-US" sz="1200" dirty="0" smtClean="0">
                <a:solidFill>
                  <a:schemeClr val="tx1"/>
                </a:solidFill>
              </a:rPr>
              <a:t>}</a:t>
            </a:r>
            <a:endParaRPr lang="en-US" sz="1200" dirty="0">
              <a:solidFill>
                <a:schemeClr val="tx1"/>
              </a:solidFill>
            </a:endParaRPr>
          </a:p>
          <a:p>
            <a:r>
              <a:rPr lang="en-US" sz="1200" dirty="0">
                <a:solidFill>
                  <a:schemeClr val="tx1"/>
                </a:solidFill>
              </a:rPr>
              <a:t>\label{</a:t>
            </a:r>
            <a:r>
              <a:rPr lang="en-US" sz="1200" dirty="0" err="1">
                <a:solidFill>
                  <a:schemeClr val="tx1"/>
                </a:solidFill>
              </a:rPr>
              <a:t>sec:scales-of-measure</a:t>
            </a:r>
            <a:r>
              <a:rPr lang="en-US" sz="1200" dirty="0">
                <a:solidFill>
                  <a:schemeClr val="tx1"/>
                </a:solidFill>
              </a:rPr>
              <a:t>}</a:t>
            </a:r>
          </a:p>
          <a:p>
            <a:endParaRPr lang="en-US" sz="1200" dirty="0">
              <a:solidFill>
                <a:schemeClr val="tx1"/>
              </a:solidFill>
            </a:endParaRPr>
          </a:p>
          <a:p>
            <a:r>
              <a:rPr lang="en-US" sz="1200" dirty="0">
                <a:solidFill>
                  <a:schemeClr val="tx1"/>
                </a:solidFill>
              </a:rPr>
              <a:t>&lt;</a:t>
            </a:r>
            <a:r>
              <a:rPr lang="en-US" sz="1200" dirty="0" err="1">
                <a:solidFill>
                  <a:schemeClr val="tx1"/>
                </a:solidFill>
              </a:rPr>
              <a:t>ui:group</a:t>
            </a:r>
            <a:r>
              <a:rPr lang="en-US" sz="1200" dirty="0">
                <a:solidFill>
                  <a:schemeClr val="tx1"/>
                </a:solidFill>
              </a:rPr>
              <a:t>&gt;</a:t>
            </a:r>
          </a:p>
          <a:p>
            <a:r>
              <a:rPr lang="en-US" sz="1200" dirty="0">
                <a:solidFill>
                  <a:schemeClr val="tx1"/>
                </a:solidFill>
              </a:rPr>
              <a:t>  {= </a:t>
            </a:r>
            <a:r>
              <a:rPr lang="en-US" sz="1200" dirty="0" err="1">
                <a:solidFill>
                  <a:schemeClr val="tx1"/>
                </a:solidFill>
              </a:rPr>
              <a:t>spl:object</a:t>
            </a:r>
            <a:r>
              <a:rPr lang="en-US" sz="1200" dirty="0">
                <a:solidFill>
                  <a:schemeClr val="tx1"/>
                </a:solidFill>
              </a:rPr>
              <a:t>(</a:t>
            </a:r>
            <a:r>
              <a:rPr lang="en-US" sz="1200" dirty="0" err="1">
                <a:solidFill>
                  <a:schemeClr val="tx1"/>
                </a:solidFill>
              </a:rPr>
              <a:t>qudt:ScaleType,dc:description</a:t>
            </a:r>
            <a:r>
              <a:rPr lang="en-US" sz="1200" dirty="0">
                <a:solidFill>
                  <a:schemeClr val="tx1"/>
                </a:solidFill>
              </a:rPr>
              <a:t>)}</a:t>
            </a:r>
          </a:p>
          <a:p>
            <a:r>
              <a:rPr lang="en-US" sz="1200" dirty="0">
                <a:solidFill>
                  <a:schemeClr val="tx1"/>
                </a:solidFill>
              </a:rPr>
              <a:t>&lt;/</a:t>
            </a:r>
            <a:r>
              <a:rPr lang="en-US" sz="1200" dirty="0" err="1">
                <a:solidFill>
                  <a:schemeClr val="tx1"/>
                </a:solidFill>
              </a:rPr>
              <a:t>ui:group</a:t>
            </a:r>
            <a:r>
              <a:rPr lang="en-US" sz="1200" dirty="0">
                <a:solidFill>
                  <a:schemeClr val="tx1"/>
                </a:solidFill>
              </a:rPr>
              <a:t>&gt;</a:t>
            </a:r>
          </a:p>
          <a:p>
            <a:endParaRPr lang="en-US" sz="1200" dirty="0">
              <a:solidFill>
                <a:schemeClr val="tx1"/>
              </a:solidFill>
            </a:endParaRPr>
          </a:p>
          <a:p>
            <a:r>
              <a:rPr lang="en-US" sz="1200" dirty="0">
                <a:solidFill>
                  <a:schemeClr val="tx1"/>
                </a:solidFill>
              </a:rPr>
              <a:t>Appropriate and </a:t>
            </a:r>
            <a:r>
              <a:rPr lang="en-US" sz="1200" dirty="0" err="1">
                <a:solidFill>
                  <a:schemeClr val="tx1"/>
                </a:solidFill>
              </a:rPr>
              <a:t>consistant</a:t>
            </a:r>
            <a:r>
              <a:rPr lang="en-US" sz="1200" dirty="0">
                <a:solidFill>
                  <a:schemeClr val="tx1"/>
                </a:solidFill>
              </a:rPr>
              <a:t> use of scales is significant to work done within the NASA science and engineering communities.</a:t>
            </a:r>
          </a:p>
          <a:p>
            <a:r>
              <a:rPr lang="en-US" sz="1200" dirty="0">
                <a:solidFill>
                  <a:schemeClr val="tx1"/>
                </a:solidFill>
              </a:rPr>
              <a:t>A wide variety of scales are used on a regular basis.</a:t>
            </a:r>
          </a:p>
          <a:p>
            <a:r>
              <a:rPr lang="en-US" sz="1200" dirty="0">
                <a:solidFill>
                  <a:schemeClr val="tx1"/>
                </a:solidFill>
              </a:rPr>
              <a:t>Some support analysis, measurement, communication and classification tasks across the NASA lifecycle.</a:t>
            </a:r>
          </a:p>
          <a:p>
            <a:r>
              <a:rPr lang="en-US" sz="1200" dirty="0">
                <a:solidFill>
                  <a:schemeClr val="tx1"/>
                </a:solidFill>
              </a:rPr>
              <a:t>Others might serve as enumerations that become pick-lists and code-lists.</a:t>
            </a:r>
          </a:p>
          <a:p>
            <a:endParaRPr lang="en-US" sz="1200" dirty="0">
              <a:solidFill>
                <a:schemeClr val="tx1"/>
              </a:solidFill>
            </a:endParaRPr>
          </a:p>
          <a:p>
            <a:r>
              <a:rPr lang="en-US" sz="1200" dirty="0">
                <a:solidFill>
                  <a:schemeClr val="tx1"/>
                </a:solidFill>
              </a:rPr>
              <a:t>Table \ref{</a:t>
            </a:r>
            <a:r>
              <a:rPr lang="en-US" sz="1200" dirty="0" err="1">
                <a:solidFill>
                  <a:schemeClr val="tx1"/>
                </a:solidFill>
              </a:rPr>
              <a:t>tbl:scaletypes</a:t>
            </a:r>
            <a:r>
              <a:rPr lang="en-US" sz="1200" dirty="0">
                <a:solidFill>
                  <a:schemeClr val="tx1"/>
                </a:solidFill>
              </a:rPr>
              <a:t>} summarizes the kinds of scales currently covered by the Handbook.</a:t>
            </a:r>
          </a:p>
          <a:p>
            <a:endParaRPr lang="en-US" sz="1200" dirty="0">
              <a:solidFill>
                <a:schemeClr val="tx1"/>
              </a:solidFill>
            </a:endParaRPr>
          </a:p>
          <a:p>
            <a:r>
              <a:rPr lang="en-US" sz="1200" dirty="0">
                <a:solidFill>
                  <a:schemeClr val="tx1"/>
                </a:solidFill>
              </a:rPr>
              <a:t>&lt;</a:t>
            </a:r>
            <a:r>
              <a:rPr lang="en-US" sz="1200" dirty="0" err="1">
                <a:solidFill>
                  <a:schemeClr val="tx1"/>
                </a:solidFill>
              </a:rPr>
              <a:t>ui:group</a:t>
            </a:r>
            <a:r>
              <a:rPr lang="en-US" sz="1200" dirty="0">
                <a:solidFill>
                  <a:schemeClr val="tx1"/>
                </a:solidFill>
              </a:rPr>
              <a:t>&gt;</a:t>
            </a:r>
          </a:p>
          <a:p>
            <a:r>
              <a:rPr lang="en-US" sz="1200" dirty="0">
                <a:solidFill>
                  <a:schemeClr val="tx1"/>
                </a:solidFill>
              </a:rPr>
              <a:t>  &lt;</a:t>
            </a:r>
            <a:r>
              <a:rPr lang="en-US" sz="1200" dirty="0" err="1">
                <a:solidFill>
                  <a:schemeClr val="tx1"/>
                </a:solidFill>
              </a:rPr>
              <a:t>qudt:LatexScaleTypesTable</a:t>
            </a:r>
            <a:endParaRPr lang="en-US" sz="1200" dirty="0">
              <a:solidFill>
                <a:schemeClr val="tx1"/>
              </a:solidFill>
            </a:endParaRPr>
          </a:p>
          <a:p>
            <a:r>
              <a:rPr lang="en-US" sz="1200" dirty="0">
                <a:solidFill>
                  <a:schemeClr val="tx1"/>
                </a:solidFill>
              </a:rPr>
              <a:t>       </a:t>
            </a:r>
            <a:r>
              <a:rPr lang="en-US" sz="1200" dirty="0" err="1">
                <a:solidFill>
                  <a:schemeClr val="tx1"/>
                </a:solidFill>
              </a:rPr>
              <a:t>arg:resource</a:t>
            </a:r>
            <a:r>
              <a:rPr lang="en-US" sz="1200" dirty="0">
                <a:solidFill>
                  <a:schemeClr val="tx1"/>
                </a:solidFill>
              </a:rPr>
              <a:t>="</a:t>
            </a:r>
            <a:r>
              <a:rPr lang="en-US" sz="1200" dirty="0" err="1">
                <a:solidFill>
                  <a:schemeClr val="tx1"/>
                </a:solidFill>
              </a:rPr>
              <a:t>qudt:ScaleType</a:t>
            </a:r>
            <a:r>
              <a:rPr lang="en-US" sz="1200" dirty="0">
                <a:solidFill>
                  <a:schemeClr val="tx1"/>
                </a:solidFill>
              </a:rPr>
              <a:t>"</a:t>
            </a:r>
          </a:p>
          <a:p>
            <a:r>
              <a:rPr lang="en-US" sz="1200" dirty="0">
                <a:solidFill>
                  <a:schemeClr val="tx1"/>
                </a:solidFill>
              </a:rPr>
              <a:t>       </a:t>
            </a:r>
            <a:r>
              <a:rPr lang="en-US" sz="1200" dirty="0" err="1">
                <a:solidFill>
                  <a:schemeClr val="tx1"/>
                </a:solidFill>
              </a:rPr>
              <a:t>arg:caption</a:t>
            </a:r>
            <a:r>
              <a:rPr lang="en-US" sz="1200" dirty="0">
                <a:solidFill>
                  <a:schemeClr val="tx1"/>
                </a:solidFill>
              </a:rPr>
              <a:t>="SCALE TYPES"</a:t>
            </a:r>
          </a:p>
          <a:p>
            <a:r>
              <a:rPr lang="en-US" sz="1200" dirty="0">
                <a:solidFill>
                  <a:schemeClr val="tx1"/>
                </a:solidFill>
              </a:rPr>
              <a:t>       </a:t>
            </a:r>
            <a:r>
              <a:rPr lang="en-US" sz="1200" dirty="0" err="1">
                <a:solidFill>
                  <a:schemeClr val="tx1"/>
                </a:solidFill>
              </a:rPr>
              <a:t>arg:label</a:t>
            </a:r>
            <a:r>
              <a:rPr lang="en-US" sz="1200" dirty="0">
                <a:solidFill>
                  <a:schemeClr val="tx1"/>
                </a:solidFill>
              </a:rPr>
              <a:t>="</a:t>
            </a:r>
            <a:r>
              <a:rPr lang="en-US" sz="1200" dirty="0" err="1">
                <a:solidFill>
                  <a:schemeClr val="tx1"/>
                </a:solidFill>
              </a:rPr>
              <a:t>tbl:scaletypes</a:t>
            </a:r>
            <a:r>
              <a:rPr lang="en-US" sz="1200" dirty="0">
                <a:solidFill>
                  <a:schemeClr val="tx1"/>
                </a:solidFill>
              </a:rPr>
              <a:t>"/&gt;</a:t>
            </a:r>
          </a:p>
          <a:p>
            <a:r>
              <a:rPr lang="en-US" sz="1200" dirty="0">
                <a:solidFill>
                  <a:schemeClr val="tx1"/>
                </a:solidFill>
              </a:rPr>
              <a:t>&lt;/</a:t>
            </a:r>
            <a:r>
              <a:rPr lang="en-US" sz="1200" dirty="0" err="1">
                <a:solidFill>
                  <a:schemeClr val="tx1"/>
                </a:solidFill>
              </a:rPr>
              <a:t>ui:group</a:t>
            </a:r>
            <a:r>
              <a:rPr lang="en-US" sz="1200" dirty="0">
                <a:solidFill>
                  <a:schemeClr val="tx1"/>
                </a:solidFill>
              </a:rPr>
              <a:t>&gt;</a:t>
            </a:r>
          </a:p>
          <a:p>
            <a:endParaRPr lang="en-US" sz="1200" dirty="0">
              <a:solidFill>
                <a:schemeClr val="tx1"/>
              </a:solidFill>
            </a:endParaRPr>
          </a:p>
          <a:p>
            <a:r>
              <a:rPr lang="en-US" sz="1200" dirty="0">
                <a:solidFill>
                  <a:schemeClr val="tx1"/>
                </a:solidFill>
              </a:rPr>
              <a:t>\subsection{Types of Scale}</a:t>
            </a:r>
          </a:p>
          <a:p>
            <a:r>
              <a:rPr lang="en-US" sz="1200" dirty="0">
                <a:solidFill>
                  <a:schemeClr val="tx1"/>
                </a:solidFill>
              </a:rPr>
              <a:t>\</a:t>
            </a:r>
            <a:r>
              <a:rPr lang="en-US" sz="1200" dirty="0" err="1">
                <a:solidFill>
                  <a:schemeClr val="tx1"/>
                </a:solidFill>
              </a:rPr>
              <a:t>subsubsection</a:t>
            </a:r>
            <a:r>
              <a:rPr lang="en-US" sz="1200" dirty="0">
                <a:solidFill>
                  <a:schemeClr val="tx1"/>
                </a:solidFill>
              </a:rPr>
              <a:t>{Nominal scale</a:t>
            </a:r>
            <a:r>
              <a:rPr lang="en-US" sz="1200" dirty="0" smtClean="0">
                <a:solidFill>
                  <a:schemeClr val="tx1"/>
                </a:solidFill>
              </a:rPr>
              <a:t>}</a:t>
            </a:r>
            <a:endParaRPr lang="en-US" sz="1200" dirty="0">
              <a:solidFill>
                <a:schemeClr val="tx1"/>
              </a:solidFill>
            </a:endParaRPr>
          </a:p>
        </p:txBody>
      </p:sp>
      <p:grpSp>
        <p:nvGrpSpPr>
          <p:cNvPr id="8" name="Group 7"/>
          <p:cNvGrpSpPr/>
          <p:nvPr/>
        </p:nvGrpSpPr>
        <p:grpSpPr>
          <a:xfrm>
            <a:off x="3505200" y="2133600"/>
            <a:ext cx="5486400" cy="4724400"/>
            <a:chOff x="3429000" y="1600200"/>
            <a:chExt cx="5486400" cy="4724400"/>
          </a:xfrm>
        </p:grpSpPr>
        <p:sp>
          <p:nvSpPr>
            <p:cNvPr id="7" name="Rounded Rectangle 6"/>
            <p:cNvSpPr/>
            <p:nvPr/>
          </p:nvSpPr>
          <p:spPr>
            <a:xfrm>
              <a:off x="3429000" y="1600200"/>
              <a:ext cx="5486400" cy="4724400"/>
            </a:xfrm>
            <a:prstGeom prst="roundRect">
              <a:avLst>
                <a:gd name="adj" fmla="val 34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3-05-18 at 5.5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717" y="1676400"/>
              <a:ext cx="5322967" cy="4495800"/>
            </a:xfrm>
            <a:prstGeom prst="rect">
              <a:avLst/>
            </a:prstGeom>
          </p:spPr>
        </p:pic>
      </p:grpSp>
      <p:sp>
        <p:nvSpPr>
          <p:cNvPr id="11" name="Right Arrow 10"/>
          <p:cNvSpPr/>
          <p:nvPr/>
        </p:nvSpPr>
        <p:spPr>
          <a:xfrm rot="488574">
            <a:off x="2446951" y="2297322"/>
            <a:ext cx="1250752" cy="209770"/>
          </a:xfrm>
          <a:prstGeom prst="rightArrow">
            <a:avLst/>
          </a:prstGeom>
          <a:solidFill>
            <a:srgbClr val="38843A"/>
          </a:solidFill>
          <a:ln>
            <a:solidFill>
              <a:srgbClr val="3884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590800" y="4267200"/>
            <a:ext cx="1143000" cy="228600"/>
          </a:xfrm>
          <a:prstGeom prst="rightArrow">
            <a:avLst/>
          </a:prstGeom>
          <a:solidFill>
            <a:srgbClr val="38843A"/>
          </a:solidFill>
          <a:ln>
            <a:solidFill>
              <a:srgbClr val="3884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3657600" y="2514600"/>
            <a:ext cx="5029200" cy="685800"/>
          </a:xfrm>
          <a:prstGeom prst="roundRect">
            <a:avLst/>
          </a:prstGeom>
          <a:solidFill>
            <a:srgbClr val="38843A">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581400" y="4267200"/>
            <a:ext cx="5334000" cy="1524000"/>
          </a:xfrm>
          <a:prstGeom prst="roundRect">
            <a:avLst/>
          </a:prstGeom>
          <a:solidFill>
            <a:srgbClr val="38843A">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5770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alpha val="35000"/>
            </a:schemeClr>
          </a:solidFill>
        </p:spPr>
        <p:txBody>
          <a:bodyPr>
            <a:normAutofit/>
          </a:bodyPr>
          <a:lstStyle/>
          <a:p>
            <a:r>
              <a:rPr lang="en-US" sz="3600" b="1" dirty="0" smtClean="0"/>
              <a:t>Roadmap </a:t>
            </a:r>
            <a:r>
              <a:rPr lang="en-US" sz="2000" b="1" dirty="0" smtClean="0"/>
              <a:t>(AKA Whirlwind Tour)</a:t>
            </a:r>
            <a:endParaRPr lang="en-US" sz="2000" b="1" dirty="0"/>
          </a:p>
        </p:txBody>
      </p:sp>
      <p:sp>
        <p:nvSpPr>
          <p:cNvPr id="4" name="Rectangle 3"/>
          <p:cNvSpPr/>
          <p:nvPr/>
        </p:nvSpPr>
        <p:spPr>
          <a:xfrm>
            <a:off x="914400" y="3657600"/>
            <a:ext cx="2286000" cy="304800"/>
          </a:xfrm>
          <a:prstGeom prst="rect">
            <a:avLst/>
          </a:prstGeom>
          <a:solidFill>
            <a:schemeClr val="accent6">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28600" y="1371600"/>
            <a:ext cx="7924800" cy="4724400"/>
          </a:xfrm>
        </p:spPr>
        <p:txBody>
          <a:bodyPr>
            <a:normAutofit/>
          </a:bodyPr>
          <a:lstStyle/>
          <a:p>
            <a:r>
              <a:rPr lang="en-US" sz="2400" dirty="0" smtClean="0"/>
              <a:t>Introductions</a:t>
            </a:r>
          </a:p>
          <a:p>
            <a:r>
              <a:rPr lang="en-US" sz="2400" dirty="0" smtClean="0"/>
              <a:t>Quantities, Units and Dimensions 101</a:t>
            </a:r>
          </a:p>
          <a:p>
            <a:r>
              <a:rPr lang="en-US" sz="2400" dirty="0" smtClean="0"/>
              <a:t>NASA QUDT Handbook</a:t>
            </a:r>
          </a:p>
          <a:p>
            <a:r>
              <a:rPr lang="en-US" sz="2400" dirty="0" smtClean="0"/>
              <a:t>QUDT Ontology Models</a:t>
            </a:r>
          </a:p>
          <a:p>
            <a:r>
              <a:rPr lang="en-US" sz="2400" dirty="0" smtClean="0"/>
              <a:t>How the QUDT Handbook was produced</a:t>
            </a:r>
          </a:p>
          <a:p>
            <a:r>
              <a:rPr lang="en-US" sz="2400" dirty="0" smtClean="0"/>
              <a:t>Next Priorities</a:t>
            </a:r>
          </a:p>
          <a:p>
            <a:endParaRPr lang="en-US" sz="2400" dirty="0" smtClean="0"/>
          </a:p>
          <a:p>
            <a:pPr lvl="1"/>
            <a:endParaRPr lang="en-US" sz="2000" dirty="0"/>
          </a:p>
        </p:txBody>
      </p:sp>
    </p:spTree>
    <p:extLst>
      <p:ext uri="{BB962C8B-B14F-4D97-AF65-F5344CB8AC3E}">
        <p14:creationId xmlns:p14="http://schemas.microsoft.com/office/powerpoint/2010/main" val="24702851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Priorities</a:t>
            </a:r>
            <a:endParaRPr lang="en-US" dirty="0"/>
          </a:p>
        </p:txBody>
      </p:sp>
      <p:sp>
        <p:nvSpPr>
          <p:cNvPr id="4" name="Content Placeholder 3"/>
          <p:cNvSpPr>
            <a:spLocks noGrp="1"/>
          </p:cNvSpPr>
          <p:nvPr>
            <p:ph idx="1"/>
          </p:nvPr>
        </p:nvSpPr>
        <p:spPr/>
        <p:txBody>
          <a:bodyPr/>
          <a:lstStyle/>
          <a:p>
            <a:r>
              <a:rPr lang="en-US" dirty="0" smtClean="0"/>
              <a:t>Editorial Review at NASA Headquarters</a:t>
            </a:r>
          </a:p>
          <a:p>
            <a:r>
              <a:rPr lang="en-US" dirty="0" smtClean="0"/>
              <a:t>Extended review of the NASA QUDT Handbook within NASA</a:t>
            </a:r>
          </a:p>
          <a:p>
            <a:r>
              <a:rPr lang="en-US" dirty="0" smtClean="0"/>
              <a:t>NIST Review</a:t>
            </a:r>
          </a:p>
          <a:p>
            <a:r>
              <a:rPr lang="en-US" dirty="0" smtClean="0"/>
              <a:t>Publication </a:t>
            </a:r>
            <a:r>
              <a:rPr lang="en-US" dirty="0" smtClean="0"/>
              <a:t>of </a:t>
            </a:r>
            <a:r>
              <a:rPr lang="en-US" dirty="0" smtClean="0"/>
              <a:t>release 2 of the </a:t>
            </a:r>
            <a:r>
              <a:rPr lang="en-US" dirty="0" smtClean="0"/>
              <a:t>RDF/OWL models</a:t>
            </a:r>
          </a:p>
          <a:p>
            <a:r>
              <a:rPr lang="en-US" dirty="0" smtClean="0"/>
              <a:t>QUDT Community Site</a:t>
            </a:r>
            <a:endParaRPr lang="en-US" dirty="0"/>
          </a:p>
        </p:txBody>
      </p:sp>
    </p:spTree>
    <p:extLst>
      <p:ext uri="{BB962C8B-B14F-4D97-AF65-F5344CB8AC3E}">
        <p14:creationId xmlns:p14="http://schemas.microsoft.com/office/powerpoint/2010/main" val="35316855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out More</a:t>
            </a:r>
            <a:endParaRPr lang="en-US" dirty="0"/>
          </a:p>
        </p:txBody>
      </p:sp>
      <p:sp>
        <p:nvSpPr>
          <p:cNvPr id="3" name="Content Placeholder 2"/>
          <p:cNvSpPr>
            <a:spLocks noGrp="1"/>
          </p:cNvSpPr>
          <p:nvPr>
            <p:ph idx="1"/>
          </p:nvPr>
        </p:nvSpPr>
        <p:spPr>
          <a:xfrm>
            <a:off x="152400" y="1295400"/>
            <a:ext cx="8991600" cy="4830763"/>
          </a:xfrm>
        </p:spPr>
        <p:txBody>
          <a:bodyPr>
            <a:normAutofit/>
          </a:bodyPr>
          <a:lstStyle/>
          <a:p>
            <a:r>
              <a:rPr lang="en-US" sz="2400" dirty="0" smtClean="0"/>
              <a:t>QUDT Website – </a:t>
            </a:r>
            <a:r>
              <a:rPr lang="en-US" sz="2400" dirty="0" smtClean="0">
                <a:hlinkClick r:id="rId2"/>
              </a:rPr>
              <a:t>www.qudt.org</a:t>
            </a:r>
            <a:endParaRPr lang="en-US" sz="2400" dirty="0" smtClean="0"/>
          </a:p>
          <a:p>
            <a:r>
              <a:rPr lang="en-US" sz="2400" dirty="0" smtClean="0"/>
              <a:t>NASA QUDT Handbook (after review)</a:t>
            </a:r>
          </a:p>
          <a:p>
            <a:r>
              <a:rPr lang="en-US" sz="2400" dirty="0" smtClean="0"/>
              <a:t>Technologies and Tooling</a:t>
            </a:r>
          </a:p>
          <a:p>
            <a:pPr lvl="1"/>
            <a:r>
              <a:rPr lang="en-US" sz="2000" dirty="0" smtClean="0"/>
              <a:t>RDF - </a:t>
            </a:r>
            <a:r>
              <a:rPr lang="en-US" sz="2000" dirty="0">
                <a:hlinkClick r:id="rId3"/>
              </a:rPr>
              <a:t>http://www.w3.org/RDF</a:t>
            </a:r>
            <a:r>
              <a:rPr lang="en-US" sz="2000" dirty="0" smtClean="0">
                <a:hlinkClick r:id="rId3"/>
              </a:rPr>
              <a:t>/</a:t>
            </a:r>
            <a:r>
              <a:rPr lang="en-US" sz="2000" dirty="0" smtClean="0"/>
              <a:t> </a:t>
            </a:r>
          </a:p>
          <a:p>
            <a:pPr lvl="1"/>
            <a:r>
              <a:rPr lang="en-US" sz="2000" dirty="0"/>
              <a:t>OWL </a:t>
            </a:r>
            <a:r>
              <a:rPr lang="en-US" sz="2000" dirty="0" smtClean="0"/>
              <a:t>– </a:t>
            </a:r>
            <a:r>
              <a:rPr lang="en-US" sz="2000" dirty="0" smtClean="0">
                <a:hlinkClick r:id="rId4"/>
              </a:rPr>
              <a:t>www.w3</a:t>
            </a:r>
            <a:r>
              <a:rPr lang="en-US" sz="2000" dirty="0">
                <a:hlinkClick r:id="rId4"/>
              </a:rPr>
              <a:t>.org/2004/OWL</a:t>
            </a:r>
            <a:r>
              <a:rPr lang="en-US" sz="2000" dirty="0" smtClean="0">
                <a:hlinkClick r:id="rId4"/>
              </a:rPr>
              <a:t>/</a:t>
            </a:r>
            <a:r>
              <a:rPr lang="en-US" sz="2000" dirty="0" smtClean="0"/>
              <a:t> </a:t>
            </a:r>
          </a:p>
          <a:p>
            <a:pPr lvl="1"/>
            <a:r>
              <a:rPr lang="en-US" sz="2000" dirty="0" smtClean="0"/>
              <a:t>SPARQL </a:t>
            </a:r>
            <a:r>
              <a:rPr lang="en-US" sz="2000" dirty="0" smtClean="0">
                <a:hlinkClick r:id="rId5"/>
              </a:rPr>
              <a:t>–</a:t>
            </a:r>
            <a:r>
              <a:rPr lang="en-US" sz="2000" dirty="0" smtClean="0"/>
              <a:t> </a:t>
            </a:r>
            <a:r>
              <a:rPr lang="en-US" sz="2000" dirty="0" smtClean="0">
                <a:hlinkClick r:id="rId5"/>
              </a:rPr>
              <a:t>www.w3</a:t>
            </a:r>
            <a:r>
              <a:rPr lang="en-US" sz="2000" dirty="0">
                <a:hlinkClick r:id="rId5"/>
              </a:rPr>
              <a:t>.org/TR/rdf-sparql-query</a:t>
            </a:r>
            <a:r>
              <a:rPr lang="en-US" sz="2000" dirty="0" smtClean="0">
                <a:hlinkClick r:id="rId5"/>
              </a:rPr>
              <a:t>/</a:t>
            </a:r>
            <a:r>
              <a:rPr lang="en-US" sz="2000" dirty="0" smtClean="0"/>
              <a:t> </a:t>
            </a:r>
          </a:p>
          <a:p>
            <a:pPr lvl="1"/>
            <a:r>
              <a:rPr lang="en-US" sz="2000" dirty="0" smtClean="0"/>
              <a:t>SPIN – </a:t>
            </a:r>
            <a:r>
              <a:rPr lang="en-US" sz="2000" dirty="0" smtClean="0">
                <a:hlinkClick r:id="rId6"/>
              </a:rPr>
              <a:t>www.topquadrant.com</a:t>
            </a:r>
            <a:r>
              <a:rPr lang="en-US" sz="2000" dirty="0">
                <a:hlinkClick r:id="rId6"/>
              </a:rPr>
              <a:t>/products/</a:t>
            </a:r>
            <a:r>
              <a:rPr lang="en-US" sz="2000" dirty="0" smtClean="0">
                <a:hlinkClick r:id="rId6"/>
              </a:rPr>
              <a:t>SPIN.html</a:t>
            </a:r>
            <a:r>
              <a:rPr lang="en-US" sz="2000" dirty="0" smtClean="0"/>
              <a:t> </a:t>
            </a:r>
          </a:p>
          <a:p>
            <a:pPr lvl="1"/>
            <a:r>
              <a:rPr lang="en-US" sz="2000" dirty="0" smtClean="0"/>
              <a:t>SWP (Semantic Web Pages</a:t>
            </a:r>
            <a:r>
              <a:rPr lang="en-US" sz="2000" dirty="0"/>
              <a:t>) </a:t>
            </a:r>
            <a:r>
              <a:rPr lang="en-US" sz="2000" dirty="0" smtClean="0">
                <a:hlinkClick r:id="rId7"/>
              </a:rPr>
              <a:t>–</a:t>
            </a:r>
            <a:r>
              <a:rPr lang="en-US" sz="2000" dirty="0" smtClean="0"/>
              <a:t> </a:t>
            </a:r>
            <a:r>
              <a:rPr lang="en-US" sz="2000" dirty="0" smtClean="0">
                <a:hlinkClick r:id="rId7"/>
              </a:rPr>
              <a:t>www.topquadrant.com</a:t>
            </a:r>
            <a:r>
              <a:rPr lang="en-US" sz="2000" dirty="0">
                <a:hlinkClick r:id="rId7"/>
              </a:rPr>
              <a:t>/swp</a:t>
            </a:r>
            <a:r>
              <a:rPr lang="en-US" sz="2000" dirty="0" smtClean="0">
                <a:hlinkClick r:id="rId7"/>
              </a:rPr>
              <a:t>/</a:t>
            </a:r>
            <a:r>
              <a:rPr lang="en-US" sz="2000" dirty="0" smtClean="0"/>
              <a:t> </a:t>
            </a:r>
          </a:p>
          <a:p>
            <a:pPr lvl="1"/>
            <a:r>
              <a:rPr lang="en-US" sz="2000" dirty="0" err="1" smtClean="0"/>
              <a:t>TopBraid</a:t>
            </a:r>
            <a:r>
              <a:rPr lang="en-US" sz="2000" dirty="0" smtClean="0"/>
              <a:t> Tooling </a:t>
            </a:r>
            <a:r>
              <a:rPr lang="en-US" sz="2000" dirty="0"/>
              <a:t>- </a:t>
            </a:r>
            <a:r>
              <a:rPr lang="en-US" sz="2000" dirty="0" smtClean="0">
                <a:hlinkClick r:id="rId8"/>
              </a:rPr>
              <a:t>www.topquadrant.com</a:t>
            </a:r>
            <a:r>
              <a:rPr lang="en-US" sz="2000" dirty="0">
                <a:hlinkClick r:id="rId8"/>
              </a:rPr>
              <a:t>/products/</a:t>
            </a:r>
            <a:r>
              <a:rPr lang="en-US" sz="2000" dirty="0" smtClean="0">
                <a:hlinkClick r:id="rId8"/>
              </a:rPr>
              <a:t>TB_Suite.html</a:t>
            </a:r>
            <a:r>
              <a:rPr lang="en-US" sz="2000" dirty="0" smtClean="0"/>
              <a:t> </a:t>
            </a:r>
          </a:p>
          <a:p>
            <a:pPr lvl="1"/>
            <a:r>
              <a:rPr lang="en-US" sz="2000" dirty="0" err="1" smtClean="0"/>
              <a:t>LaTeX</a:t>
            </a:r>
            <a:r>
              <a:rPr lang="en-US" sz="2000" dirty="0" smtClean="0"/>
              <a:t> - </a:t>
            </a:r>
            <a:r>
              <a:rPr lang="en-US" sz="2000" dirty="0">
                <a:hlinkClick r:id="rId9"/>
              </a:rPr>
              <a:t>http://www.latex-</a:t>
            </a:r>
            <a:r>
              <a:rPr lang="en-US" sz="2000" dirty="0" smtClean="0">
                <a:hlinkClick r:id="rId9"/>
              </a:rPr>
              <a:t>project.org</a:t>
            </a:r>
            <a:r>
              <a:rPr lang="en-US" sz="2000" dirty="0" smtClean="0"/>
              <a:t> </a:t>
            </a:r>
          </a:p>
          <a:p>
            <a:pPr lvl="1"/>
            <a:r>
              <a:rPr lang="en-US" sz="2000" dirty="0" err="1" smtClean="0"/>
              <a:t>Pandoc</a:t>
            </a:r>
            <a:r>
              <a:rPr lang="en-US" sz="2000" dirty="0" smtClean="0"/>
              <a:t> - </a:t>
            </a:r>
            <a:r>
              <a:rPr lang="en-US" sz="2000" dirty="0">
                <a:hlinkClick r:id="rId10"/>
              </a:rPr>
              <a:t>http://johnmacfarlane.net/pandoc</a:t>
            </a:r>
            <a:r>
              <a:rPr lang="en-US" sz="2000" dirty="0" smtClean="0">
                <a:hlinkClick r:id="rId10"/>
              </a:rPr>
              <a:t>/</a:t>
            </a:r>
            <a:r>
              <a:rPr lang="en-US" sz="2000" dirty="0" smtClean="0"/>
              <a:t> </a:t>
            </a:r>
          </a:p>
        </p:txBody>
      </p:sp>
    </p:spTree>
    <p:extLst>
      <p:ext uri="{BB962C8B-B14F-4D97-AF65-F5344CB8AC3E}">
        <p14:creationId xmlns:p14="http://schemas.microsoft.com/office/powerpoint/2010/main" val="38196004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000" dirty="0" smtClean="0"/>
              <a:t>Motivations for “Model Driven” QUDT</a:t>
            </a:r>
            <a:endParaRPr lang="en-US" sz="3000" dirty="0"/>
          </a:p>
        </p:txBody>
      </p:sp>
      <p:sp>
        <p:nvSpPr>
          <p:cNvPr id="3" name="Content Placeholder 2"/>
          <p:cNvSpPr>
            <a:spLocks noGrp="1"/>
          </p:cNvSpPr>
          <p:nvPr>
            <p:ph idx="1"/>
          </p:nvPr>
        </p:nvSpPr>
        <p:spPr>
          <a:xfrm>
            <a:off x="381000" y="4953000"/>
            <a:ext cx="8839200" cy="609600"/>
          </a:xfrm>
        </p:spPr>
        <p:txBody>
          <a:bodyPr>
            <a:normAutofit/>
          </a:bodyPr>
          <a:lstStyle/>
          <a:p>
            <a:pPr marL="0" indent="0">
              <a:buNone/>
            </a:pPr>
            <a:r>
              <a:rPr lang="en-US" sz="1800" b="1" i="1" dirty="0" smtClean="0"/>
              <a:t>Solution: Create consistent context of shared meaning.</a:t>
            </a:r>
          </a:p>
          <a:p>
            <a:pPr marL="0" indent="0">
              <a:buNone/>
            </a:pPr>
            <a:endParaRPr lang="en-US" sz="1800" dirty="0"/>
          </a:p>
        </p:txBody>
      </p:sp>
      <p:sp>
        <p:nvSpPr>
          <p:cNvPr id="4" name="Content Placeholder 2"/>
          <p:cNvSpPr txBox="1">
            <a:spLocks/>
          </p:cNvSpPr>
          <p:nvPr/>
        </p:nvSpPr>
        <p:spPr>
          <a:xfrm>
            <a:off x="304800" y="1600200"/>
            <a:ext cx="8839200" cy="2819400"/>
          </a:xfrm>
          <a:prstGeom prst="rect">
            <a:avLst/>
          </a:prstGeom>
        </p:spPr>
        <p:txBody>
          <a:bodyPr vert="horz" lIns="91440" tIns="45720" rIns="91440" bIns="45720" rtlCol="0">
            <a:normAutofit/>
          </a:bodyPr>
          <a:lstStyle>
            <a:lvl1pPr marL="574675" indent="-574675" algn="l" defTabSz="914400" rtl="0" eaLnBrk="1" latinLnBrk="0" hangingPunct="1">
              <a:spcBef>
                <a:spcPct val="20000"/>
              </a:spcBef>
              <a:buFont typeface="Wingdings" charset="2"/>
              <a:buChar char="ü"/>
              <a:defRPr sz="3000" kern="1200">
                <a:solidFill>
                  <a:schemeClr val="tx1"/>
                </a:solidFill>
                <a:latin typeface="+mn-lt"/>
                <a:ea typeface="+mn-ea"/>
                <a:cs typeface="+mn-cs"/>
              </a:defRPr>
            </a:lvl1pPr>
            <a:lvl2pPr marL="914400" indent="-457200" algn="l" defTabSz="914400" rtl="0" eaLnBrk="1" latinLnBrk="0" hangingPunct="1">
              <a:spcBef>
                <a:spcPct val="20000"/>
              </a:spcBef>
              <a:buFont typeface="Arial"/>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Courier New"/>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800" b="1" i="1" dirty="0" smtClean="0"/>
              <a:t>Problem:  Communication Needs to be good and often isn’t.</a:t>
            </a:r>
          </a:p>
          <a:p>
            <a:endParaRPr lang="en-US" sz="1800" dirty="0" smtClean="0"/>
          </a:p>
          <a:p>
            <a:r>
              <a:rPr lang="en-US" sz="1800" dirty="0" smtClean="0"/>
              <a:t>Communication is core to interoperability and collaboration.</a:t>
            </a:r>
          </a:p>
          <a:p>
            <a:endParaRPr lang="en-US" sz="1800" dirty="0" smtClean="0"/>
          </a:p>
          <a:p>
            <a:r>
              <a:rPr lang="en-US" sz="1800" dirty="0" smtClean="0"/>
              <a:t>Inaccurate or confusing communication can be disastrous</a:t>
            </a:r>
          </a:p>
          <a:p>
            <a:pPr marL="0" indent="0">
              <a:buNone/>
            </a:pPr>
            <a:endParaRPr lang="en-US" sz="1800" dirty="0" smtClean="0"/>
          </a:p>
          <a:p>
            <a:r>
              <a:rPr lang="en-US" sz="1800" dirty="0" smtClean="0"/>
              <a:t>Confusion is minimized by shared meaning.</a:t>
            </a:r>
            <a:endParaRPr lang="en-US" sz="1800" dirty="0"/>
          </a:p>
        </p:txBody>
      </p:sp>
    </p:spTree>
    <p:extLst>
      <p:ext uri="{BB962C8B-B14F-4D97-AF65-F5344CB8AC3E}">
        <p14:creationId xmlns:p14="http://schemas.microsoft.com/office/powerpoint/2010/main" val="51810785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3" descr="qna"/>
          <p:cNvPicPr>
            <a:picLocks noChangeAspect="1" noChangeArrowheads="1"/>
          </p:cNvPicPr>
          <p:nvPr/>
        </p:nvPicPr>
        <p:blipFill>
          <a:blip r:embed="rId2" cstate="print"/>
          <a:srcRect/>
          <a:stretch>
            <a:fillRect/>
          </a:stretch>
        </p:blipFill>
        <p:spPr bwMode="auto">
          <a:xfrm>
            <a:off x="381000" y="1219200"/>
            <a:ext cx="1211262" cy="1344613"/>
          </a:xfrm>
          <a:prstGeom prst="rect">
            <a:avLst/>
          </a:prstGeom>
          <a:noFill/>
          <a:ln w="9525">
            <a:noFill/>
            <a:miter lim="800000"/>
            <a:headEnd/>
            <a:tailEnd/>
          </a:ln>
        </p:spPr>
      </p:pic>
      <p:sp>
        <p:nvSpPr>
          <p:cNvPr id="4" name="TextBox 50178"/>
          <p:cNvSpPr txBox="1">
            <a:spLocks noChangeArrowheads="1"/>
          </p:cNvSpPr>
          <p:nvPr/>
        </p:nvSpPr>
        <p:spPr bwMode="auto">
          <a:xfrm>
            <a:off x="1752600" y="1219200"/>
            <a:ext cx="6316889" cy="1570303"/>
          </a:xfrm>
          <a:prstGeom prst="rect">
            <a:avLst/>
          </a:prstGeom>
          <a:noFill/>
          <a:ln w="9525">
            <a:noFill/>
            <a:miter lim="800000"/>
            <a:headEnd/>
            <a:tailEnd/>
          </a:ln>
        </p:spPr>
        <p:txBody>
          <a:bodyPr wrap="square" lIns="92075" tIns="46038" rIns="92075" bIns="46038">
            <a:spAutoFit/>
          </a:bodyPr>
          <a:lstStyle/>
          <a:p>
            <a:r>
              <a:rPr lang="en-US" sz="2400" b="0" dirty="0"/>
              <a:t>Ralph Hodgson</a:t>
            </a:r>
            <a:r>
              <a:rPr lang="en-US" sz="2400" dirty="0"/>
              <a:t> </a:t>
            </a:r>
          </a:p>
          <a:p>
            <a:pPr marL="912813" indent="-912813"/>
            <a:r>
              <a:rPr lang="en-US" dirty="0"/>
              <a:t>E-mail: </a:t>
            </a:r>
            <a:r>
              <a:rPr lang="en-US" dirty="0" smtClean="0">
                <a:hlinkClick r:id="rId3"/>
              </a:rPr>
              <a:t>rhodgson@topquadrant.com</a:t>
            </a:r>
            <a:r>
              <a:rPr lang="en-US" dirty="0" smtClean="0"/>
              <a:t>, </a:t>
            </a:r>
            <a:r>
              <a:rPr lang="en-US" dirty="0" smtClean="0">
                <a:hlinkClick r:id="rId4"/>
              </a:rPr>
              <a:t>ralph.hodgson@nasa.gov</a:t>
            </a:r>
            <a:r>
              <a:rPr lang="en-US" dirty="0" smtClean="0"/>
              <a:t> </a:t>
            </a:r>
          </a:p>
          <a:p>
            <a:r>
              <a:rPr lang="en-US" dirty="0" smtClean="0"/>
              <a:t>Presentations: http://www.scribd.com/ralphtq</a:t>
            </a:r>
            <a:endParaRPr lang="en-US" dirty="0"/>
          </a:p>
          <a:p>
            <a:r>
              <a:rPr lang="en-US" dirty="0"/>
              <a:t>Twitter: @</a:t>
            </a:r>
            <a:r>
              <a:rPr lang="en-US" dirty="0" err="1"/>
              <a:t>topquadrant</a:t>
            </a:r>
            <a:r>
              <a:rPr lang="en-US" dirty="0"/>
              <a:t>, @</a:t>
            </a:r>
            <a:r>
              <a:rPr lang="en-US" dirty="0" err="1" smtClean="0"/>
              <a:t>ralphtq</a:t>
            </a:r>
            <a:endParaRPr lang="en-US" dirty="0"/>
          </a:p>
        </p:txBody>
      </p:sp>
      <p:pic>
        <p:nvPicPr>
          <p:cNvPr id="16" name="Picture 15" descr="compositors at work.jpg"/>
          <p:cNvPicPr>
            <a:picLocks noChangeAspect="1"/>
          </p:cNvPicPr>
          <p:nvPr/>
        </p:nvPicPr>
        <p:blipFill>
          <a:blip r:embed="rId5" cstate="print"/>
          <a:stretch>
            <a:fillRect/>
          </a:stretch>
        </p:blipFill>
        <p:spPr>
          <a:xfrm>
            <a:off x="1752600" y="3124200"/>
            <a:ext cx="2623457" cy="2197509"/>
          </a:xfrm>
          <a:prstGeom prst="rect">
            <a:avLst/>
          </a:prstGeom>
        </p:spPr>
      </p:pic>
      <p:pic>
        <p:nvPicPr>
          <p:cNvPr id="13" name="Picture 3" descr="C:\Documents and Settings\Proprietário-de-HP\Ambiente de trabalho\Space Shuttle\Slide19.JPG"/>
          <p:cNvPicPr>
            <a:picLocks noChangeAspect="1" noChangeArrowheads="1"/>
          </p:cNvPicPr>
          <p:nvPr/>
        </p:nvPicPr>
        <p:blipFill>
          <a:blip r:embed="rId6" cstate="print"/>
          <a:srcRect/>
          <a:stretch>
            <a:fillRect/>
          </a:stretch>
        </p:blipFill>
        <p:spPr bwMode="auto">
          <a:xfrm>
            <a:off x="5461000" y="3124200"/>
            <a:ext cx="2844800" cy="2133600"/>
          </a:xfrm>
          <a:prstGeom prst="rect">
            <a:avLst/>
          </a:prstGeom>
          <a:noFill/>
          <a:ln w="9525">
            <a:noFill/>
            <a:miter lim="800000"/>
            <a:headEnd/>
            <a:tailEnd/>
          </a:ln>
        </p:spPr>
      </p:pic>
      <p:pic>
        <p:nvPicPr>
          <p:cNvPr id="17" name="Picture 3" descr="j0078702"/>
          <p:cNvPicPr>
            <a:picLocks noChangeAspect="1" noChangeArrowheads="1"/>
          </p:cNvPicPr>
          <p:nvPr/>
        </p:nvPicPr>
        <p:blipFill>
          <a:blip r:embed="rId7" cstate="print"/>
          <a:srcRect/>
          <a:stretch>
            <a:fillRect/>
          </a:stretch>
        </p:blipFill>
        <p:spPr bwMode="auto">
          <a:xfrm>
            <a:off x="381000" y="3124200"/>
            <a:ext cx="1237084" cy="1104900"/>
          </a:xfrm>
          <a:prstGeom prst="rect">
            <a:avLst/>
          </a:prstGeom>
          <a:noFill/>
        </p:spPr>
      </p:pic>
      <p:sp>
        <p:nvSpPr>
          <p:cNvPr id="5" name="TextBox 4"/>
          <p:cNvSpPr txBox="1"/>
          <p:nvPr/>
        </p:nvSpPr>
        <p:spPr>
          <a:xfrm>
            <a:off x="1524000" y="5715000"/>
            <a:ext cx="57912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13792026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000" dirty="0" smtClean="0"/>
              <a:t>Motivations for “Model Driven” QUDT</a:t>
            </a:r>
            <a:endParaRPr lang="en-US" sz="3000" dirty="0"/>
          </a:p>
        </p:txBody>
      </p:sp>
      <p:sp>
        <p:nvSpPr>
          <p:cNvPr id="4" name="Content Placeholder 2"/>
          <p:cNvSpPr txBox="1">
            <a:spLocks/>
          </p:cNvSpPr>
          <p:nvPr/>
        </p:nvSpPr>
        <p:spPr>
          <a:xfrm>
            <a:off x="304800" y="1295400"/>
            <a:ext cx="8839200" cy="2438400"/>
          </a:xfrm>
          <a:prstGeom prst="rect">
            <a:avLst/>
          </a:prstGeom>
        </p:spPr>
        <p:txBody>
          <a:bodyPr vert="horz" lIns="91440" tIns="45720" rIns="91440" bIns="45720" rtlCol="0">
            <a:normAutofit/>
          </a:bodyPr>
          <a:lstStyle>
            <a:lvl1pPr marL="574675" indent="-574675" algn="l" defTabSz="914400" rtl="0" eaLnBrk="1" latinLnBrk="0" hangingPunct="1">
              <a:spcBef>
                <a:spcPct val="20000"/>
              </a:spcBef>
              <a:buFont typeface="Wingdings" charset="2"/>
              <a:buChar char="ü"/>
              <a:defRPr sz="3000" kern="1200">
                <a:solidFill>
                  <a:schemeClr val="tx1"/>
                </a:solidFill>
                <a:latin typeface="+mn-lt"/>
                <a:ea typeface="+mn-ea"/>
                <a:cs typeface="+mn-cs"/>
              </a:defRPr>
            </a:lvl1pPr>
            <a:lvl2pPr marL="914400" indent="-457200" algn="l" defTabSz="914400" rtl="0" eaLnBrk="1" latinLnBrk="0" hangingPunct="1">
              <a:spcBef>
                <a:spcPct val="20000"/>
              </a:spcBef>
              <a:buFont typeface="Arial"/>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Courier New"/>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800" b="1" i="1" dirty="0" smtClean="0"/>
              <a:t>Example 1:</a:t>
            </a:r>
          </a:p>
          <a:p>
            <a:endParaRPr lang="en-US" sz="1800" dirty="0" smtClean="0"/>
          </a:p>
          <a:p>
            <a:r>
              <a:rPr lang="en-US" sz="1800" dirty="0" smtClean="0"/>
              <a:t>07_25_52    ( a part # )</a:t>
            </a:r>
          </a:p>
          <a:p>
            <a:endParaRPr lang="en-US" sz="1800" dirty="0" smtClean="0"/>
          </a:p>
          <a:p>
            <a:r>
              <a:rPr lang="en-US" sz="1800" dirty="0"/>
              <a:t>07_25_52    ( a </a:t>
            </a:r>
            <a:r>
              <a:rPr lang="en-US" sz="1800" dirty="0" smtClean="0"/>
              <a:t>filename </a:t>
            </a:r>
            <a:r>
              <a:rPr lang="en-US" sz="1800" dirty="0"/>
              <a:t>)</a:t>
            </a:r>
          </a:p>
          <a:p>
            <a:pPr marL="0" indent="0">
              <a:buNone/>
            </a:pPr>
            <a:endParaRPr lang="en-US" sz="1800" dirty="0" smtClean="0"/>
          </a:p>
          <a:p>
            <a:r>
              <a:rPr lang="en-US" sz="1800" dirty="0"/>
              <a:t>07_25_52    ( </a:t>
            </a:r>
            <a:r>
              <a:rPr lang="en-US" sz="1800" dirty="0" smtClean="0"/>
              <a:t>my birthday)</a:t>
            </a:r>
            <a:endParaRPr lang="en-US" sz="1800" dirty="0"/>
          </a:p>
        </p:txBody>
      </p:sp>
      <p:sp>
        <p:nvSpPr>
          <p:cNvPr id="6" name="Content Placeholder 2"/>
          <p:cNvSpPr txBox="1">
            <a:spLocks/>
          </p:cNvSpPr>
          <p:nvPr/>
        </p:nvSpPr>
        <p:spPr>
          <a:xfrm>
            <a:off x="304800" y="3962400"/>
            <a:ext cx="8839200" cy="2438400"/>
          </a:xfrm>
          <a:prstGeom prst="rect">
            <a:avLst/>
          </a:prstGeom>
        </p:spPr>
        <p:txBody>
          <a:bodyPr vert="horz" lIns="91440" tIns="45720" rIns="91440" bIns="45720" rtlCol="0">
            <a:normAutofit/>
          </a:bodyPr>
          <a:lstStyle>
            <a:lvl1pPr marL="574675" indent="-574675" algn="l" defTabSz="914400" rtl="0" eaLnBrk="1" latinLnBrk="0" hangingPunct="1">
              <a:spcBef>
                <a:spcPct val="20000"/>
              </a:spcBef>
              <a:buFont typeface="Wingdings" charset="2"/>
              <a:buChar char="ü"/>
              <a:defRPr sz="3000" kern="1200">
                <a:solidFill>
                  <a:schemeClr val="tx1"/>
                </a:solidFill>
                <a:latin typeface="+mn-lt"/>
                <a:ea typeface="+mn-ea"/>
                <a:cs typeface="+mn-cs"/>
              </a:defRPr>
            </a:lvl1pPr>
            <a:lvl2pPr marL="914400" indent="-457200" algn="l" defTabSz="914400" rtl="0" eaLnBrk="1" latinLnBrk="0" hangingPunct="1">
              <a:spcBef>
                <a:spcPct val="20000"/>
              </a:spcBef>
              <a:buFont typeface="Arial"/>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Courier New"/>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800" b="1" i="1" dirty="0" smtClean="0"/>
              <a:t>Example 2:</a:t>
            </a:r>
          </a:p>
          <a:p>
            <a:endParaRPr lang="en-US" sz="1800" dirty="0" smtClean="0"/>
          </a:p>
          <a:p>
            <a:r>
              <a:rPr lang="en-US" sz="1800" dirty="0" smtClean="0"/>
              <a:t>Lead ( a metal )</a:t>
            </a:r>
          </a:p>
          <a:p>
            <a:r>
              <a:rPr lang="en-US" sz="1800" dirty="0"/>
              <a:t>Lead ( a </a:t>
            </a:r>
            <a:r>
              <a:rPr lang="en-US" sz="1800" dirty="0" smtClean="0"/>
              <a:t>sales opportunity )</a:t>
            </a:r>
          </a:p>
          <a:p>
            <a:r>
              <a:rPr lang="en-US" sz="1800" dirty="0"/>
              <a:t>Lead ( a </a:t>
            </a:r>
            <a:r>
              <a:rPr lang="en-US" sz="1800" dirty="0" smtClean="0"/>
              <a:t>short wire on an electronics package)</a:t>
            </a:r>
          </a:p>
          <a:p>
            <a:r>
              <a:rPr lang="en-US" sz="1800" dirty="0"/>
              <a:t>Lead ( </a:t>
            </a:r>
            <a:r>
              <a:rPr lang="en-US" sz="1800" dirty="0" smtClean="0"/>
              <a:t>to show the way )</a:t>
            </a:r>
            <a:endParaRPr lang="en-US" sz="1800" dirty="0"/>
          </a:p>
          <a:p>
            <a:endParaRPr lang="en-US" sz="1800" dirty="0"/>
          </a:p>
        </p:txBody>
      </p:sp>
    </p:spTree>
    <p:extLst>
      <p:ext uri="{BB962C8B-B14F-4D97-AF65-F5344CB8AC3E}">
        <p14:creationId xmlns:p14="http://schemas.microsoft.com/office/powerpoint/2010/main" val="1449754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000" dirty="0" smtClean="0"/>
              <a:t>Motivations for “Model Driven” QUDT</a:t>
            </a:r>
            <a:endParaRPr lang="en-US" sz="3000" dirty="0"/>
          </a:p>
        </p:txBody>
      </p:sp>
      <p:sp>
        <p:nvSpPr>
          <p:cNvPr id="3" name="Content Placeholder 2"/>
          <p:cNvSpPr>
            <a:spLocks noGrp="1"/>
          </p:cNvSpPr>
          <p:nvPr>
            <p:ph idx="1"/>
          </p:nvPr>
        </p:nvSpPr>
        <p:spPr>
          <a:xfrm>
            <a:off x="228600" y="2819400"/>
            <a:ext cx="8839200" cy="2286000"/>
          </a:xfrm>
        </p:spPr>
        <p:txBody>
          <a:bodyPr>
            <a:normAutofit fontScale="92500" lnSpcReduction="10000"/>
          </a:bodyPr>
          <a:lstStyle/>
          <a:p>
            <a:r>
              <a:rPr lang="en-US" sz="1800" b="1" i="1" dirty="0" smtClean="0"/>
              <a:t>Rigorously creates a consistent “context of shared meaning”.</a:t>
            </a:r>
          </a:p>
          <a:p>
            <a:endParaRPr lang="en-US" sz="1800" b="1" i="1" dirty="0" smtClean="0"/>
          </a:p>
          <a:p>
            <a:r>
              <a:rPr lang="en-US" sz="1800" b="1" i="1" dirty="0" smtClean="0"/>
              <a:t>Is a “Specification for a Conceptualization”</a:t>
            </a:r>
          </a:p>
          <a:p>
            <a:endParaRPr lang="en-US" sz="1800" b="1" i="1" dirty="0"/>
          </a:p>
          <a:p>
            <a:r>
              <a:rPr lang="en-US" sz="1800" b="1" i="1" dirty="0" smtClean="0"/>
              <a:t>Shares meaning across diverse fields, functions, domains of practice</a:t>
            </a:r>
          </a:p>
          <a:p>
            <a:endParaRPr lang="en-US" sz="1800" b="1" i="1" dirty="0"/>
          </a:p>
          <a:p>
            <a:r>
              <a:rPr lang="en-US" sz="1800" b="1" i="1" dirty="0" smtClean="0"/>
              <a:t>Explicit, inherent interoperability</a:t>
            </a:r>
            <a:endParaRPr lang="en-US" sz="1800" b="1" i="1" dirty="0"/>
          </a:p>
          <a:p>
            <a:pPr marL="0" indent="0">
              <a:buNone/>
            </a:pPr>
            <a:endParaRPr lang="en-US" sz="1800" b="1" i="1" dirty="0" smtClean="0"/>
          </a:p>
          <a:p>
            <a:pPr marL="0" indent="0">
              <a:buNone/>
            </a:pPr>
            <a:endParaRPr lang="en-US" sz="1800" dirty="0"/>
          </a:p>
        </p:txBody>
      </p:sp>
      <p:sp>
        <p:nvSpPr>
          <p:cNvPr id="5" name="Content Placeholder 2"/>
          <p:cNvSpPr txBox="1">
            <a:spLocks/>
          </p:cNvSpPr>
          <p:nvPr/>
        </p:nvSpPr>
        <p:spPr>
          <a:xfrm>
            <a:off x="533400" y="1981200"/>
            <a:ext cx="8839200" cy="609600"/>
          </a:xfrm>
          <a:prstGeom prst="rect">
            <a:avLst/>
          </a:prstGeom>
        </p:spPr>
        <p:txBody>
          <a:bodyPr vert="horz" lIns="91440" tIns="45720" rIns="91440" bIns="45720" rtlCol="0">
            <a:normAutofit/>
          </a:bodyPr>
          <a:lstStyle>
            <a:lvl1pPr marL="574675" indent="-574675" algn="l" defTabSz="914400" rtl="0" eaLnBrk="1" latinLnBrk="0" hangingPunct="1">
              <a:spcBef>
                <a:spcPct val="20000"/>
              </a:spcBef>
              <a:buFont typeface="Wingdings" charset="2"/>
              <a:buChar char="ü"/>
              <a:defRPr sz="3000" kern="1200">
                <a:solidFill>
                  <a:schemeClr val="tx1"/>
                </a:solidFill>
                <a:latin typeface="+mn-lt"/>
                <a:ea typeface="+mn-ea"/>
                <a:cs typeface="+mn-cs"/>
              </a:defRPr>
            </a:lvl1pPr>
            <a:lvl2pPr marL="914400" indent="-457200" algn="l" defTabSz="914400" rtl="0" eaLnBrk="1" latinLnBrk="0" hangingPunct="1">
              <a:spcBef>
                <a:spcPct val="20000"/>
              </a:spcBef>
              <a:buFont typeface="Arial"/>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Courier New"/>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2800" b="1" i="1" dirty="0" smtClean="0"/>
              <a:t>An Ontology:</a:t>
            </a:r>
          </a:p>
          <a:p>
            <a:pPr marL="0" indent="0">
              <a:buFont typeface="Wingdings" charset="2"/>
              <a:buNone/>
            </a:pPr>
            <a:endParaRPr lang="en-US" sz="1800" dirty="0"/>
          </a:p>
        </p:txBody>
      </p:sp>
    </p:spTree>
    <p:extLst>
      <p:ext uri="{BB962C8B-B14F-4D97-AF65-F5344CB8AC3E}">
        <p14:creationId xmlns:p14="http://schemas.microsoft.com/office/powerpoint/2010/main" val="29517868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000" dirty="0" smtClean="0"/>
              <a:t>Motivations for “Model Driven” QUDT</a:t>
            </a:r>
            <a:endParaRPr lang="en-US" sz="3000" dirty="0"/>
          </a:p>
        </p:txBody>
      </p:sp>
      <p:sp>
        <p:nvSpPr>
          <p:cNvPr id="4" name="Content Placeholder 3"/>
          <p:cNvSpPr>
            <a:spLocks noGrp="1"/>
          </p:cNvSpPr>
          <p:nvPr>
            <p:ph idx="1"/>
          </p:nvPr>
        </p:nvSpPr>
        <p:spPr/>
        <p:txBody>
          <a:bodyPr>
            <a:normAutofit/>
          </a:bodyPr>
          <a:lstStyle/>
          <a:p>
            <a:pPr marL="339725" lvl="1" indent="0" algn="ctr">
              <a:buNone/>
            </a:pPr>
            <a:r>
              <a:rPr lang="en-US" sz="2000" b="1" dirty="0"/>
              <a:t>The Linking Open Data cloud diagram</a:t>
            </a:r>
          </a:p>
        </p:txBody>
      </p:sp>
      <p:pic>
        <p:nvPicPr>
          <p:cNvPr id="6" name="Picture 5" descr="lod-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76400"/>
            <a:ext cx="7620000" cy="5024718"/>
          </a:xfrm>
          <a:prstGeom prst="rect">
            <a:avLst/>
          </a:prstGeom>
        </p:spPr>
      </p:pic>
    </p:spTree>
    <p:extLst>
      <p:ext uri="{BB962C8B-B14F-4D97-AF65-F5344CB8AC3E}">
        <p14:creationId xmlns:p14="http://schemas.microsoft.com/office/powerpoint/2010/main" val="37450072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000" dirty="0" smtClean="0"/>
              <a:t>Motivations for “Model Driven” QUDT</a:t>
            </a:r>
            <a:endParaRPr lang="en-US" sz="3000" dirty="0"/>
          </a:p>
        </p:txBody>
      </p:sp>
      <p:sp>
        <p:nvSpPr>
          <p:cNvPr id="3" name="Content Placeholder 2"/>
          <p:cNvSpPr>
            <a:spLocks noGrp="1"/>
          </p:cNvSpPr>
          <p:nvPr>
            <p:ph idx="1"/>
          </p:nvPr>
        </p:nvSpPr>
        <p:spPr>
          <a:xfrm>
            <a:off x="228600" y="1676400"/>
            <a:ext cx="8839200" cy="4495800"/>
          </a:xfrm>
        </p:spPr>
        <p:txBody>
          <a:bodyPr>
            <a:normAutofit/>
          </a:bodyPr>
          <a:lstStyle/>
          <a:p>
            <a:r>
              <a:rPr lang="en-US" sz="2600" dirty="0"/>
              <a:t>Motivations </a:t>
            </a:r>
            <a:r>
              <a:rPr lang="en-US" sz="2600" dirty="0" smtClean="0"/>
              <a:t>for formal representation include:</a:t>
            </a:r>
            <a:endParaRPr lang="en-US" sz="2600" dirty="0"/>
          </a:p>
          <a:p>
            <a:pPr lvl="1"/>
            <a:endParaRPr lang="en-US" dirty="0" smtClean="0"/>
          </a:p>
          <a:p>
            <a:pPr lvl="1">
              <a:lnSpc>
                <a:spcPct val="120000"/>
              </a:lnSpc>
              <a:spcAft>
                <a:spcPts val="900"/>
              </a:spcAft>
            </a:pPr>
            <a:r>
              <a:rPr lang="en-US" sz="1800" dirty="0" smtClean="0"/>
              <a:t>Create </a:t>
            </a:r>
            <a:r>
              <a:rPr lang="en-US" sz="1800" dirty="0"/>
              <a:t>and </a:t>
            </a:r>
            <a:r>
              <a:rPr lang="en-US" sz="1800" dirty="0" smtClean="0"/>
              <a:t>maintain </a:t>
            </a:r>
            <a:r>
              <a:rPr lang="en-US" sz="1800" dirty="0"/>
              <a:t>consistent data elements </a:t>
            </a:r>
            <a:r>
              <a:rPr lang="en-US" sz="1800" dirty="0" smtClean="0"/>
              <a:t>with legitimate values</a:t>
            </a:r>
          </a:p>
          <a:p>
            <a:pPr lvl="2">
              <a:lnSpc>
                <a:spcPct val="120000"/>
              </a:lnSpc>
              <a:spcAft>
                <a:spcPts val="900"/>
              </a:spcAft>
            </a:pPr>
            <a:r>
              <a:rPr lang="en-US" sz="1800" b="1" dirty="0" smtClean="0">
                <a:solidFill>
                  <a:schemeClr val="accent1">
                    <a:lumMod val="50000"/>
                  </a:schemeClr>
                </a:solidFill>
              </a:rPr>
              <a:t>“Things not Strings” (GOOGLE quote)</a:t>
            </a:r>
            <a:endParaRPr lang="en-US" sz="1800" b="1" dirty="0">
              <a:solidFill>
                <a:schemeClr val="accent1">
                  <a:lumMod val="50000"/>
                </a:schemeClr>
              </a:solidFill>
            </a:endParaRPr>
          </a:p>
          <a:p>
            <a:pPr lvl="1">
              <a:lnSpc>
                <a:spcPct val="120000"/>
              </a:lnSpc>
              <a:spcAft>
                <a:spcPts val="900"/>
              </a:spcAft>
            </a:pPr>
            <a:r>
              <a:rPr lang="en-US" sz="1800" dirty="0" smtClean="0"/>
              <a:t>Standardize </a:t>
            </a:r>
            <a:r>
              <a:rPr lang="en-US" sz="1800" dirty="0"/>
              <a:t>data structures</a:t>
            </a:r>
          </a:p>
          <a:p>
            <a:pPr lvl="1">
              <a:lnSpc>
                <a:spcPct val="120000"/>
              </a:lnSpc>
              <a:spcAft>
                <a:spcPts val="900"/>
              </a:spcAft>
            </a:pPr>
            <a:r>
              <a:rPr lang="en-US" sz="1800" dirty="0" smtClean="0"/>
              <a:t>Standardize </a:t>
            </a:r>
            <a:r>
              <a:rPr lang="en-US" sz="1800" dirty="0"/>
              <a:t>specification of queries for information retrieval</a:t>
            </a:r>
          </a:p>
          <a:p>
            <a:pPr lvl="1">
              <a:lnSpc>
                <a:spcPct val="120000"/>
              </a:lnSpc>
              <a:spcAft>
                <a:spcPts val="900"/>
              </a:spcAft>
            </a:pPr>
            <a:r>
              <a:rPr lang="en-US" sz="1800" dirty="0" smtClean="0"/>
              <a:t>Improve </a:t>
            </a:r>
            <a:r>
              <a:rPr lang="en-US" sz="1800" dirty="0"/>
              <a:t>integration of data and interoperability of processes and tools across the life </a:t>
            </a:r>
            <a:r>
              <a:rPr lang="en-US" sz="1800" dirty="0" smtClean="0"/>
              <a:t>cycle</a:t>
            </a:r>
            <a:endParaRPr lang="en-US" sz="1800" dirty="0"/>
          </a:p>
        </p:txBody>
      </p:sp>
    </p:spTree>
    <p:extLst>
      <p:ext uri="{BB962C8B-B14F-4D97-AF65-F5344CB8AC3E}">
        <p14:creationId xmlns:p14="http://schemas.microsoft.com/office/powerpoint/2010/main" val="428567563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ERSPECTOR-DATA" val="&lt;?xml version='1.0' encoding='utf-8'?&gt;&#10;&lt;Perspector majorVersion=&quot;1&quot; minorVersion=&quot;500&quot;&gt;&lt;Scene frameLeft=&quot;57.3913040161133&quot; frameTop=&quot;287.826080322266&quot; frameWidth=&quot;115.65217590332&quot; frameHeight=&quot;72.1739120483398&quot; frameOrientationIsPortrait=&quot;0&quot; light1Strength=&quot;0.3&quot; light1Direction=&quot;0.000000,1.000000,1.000000&quot; light2Strength=&quot;0&quot; light3Strength=&quot;0&quot; light4Strength=&quot;0&quot; lightDirectionY=&quot;1&quot; containsPicture=&quot;1&quot;&gt;&lt;Camera modelViewMatrix=&quot;1.000000,0.000000,0.000000,0.000000,0.000000,1.000000,0.000000,0.000000,0.000000,0.000000,1.000000,0.000000,-0.281862,0.755849,0.000000,1.000000&quot;/&gt;&lt;BaseCamera modelViewMatrix=&quot;1.000000,0.000000,0.000000,0.000000,0.000000,1.000000,0.000000,0.000000,0.000000,0.000000,1.000000,0.000000,-0.281862,0.755849,0.000000,1.000000&quot;/&gt;&lt;DefaultTextFormat&gt;{\rtf1\ansi\ansicpg1252\deff0\deflang1033{\fonttbl{\f0\fnil\fcharset0 Calibri;}}&#10;{\colortbl ;\red0\green0\blue0;}&#10;\viewkind4\uc1\pard\cf1\kerning24\f0\fs64\par&#10;}&#10;&lt;/DefaultTextFormat&gt;&lt;Group id=&quot;0&quot; primaryItem=&quot;-1&quot; isCurrentlyGrouped=&quot;1&quot;/&gt;&lt;Shape id=&quot;1&quot; seq=&quot;1&quot; parentGroup=&quot;0&quot; lastGroup=&quot;0&quot; pictureID=&quot;ConvertedPicture_13&quot; type=&quot;Picture&quot;&gt;&lt;Position position=&quot;11.659802,-33.362129,22.170914&quot; size=&quot;44.230164,53.651299,0.000000&quot; rotation=&quot;0.000000,-67.678084,0.000000&quot; location=&quot;11.659802,-28.023493,28.622803&quot; rotationMatrix=&quot;1.000000,0.000000,0.000000,0.000000,0.379810,0.925065,0.000000,-0.925065,0.379810&quot; center=&quot;0.264996,-0.636898,-23.377790&quot; rightOffset=&quot;0.502616,0.000000,0.000000&quot; topOffset=&quot;0.000000,0.343760,-0.503519&quot; farOffset=&quot;-0.000000,-0.000000,-0.000000&quot;/&gt;&lt;DisplayProperties&gt;&lt;Fill color=&quot;#000000&quot;/&gt;&lt;Line/&gt;&lt;Font color=&quot;#000000&quot; colorSchemeIndex=&quot;2&quot;/&gt;&lt;/DisplayProperties&gt;&lt;/Shape&gt;&lt;Shape id=&quot;2&quot; parentGroup=&quot;0&quot; lastGroup=&quot;0&quot; type=&quot;RoundedRectangle&quot;&gt;&lt;Position position=&quot;11.659766,-38.100643,24.116295&quot; size=&quot;72.429382,80.477135,9.485826&quot; rotation=&quot;0.000000,-67.678205,0.000000&quot; location=&quot;11.659766,-32.253990,31.510864&quot; rotationMatrix=&quot;1.000000,0.000000,0.000000,0.000000,0.379808,0.925065,0.000000,-0.925065,0.379808&quot; center=&quot;0.264995,-0.733045,-23.443430&quot; rightOffset=&quot;0.823061,0.000000,0.000000&quot; topOffset=&quot;0.000000,0.515639,-0.755281&quot; farOffset=&quot;-0.000000,-0.089025,-0.060778&quot;/&gt;&lt;DisplayProperties&gt;&lt;Fill color=&quot;#ffff99&quot;/&gt;&lt;Line color=&quot;#1f497d&quot; colorSchemeIndex=&quot;4&quot;/&gt;&lt;Font color=&quot;#000000&quot; colorSchemeIndex=&quot;2&quot;/&gt;&lt;/DisplayProperties&gt;&lt;Text&gt;{\rtf1\ansi\ansicpg1252\deff0{\fonttbl{\f0\fnil\fcharset0 Calibri;}}&#10;{\colortbl ;\red255\green255\blue255;}&#10;\viewkind4\uc1\pard\qc\cf1\lang1033\kerning24\f0\fs24\par&#10;}&#10;&lt;/Text&gt;&lt;Detail id=&quot;0&quot; h=&quot;0.166669994592667&quot;/&gt;&lt;/Shape&gt;&lt;/Scene&gt;&lt;/Perspector&gt;&#10;"/>
  <p:tag name="PERSPECTOR-QUALITYLEVEL" val="3"/>
  <p:tag name="PERSPECTOR-TYPE" val="BMP"/>
</p:tagLst>
</file>

<file path=ppt/tags/tag2.xml><?xml version="1.0" encoding="utf-8"?>
<p:tagLst xmlns:a="http://schemas.openxmlformats.org/drawingml/2006/main" xmlns:r="http://schemas.openxmlformats.org/officeDocument/2006/relationships" xmlns:p="http://schemas.openxmlformats.org/presentationml/2006/main">
  <p:tag name="PERSPECTOR-DATA" val="&lt;?xml version='1.0' encoding='utf-8'?&gt;&#10;&lt;Perspector majorVersion=&quot;1&quot; minorVersion=&quot;500&quot;&gt;&lt;Scene frameLeft=&quot;57.3913040161133&quot; frameTop=&quot;287.826080322266&quot; frameWidth=&quot;115.65217590332&quot; frameHeight=&quot;72.1739120483398&quot; frameOrientationIsPortrait=&quot;0&quot; light1Strength=&quot;0.3&quot; light1Direction=&quot;0.000000,1.000000,1.000000&quot; light2Strength=&quot;0&quot; light3Strength=&quot;0&quot; light4Strength=&quot;0&quot; lightDirectionY=&quot;1&quot; containsPicture=&quot;1&quot;&gt;&lt;Camera modelViewMatrix=&quot;1.000000,0.000000,0.000000,0.000000,0.000000,1.000000,0.000000,0.000000,0.000000,0.000000,1.000000,0.000000,-0.281862,0.755849,0.000000,1.000000&quot;/&gt;&lt;BaseCamera modelViewMatrix=&quot;1.000000,0.000000,0.000000,0.000000,0.000000,1.000000,0.000000,0.000000,0.000000,0.000000,1.000000,0.000000,-0.281862,0.755849,0.000000,1.000000&quot;/&gt;&lt;DefaultTextFormat&gt;{\rtf1\ansi\ansicpg1252\deff0\deflang1033{\fonttbl{\f0\fnil\fcharset0 Calibri;}}&#10;{\colortbl ;\red0\green0\blue0;}&#10;\viewkind4\uc1\pard\cf1\kerning24\f0\fs64\par&#10;}&#10;&lt;/DefaultTextFormat&gt;&lt;Group id=&quot;0&quot; primaryItem=&quot;-1&quot; isCurrentlyGrouped=&quot;1&quot;/&gt;&lt;Shape id=&quot;1&quot; seq=&quot;1&quot; parentGroup=&quot;0&quot; lastGroup=&quot;0&quot; pictureID=&quot;ConvertedPicture_13&quot; type=&quot;Picture&quot;&gt;&lt;Position position=&quot;11.659802,-33.362129,22.170914&quot; size=&quot;44.230164,53.651299,0.000000&quot; rotation=&quot;0.000000,-67.678084,0.000000&quot; location=&quot;11.659802,-28.023493,28.622803&quot; rotationMatrix=&quot;1.000000,0.000000,0.000000,0.000000,0.379810,0.925065,0.000000,-0.925065,0.379810&quot; center=&quot;0.264996,-0.636898,-23.377790&quot; rightOffset=&quot;0.502616,0.000000,0.000000&quot; topOffset=&quot;0.000000,0.343760,-0.503519&quot; farOffset=&quot;-0.000000,-0.000000,-0.000000&quot;/&gt;&lt;DisplayProperties&gt;&lt;Fill color=&quot;#000000&quot;/&gt;&lt;Line/&gt;&lt;Font color=&quot;#000000&quot; colorSchemeIndex=&quot;2&quot;/&gt;&lt;/DisplayProperties&gt;&lt;/Shape&gt;&lt;Shape id=&quot;2&quot; parentGroup=&quot;0&quot; lastGroup=&quot;0&quot; type=&quot;RoundedRectangle&quot;&gt;&lt;Position position=&quot;11.659766,-38.100643,24.116295&quot; size=&quot;72.429382,80.477135,9.485826&quot; rotation=&quot;0.000000,-67.678205,0.000000&quot; location=&quot;11.659766,-32.253990,31.510864&quot; rotationMatrix=&quot;1.000000,0.000000,0.000000,0.000000,0.379808,0.925065,0.000000,-0.925065,0.379808&quot; center=&quot;0.264995,-0.733045,-23.443430&quot; rightOffset=&quot;0.823061,0.000000,0.000000&quot; topOffset=&quot;0.000000,0.515639,-0.755281&quot; farOffset=&quot;-0.000000,-0.089025,-0.060778&quot;/&gt;&lt;DisplayProperties&gt;&lt;Fill color=&quot;#ffff99&quot;/&gt;&lt;Line color=&quot;#1f497d&quot; colorSchemeIndex=&quot;4&quot;/&gt;&lt;Font color=&quot;#000000&quot; colorSchemeIndex=&quot;2&quot;/&gt;&lt;/DisplayProperties&gt;&lt;Text&gt;{\rtf1\ansi\ansicpg1252\deff0{\fonttbl{\f0\fnil\fcharset0 Calibri;}}&#10;{\colortbl ;\red255\green255\blue255;}&#10;\viewkind4\uc1\pard\qc\cf1\lang1033\kerning24\f0\fs24\par&#10;}&#10;&lt;/Text&gt;&lt;Detail id=&quot;0&quot; h=&quot;0.166669994592667&quot;/&gt;&lt;/Shape&gt;&lt;/Scene&gt;&lt;/Perspector&gt;&#10;"/>
  <p:tag name="PERSPECTOR-QUALITYLEVEL" val="3"/>
  <p:tag name="PERSPECTOR-TYPE" val="BMP"/>
</p:tagLst>
</file>

<file path=ppt/theme/theme1.xml><?xml version="1.0" encoding="utf-8"?>
<a:theme xmlns:a="http://schemas.openxmlformats.org/drawingml/2006/main" name="PDE2013 NASA QUDT Handbook -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PDE2013 NASA QUDT Handbook - v3.potx</Template>
  <TotalTime>3259</TotalTime>
  <Words>3997</Words>
  <Application>Microsoft Macintosh PowerPoint</Application>
  <PresentationFormat>On-screen Show (4:3)</PresentationFormat>
  <Paragraphs>618</Paragraphs>
  <Slides>50</Slides>
  <Notes>15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PDE2013 NASA QUDT Handbook - v3</vt:lpstr>
      <vt:lpstr>NASA QUDT Handbook</vt:lpstr>
      <vt:lpstr>Roadmap (AKA Whirlwind Tour)</vt:lpstr>
      <vt:lpstr>Introductions</vt:lpstr>
      <vt:lpstr>What is QUDT ?</vt:lpstr>
      <vt:lpstr>Motivations for “Model Driven” QUDT</vt:lpstr>
      <vt:lpstr>Motivations for “Model Driven” QUDT</vt:lpstr>
      <vt:lpstr>Motivations for “Model Driven” QUDT</vt:lpstr>
      <vt:lpstr>Motivations for “Model Driven” QUDT</vt:lpstr>
      <vt:lpstr>Motivations for “Model Driven” QUDT</vt:lpstr>
      <vt:lpstr>QUDT: “Real World” Benefits</vt:lpstr>
      <vt:lpstr>“Real World” Benefits (2)</vt:lpstr>
      <vt:lpstr>Roadmap (AKA Whirlwind Tour)</vt:lpstr>
      <vt:lpstr>Kinds of Physical Quantities</vt:lpstr>
      <vt:lpstr>Units of Measure</vt:lpstr>
      <vt:lpstr>Dimensions and Dimensional Analysis</vt:lpstr>
      <vt:lpstr>Quantities need a Standard Vocabulary Basic physical quantities, forces &amp; moments examples</vt:lpstr>
      <vt:lpstr>Roadmap (AKA Whirlwind Tour)</vt:lpstr>
      <vt:lpstr>NASA QUDT Handbook HDBK-1003R</vt:lpstr>
      <vt:lpstr>Formal Model: Quantities and Units in OWL</vt:lpstr>
      <vt:lpstr>What is an Ontology?</vt:lpstr>
      <vt:lpstr>What is an Ontology? (2)</vt:lpstr>
      <vt:lpstr>Key Requirements:  QUDT Ontologies</vt:lpstr>
      <vt:lpstr>Benefits of QUDT Ontologies</vt:lpstr>
      <vt:lpstr>Roadmap (AKA Whirlwind Tour)</vt:lpstr>
      <vt:lpstr>NASA QUDT Handbook HDBK-1003R</vt:lpstr>
      <vt:lpstr>QUDT Scope</vt:lpstr>
      <vt:lpstr>QUDT: “Real World” Benefits</vt:lpstr>
      <vt:lpstr>Applicability</vt:lpstr>
      <vt:lpstr>NASA QUDT Handbook Content</vt:lpstr>
      <vt:lpstr>NASA QUDT Handbook Quantity Kind Domains</vt:lpstr>
      <vt:lpstr>NASA QUDT Handbook Example: Propulsion Quantity Kinds</vt:lpstr>
      <vt:lpstr>Example:  an ISO-80000 QuantityKind</vt:lpstr>
      <vt:lpstr>QUDT Name, Identifier and Usage Rules</vt:lpstr>
      <vt:lpstr>Example of a Rule</vt:lpstr>
      <vt:lpstr>Model-Driven Traceability</vt:lpstr>
      <vt:lpstr>QUDT Industry &amp; Standards Alignment</vt:lpstr>
      <vt:lpstr>QUDT models ISO-80000</vt:lpstr>
      <vt:lpstr>Roadmap (AKA Whirlwind Tour)</vt:lpstr>
      <vt:lpstr>Conceptual Model of QUDT</vt:lpstr>
      <vt:lpstr>Conceptual Model of QUDT (Notes)</vt:lpstr>
      <vt:lpstr>QUDT Information Architecture</vt:lpstr>
      <vt:lpstr>Ontology Example: Quantity Kinds and Units (1)</vt:lpstr>
      <vt:lpstr>Ontology Example: Quantity Kinds and Units (2)</vt:lpstr>
      <vt:lpstr>Roadmap (AKA Whirlwind Tour)</vt:lpstr>
      <vt:lpstr>How the QUDT Handbook was produced</vt:lpstr>
      <vt:lpstr>Example of Semantic Markup</vt:lpstr>
      <vt:lpstr>Roadmap (AKA Whirlwind Tour)</vt:lpstr>
      <vt:lpstr>Next Priorities</vt:lpstr>
      <vt:lpstr>How to Find out More</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QUDT and the NASA QUDT Handbook</dc:title>
  <dc:subject>PDE2013 Conference, Colorado Springs, CO, May 2013</dc:subject>
  <dc:creator>Ralph Hodgson, Jack Spivak</dc:creator>
  <cp:keywords>QUDT, RDF, OWL, SWP, TopBraid, NASA, SPARQL, LaTeX</cp:keywords>
  <dc:description/>
  <cp:lastModifiedBy>Ralph Hodgson</cp:lastModifiedBy>
  <cp:revision>120</cp:revision>
  <dcterms:created xsi:type="dcterms:W3CDTF">2013-04-20T15:44:52Z</dcterms:created>
  <dcterms:modified xsi:type="dcterms:W3CDTF">2013-10-10T01:11:22Z</dcterms:modified>
  <cp:category/>
</cp:coreProperties>
</file>