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3.png" ContentType="image/png"/>
  <Override PartName="/ppt/media/image4.png" ContentType="image/png"/>
  <Override PartName="/ppt/media/image1.png" ContentType="image/png"/>
  <Override PartName="/ppt/media/image2.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27" name="PlaceHolder 2"/>
          <p:cNvSpPr>
            <a:spLocks noGrp="1"/>
          </p:cNvSpPr>
          <p:nvPr>
            <p:ph type="body"/>
          </p:nvPr>
        </p:nvSpPr>
        <p:spPr>
          <a:xfrm>
            <a:off x="838080" y="1825560"/>
            <a:ext cx="10515240" cy="2075040"/>
          </a:xfrm>
          <a:prstGeom prst="rect">
            <a:avLst/>
          </a:prstGeom>
        </p:spPr>
        <p:txBody>
          <a:bodyPr bIns="0" lIns="0" rIns="0" tIns="0" wrap="none"/>
          <a:p>
            <a:endParaRPr/>
          </a:p>
        </p:txBody>
      </p:sp>
      <p:sp>
        <p:nvSpPr>
          <p:cNvPr id="28" name="PlaceHolder 3"/>
          <p:cNvSpPr>
            <a:spLocks noGrp="1"/>
          </p:cNvSpPr>
          <p:nvPr>
            <p:ph type="body"/>
          </p:nvPr>
        </p:nvSpPr>
        <p:spPr>
          <a:xfrm>
            <a:off x="838080" y="4097880"/>
            <a:ext cx="10515240" cy="20750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30"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31"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32" name="PlaceHolder 4"/>
          <p:cNvSpPr>
            <a:spLocks noGrp="1"/>
          </p:cNvSpPr>
          <p:nvPr>
            <p:ph type="body"/>
          </p:nvPr>
        </p:nvSpPr>
        <p:spPr>
          <a:xfrm>
            <a:off x="6225840" y="4097880"/>
            <a:ext cx="5131080" cy="2075040"/>
          </a:xfrm>
          <a:prstGeom prst="rect">
            <a:avLst/>
          </a:prstGeom>
        </p:spPr>
        <p:txBody>
          <a:bodyPr bIns="0" lIns="0" rIns="0" tIns="0" wrap="none"/>
          <a:p>
            <a:endParaRPr/>
          </a:p>
        </p:txBody>
      </p:sp>
      <p:sp>
        <p:nvSpPr>
          <p:cNvPr id="33" name="PlaceHolder 5"/>
          <p:cNvSpPr>
            <a:spLocks noGrp="1"/>
          </p:cNvSpPr>
          <p:nvPr>
            <p:ph type="body"/>
          </p:nvPr>
        </p:nvSpPr>
        <p:spPr>
          <a:xfrm>
            <a:off x="838080" y="4097880"/>
            <a:ext cx="5131080" cy="20750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35"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36" name="PlaceHolder 3"/>
          <p:cNvSpPr>
            <a:spLocks noGrp="1"/>
          </p:cNvSpPr>
          <p:nvPr>
            <p:ph type="body"/>
          </p:nvPr>
        </p:nvSpPr>
        <p:spPr>
          <a:xfrm>
            <a:off x="6225840" y="1825560"/>
            <a:ext cx="5131080" cy="2075040"/>
          </a:xfrm>
          <a:prstGeom prst="rect">
            <a:avLst/>
          </a:prstGeom>
        </p:spPr>
        <p:txBody>
          <a:bodyPr bIns="0" lIns="0" rIns="0" tIns="0" wrap="none"/>
          <a:p>
            <a:endParaRPr/>
          </a:p>
        </p:txBody>
      </p:sp>
      <p:pic>
        <p:nvPicPr>
          <p:cNvPr descr="" id="37" name=""/>
          <p:cNvPicPr/>
          <p:nvPr/>
        </p:nvPicPr>
        <p:blipFill>
          <a:blip r:embed="rId2"/>
          <a:stretch>
            <a:fillRect/>
          </a:stretch>
        </p:blipFill>
        <p:spPr>
          <a:xfrm>
            <a:off x="7490880" y="4097880"/>
            <a:ext cx="2600640" cy="2075040"/>
          </a:xfrm>
          <a:prstGeom prst="rect">
            <a:avLst/>
          </a:prstGeom>
        </p:spPr>
      </p:pic>
      <p:pic>
        <p:nvPicPr>
          <p:cNvPr descr="" id="38" name=""/>
          <p:cNvPicPr/>
          <p:nvPr/>
        </p:nvPicPr>
        <p:blipFill>
          <a:blip r:embed="rId3"/>
          <a:stretch>
            <a:fillRect/>
          </a:stretch>
        </p:blipFill>
        <p:spPr>
          <a:xfrm>
            <a:off x="2103120" y="4097880"/>
            <a:ext cx="2600640" cy="2075040"/>
          </a:xfrm>
          <a:prstGeom prst="rect">
            <a:avLst/>
          </a:prstGeom>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45" name="PlaceHolder 2"/>
          <p:cNvSpPr>
            <a:spLocks noGrp="1"/>
          </p:cNvSpPr>
          <p:nvPr>
            <p:ph type="subTitle"/>
          </p:nvPr>
        </p:nvSpPr>
        <p:spPr>
          <a:xfrm>
            <a:off x="838080" y="1825560"/>
            <a:ext cx="10515240" cy="43513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47" name="PlaceHolder 2"/>
          <p:cNvSpPr>
            <a:spLocks noGrp="1"/>
          </p:cNvSpPr>
          <p:nvPr>
            <p:ph type="body"/>
          </p:nvPr>
        </p:nvSpPr>
        <p:spPr>
          <a:xfrm>
            <a:off x="838080" y="1825560"/>
            <a:ext cx="10515240" cy="43509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49"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50" name="PlaceHolder 3"/>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838080" y="365040"/>
            <a:ext cx="10515240" cy="58114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54"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55" name="PlaceHolder 3"/>
          <p:cNvSpPr>
            <a:spLocks noGrp="1"/>
          </p:cNvSpPr>
          <p:nvPr>
            <p:ph type="body"/>
          </p:nvPr>
        </p:nvSpPr>
        <p:spPr>
          <a:xfrm>
            <a:off x="838080" y="4097880"/>
            <a:ext cx="5131080" cy="2075040"/>
          </a:xfrm>
          <a:prstGeom prst="rect">
            <a:avLst/>
          </a:prstGeom>
        </p:spPr>
        <p:txBody>
          <a:bodyPr bIns="0" lIns="0" rIns="0" tIns="0" wrap="none"/>
          <a:p>
            <a:endParaRPr/>
          </a:p>
        </p:txBody>
      </p:sp>
      <p:sp>
        <p:nvSpPr>
          <p:cNvPr id="56" name="PlaceHolder 4"/>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6" name="PlaceHolder 2"/>
          <p:cNvSpPr>
            <a:spLocks noGrp="1"/>
          </p:cNvSpPr>
          <p:nvPr>
            <p:ph type="subTitle"/>
          </p:nvPr>
        </p:nvSpPr>
        <p:spPr>
          <a:xfrm>
            <a:off x="838080" y="1825560"/>
            <a:ext cx="10515240" cy="43513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58"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59"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60" name="PlaceHolder 4"/>
          <p:cNvSpPr>
            <a:spLocks noGrp="1"/>
          </p:cNvSpPr>
          <p:nvPr>
            <p:ph type="body"/>
          </p:nvPr>
        </p:nvSpPr>
        <p:spPr>
          <a:xfrm>
            <a:off x="6225840" y="4097880"/>
            <a:ext cx="5131080" cy="20750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62"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63"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64" name="PlaceHolder 4"/>
          <p:cNvSpPr>
            <a:spLocks noGrp="1"/>
          </p:cNvSpPr>
          <p:nvPr>
            <p:ph type="body"/>
          </p:nvPr>
        </p:nvSpPr>
        <p:spPr>
          <a:xfrm>
            <a:off x="838080" y="4097880"/>
            <a:ext cx="10514880" cy="20750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66" name="PlaceHolder 2"/>
          <p:cNvSpPr>
            <a:spLocks noGrp="1"/>
          </p:cNvSpPr>
          <p:nvPr>
            <p:ph type="body"/>
          </p:nvPr>
        </p:nvSpPr>
        <p:spPr>
          <a:xfrm>
            <a:off x="838080" y="1825560"/>
            <a:ext cx="10515240" cy="2075040"/>
          </a:xfrm>
          <a:prstGeom prst="rect">
            <a:avLst/>
          </a:prstGeom>
        </p:spPr>
        <p:txBody>
          <a:bodyPr bIns="0" lIns="0" rIns="0" tIns="0" wrap="none"/>
          <a:p>
            <a:endParaRPr/>
          </a:p>
        </p:txBody>
      </p:sp>
      <p:sp>
        <p:nvSpPr>
          <p:cNvPr id="67" name="PlaceHolder 3"/>
          <p:cNvSpPr>
            <a:spLocks noGrp="1"/>
          </p:cNvSpPr>
          <p:nvPr>
            <p:ph type="body"/>
          </p:nvPr>
        </p:nvSpPr>
        <p:spPr>
          <a:xfrm>
            <a:off x="838080" y="4097880"/>
            <a:ext cx="10515240" cy="20750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69"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70"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71" name="PlaceHolder 4"/>
          <p:cNvSpPr>
            <a:spLocks noGrp="1"/>
          </p:cNvSpPr>
          <p:nvPr>
            <p:ph type="body"/>
          </p:nvPr>
        </p:nvSpPr>
        <p:spPr>
          <a:xfrm>
            <a:off x="6225840" y="4097880"/>
            <a:ext cx="5131080" cy="2075040"/>
          </a:xfrm>
          <a:prstGeom prst="rect">
            <a:avLst/>
          </a:prstGeom>
        </p:spPr>
        <p:txBody>
          <a:bodyPr bIns="0" lIns="0" rIns="0" tIns="0" wrap="none"/>
          <a:p>
            <a:endParaRPr/>
          </a:p>
        </p:txBody>
      </p:sp>
      <p:sp>
        <p:nvSpPr>
          <p:cNvPr id="72" name="PlaceHolder 5"/>
          <p:cNvSpPr>
            <a:spLocks noGrp="1"/>
          </p:cNvSpPr>
          <p:nvPr>
            <p:ph type="body"/>
          </p:nvPr>
        </p:nvSpPr>
        <p:spPr>
          <a:xfrm>
            <a:off x="838080" y="4097880"/>
            <a:ext cx="5131080" cy="20750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74"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75" name="PlaceHolder 3"/>
          <p:cNvSpPr>
            <a:spLocks noGrp="1"/>
          </p:cNvSpPr>
          <p:nvPr>
            <p:ph type="body"/>
          </p:nvPr>
        </p:nvSpPr>
        <p:spPr>
          <a:xfrm>
            <a:off x="6225840" y="1825560"/>
            <a:ext cx="5131080" cy="2075040"/>
          </a:xfrm>
          <a:prstGeom prst="rect">
            <a:avLst/>
          </a:prstGeom>
        </p:spPr>
        <p:txBody>
          <a:bodyPr bIns="0" lIns="0" rIns="0" tIns="0" wrap="none"/>
          <a:p>
            <a:endParaRPr/>
          </a:p>
        </p:txBody>
      </p:sp>
      <p:pic>
        <p:nvPicPr>
          <p:cNvPr descr="" id="76" name=""/>
          <p:cNvPicPr/>
          <p:nvPr/>
        </p:nvPicPr>
        <p:blipFill>
          <a:blip r:embed="rId2"/>
          <a:stretch>
            <a:fillRect/>
          </a:stretch>
        </p:blipFill>
        <p:spPr>
          <a:xfrm>
            <a:off x="7490880" y="4097880"/>
            <a:ext cx="2600640" cy="2075040"/>
          </a:xfrm>
          <a:prstGeom prst="rect">
            <a:avLst/>
          </a:prstGeom>
        </p:spPr>
      </p:pic>
      <p:pic>
        <p:nvPicPr>
          <p:cNvPr descr="" id="77" name=""/>
          <p:cNvPicPr/>
          <p:nvPr/>
        </p:nvPicPr>
        <p:blipFill>
          <a:blip r:embed="rId3"/>
          <a:stretch>
            <a:fillRect/>
          </a:stretch>
        </p:blipFill>
        <p:spPr>
          <a:xfrm>
            <a:off x="2103120" y="4097880"/>
            <a:ext cx="2600640" cy="2075040"/>
          </a:xfrm>
          <a:prstGeom prst="rect">
            <a:avLst/>
          </a:prstGeom>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8" name="PlaceHolder 2"/>
          <p:cNvSpPr>
            <a:spLocks noGrp="1"/>
          </p:cNvSpPr>
          <p:nvPr>
            <p:ph type="body"/>
          </p:nvPr>
        </p:nvSpPr>
        <p:spPr>
          <a:xfrm>
            <a:off x="838080" y="1825560"/>
            <a:ext cx="10515240" cy="43509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0"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11" name="PlaceHolder 3"/>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58114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5"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16" name="PlaceHolder 3"/>
          <p:cNvSpPr>
            <a:spLocks noGrp="1"/>
          </p:cNvSpPr>
          <p:nvPr>
            <p:ph type="body"/>
          </p:nvPr>
        </p:nvSpPr>
        <p:spPr>
          <a:xfrm>
            <a:off x="838080" y="4097880"/>
            <a:ext cx="5131080" cy="2075040"/>
          </a:xfrm>
          <a:prstGeom prst="rect">
            <a:avLst/>
          </a:prstGeom>
        </p:spPr>
        <p:txBody>
          <a:bodyPr bIns="0" lIns="0" rIns="0" tIns="0" wrap="none"/>
          <a:p>
            <a:endParaRPr/>
          </a:p>
        </p:txBody>
      </p:sp>
      <p:sp>
        <p:nvSpPr>
          <p:cNvPr id="17" name="PlaceHolder 4"/>
          <p:cNvSpPr>
            <a:spLocks noGrp="1"/>
          </p:cNvSpPr>
          <p:nvPr>
            <p:ph type="body"/>
          </p:nvPr>
        </p:nvSpPr>
        <p:spPr>
          <a:xfrm>
            <a:off x="6225840" y="1825560"/>
            <a:ext cx="5131080" cy="43509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19" name="PlaceHolder 2"/>
          <p:cNvSpPr>
            <a:spLocks noGrp="1"/>
          </p:cNvSpPr>
          <p:nvPr>
            <p:ph type="body"/>
          </p:nvPr>
        </p:nvSpPr>
        <p:spPr>
          <a:xfrm>
            <a:off x="838080" y="1825560"/>
            <a:ext cx="5131080" cy="4350960"/>
          </a:xfrm>
          <a:prstGeom prst="rect">
            <a:avLst/>
          </a:prstGeom>
        </p:spPr>
        <p:txBody>
          <a:bodyPr bIns="0" lIns="0" rIns="0" tIns="0" wrap="none"/>
          <a:p>
            <a:endParaRPr/>
          </a:p>
        </p:txBody>
      </p:sp>
      <p:sp>
        <p:nvSpPr>
          <p:cNvPr id="20"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21" name="PlaceHolder 4"/>
          <p:cNvSpPr>
            <a:spLocks noGrp="1"/>
          </p:cNvSpPr>
          <p:nvPr>
            <p:ph type="body"/>
          </p:nvPr>
        </p:nvSpPr>
        <p:spPr>
          <a:xfrm>
            <a:off x="6225840" y="4097880"/>
            <a:ext cx="5131080" cy="20750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520"/>
          </a:xfrm>
          <a:prstGeom prst="rect">
            <a:avLst/>
          </a:prstGeom>
        </p:spPr>
        <p:txBody>
          <a:bodyPr anchor="ctr" bIns="0" lIns="0" rIns="0" tIns="0" wrap="none"/>
          <a:p>
            <a:endParaRPr/>
          </a:p>
        </p:txBody>
      </p:sp>
      <p:sp>
        <p:nvSpPr>
          <p:cNvPr id="23" name="PlaceHolder 2"/>
          <p:cNvSpPr>
            <a:spLocks noGrp="1"/>
          </p:cNvSpPr>
          <p:nvPr>
            <p:ph type="body"/>
          </p:nvPr>
        </p:nvSpPr>
        <p:spPr>
          <a:xfrm>
            <a:off x="838080" y="1825560"/>
            <a:ext cx="5131080" cy="2075040"/>
          </a:xfrm>
          <a:prstGeom prst="rect">
            <a:avLst/>
          </a:prstGeom>
        </p:spPr>
        <p:txBody>
          <a:bodyPr bIns="0" lIns="0" rIns="0" tIns="0" wrap="none"/>
          <a:p>
            <a:endParaRPr/>
          </a:p>
        </p:txBody>
      </p:sp>
      <p:sp>
        <p:nvSpPr>
          <p:cNvPr id="24" name="PlaceHolder 3"/>
          <p:cNvSpPr>
            <a:spLocks noGrp="1"/>
          </p:cNvSpPr>
          <p:nvPr>
            <p:ph type="body"/>
          </p:nvPr>
        </p:nvSpPr>
        <p:spPr>
          <a:xfrm>
            <a:off x="6225840" y="1825560"/>
            <a:ext cx="5131080" cy="2075040"/>
          </a:xfrm>
          <a:prstGeom prst="rect">
            <a:avLst/>
          </a:prstGeom>
        </p:spPr>
        <p:txBody>
          <a:bodyPr bIns="0" lIns="0" rIns="0" tIns="0" wrap="none"/>
          <a:p>
            <a:endParaRPr/>
          </a:p>
        </p:txBody>
      </p:sp>
      <p:sp>
        <p:nvSpPr>
          <p:cNvPr id="25" name="PlaceHolder 4"/>
          <p:cNvSpPr>
            <a:spLocks noGrp="1"/>
          </p:cNvSpPr>
          <p:nvPr>
            <p:ph type="body"/>
          </p:nvPr>
        </p:nvSpPr>
        <p:spPr>
          <a:xfrm>
            <a:off x="838080" y="4097880"/>
            <a:ext cx="10514880" cy="20750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lang="en-US" sz="6000">
                <a:solidFill>
                  <a:srgbClr val="000000"/>
                </a:solidFill>
                <a:latin typeface="Calibri Light"/>
              </a:rPr>
              <a:t>Click to edit the title text formatClick to edit Master title style</a:t>
            </a:r>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r>
              <a:rPr lang="en-US" sz="1200">
                <a:solidFill>
                  <a:srgbClr val="8b8b8b"/>
                </a:solidFill>
                <a:latin typeface="Calibri"/>
              </a:rPr>
              <a:t>10/9/13</a:t>
            </a:r>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3F38F375-30F8-4DA5-BC48-1EE28C3AAB48}" type="slidenum">
              <a:rPr lang="en-US" sz="1200">
                <a:solidFill>
                  <a:srgbClr val="8b8b8b"/>
                </a:solidFill>
                <a:latin typeface="Calibri"/>
              </a:rPr>
              <a:t>&lt;number&gt;</a:t>
            </a:fld>
            <a:endParaRPr/>
          </a:p>
        </p:txBody>
      </p:sp>
      <p:sp>
        <p:nvSpPr>
          <p:cNvPr id="4" name="PlaceHolder 5"/>
          <p:cNvSpPr>
            <a:spLocks noGrp="1"/>
          </p:cNvSpPr>
          <p:nvPr>
            <p:ph type="body"/>
          </p:nvPr>
        </p:nvSpPr>
        <p:spPr>
          <a:xfrm>
            <a:off x="609480" y="1604520"/>
            <a:ext cx="10972440" cy="397728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Click to edit the title text formatClick to edit Master title style</a:t>
            </a:r>
            <a:endParaRPr/>
          </a:p>
        </p:txBody>
      </p:sp>
      <p:sp>
        <p:nvSpPr>
          <p:cNvPr id="40" name="PlaceHolder 2"/>
          <p:cNvSpPr>
            <a:spLocks noGrp="1"/>
          </p:cNvSpPr>
          <p:nvPr>
            <p:ph type="body"/>
          </p:nvPr>
        </p:nvSpPr>
        <p:spPr>
          <a:xfrm>
            <a:off x="838080" y="1825560"/>
            <a:ext cx="10515240" cy="4350960"/>
          </a:xfrm>
          <a:prstGeom prst="rect">
            <a:avLst/>
          </a:prstGeom>
        </p:spPr>
        <p:txBody>
          <a:bodyPr/>
          <a:p>
            <a:pPr>
              <a:buSzPct val="25000"/>
              <a:buFont typeface="StarSymbol"/>
              <a:buChar char=""/>
            </a:pPr>
            <a:r>
              <a:rPr lang="en-US" sz="2800">
                <a:solidFill>
                  <a:srgbClr val="000000"/>
                </a:solidFill>
                <a:latin typeface="Calibri"/>
              </a:rPr>
              <a:t>Click to edit the outline text format</a:t>
            </a:r>
            <a:endParaRPr/>
          </a:p>
          <a:p>
            <a:pPr lvl="1">
              <a:buSzPct val="25000"/>
              <a:buFont typeface="StarSymbol"/>
              <a:buChar char=""/>
            </a:pPr>
            <a:r>
              <a:rPr lang="en-US" sz="2800">
                <a:solidFill>
                  <a:srgbClr val="000000"/>
                </a:solidFill>
                <a:latin typeface="Calibri"/>
              </a:rPr>
              <a:t>Second Outline Level</a:t>
            </a:r>
            <a:endParaRPr/>
          </a:p>
          <a:p>
            <a:pPr lvl="2">
              <a:buSzPct val="25000"/>
              <a:buFont typeface="StarSymbol"/>
              <a:buChar char=""/>
            </a:pPr>
            <a:r>
              <a:rPr lang="en-US" sz="2800">
                <a:solidFill>
                  <a:srgbClr val="000000"/>
                </a:solidFill>
                <a:latin typeface="Calibri"/>
              </a:rPr>
              <a:t>Third Outline Level</a:t>
            </a:r>
            <a:endParaRPr/>
          </a:p>
          <a:p>
            <a:pPr lvl="3">
              <a:buSzPct val="25000"/>
              <a:buFont typeface="StarSymbol"/>
              <a:buChar char=""/>
            </a:pPr>
            <a:r>
              <a:rPr lang="en-US" sz="2800">
                <a:solidFill>
                  <a:srgbClr val="000000"/>
                </a:solidFill>
                <a:latin typeface="Calibri"/>
              </a:rPr>
              <a:t>Fourth Outline Level</a:t>
            </a:r>
            <a:endParaRPr/>
          </a:p>
          <a:p>
            <a:pPr lvl="4">
              <a:buSzPct val="25000"/>
              <a:buFont typeface="StarSymbol"/>
              <a:buChar char=""/>
            </a:pPr>
            <a:r>
              <a:rPr lang="en-US" sz="2800">
                <a:solidFill>
                  <a:srgbClr val="000000"/>
                </a:solidFill>
                <a:latin typeface="Calibri"/>
              </a:rPr>
              <a:t>Fifth Outline Level</a:t>
            </a:r>
            <a:endParaRPr/>
          </a:p>
          <a:p>
            <a:pPr lvl="5">
              <a:buSzPct val="25000"/>
              <a:buFont typeface="StarSymbol"/>
              <a:buChar char=""/>
            </a:pPr>
            <a:r>
              <a:rPr lang="en-US" sz="2800">
                <a:solidFill>
                  <a:srgbClr val="000000"/>
                </a:solidFill>
                <a:latin typeface="Calibri"/>
              </a:rPr>
              <a:t>Sixth Outline Level</a:t>
            </a:r>
            <a:endParaRPr/>
          </a:p>
          <a:p>
            <a:pPr>
              <a:lnSpc>
                <a:spcPct val="100000"/>
              </a:lnSpc>
              <a:buFont typeface="Arial"/>
              <a:buChar char="•"/>
            </a:pPr>
            <a:r>
              <a:rPr lang="en-US" sz="2800">
                <a:solidFill>
                  <a:srgbClr val="000000"/>
                </a:solidFill>
                <a:latin typeface="Calibri"/>
              </a:rPr>
              <a:t>Seventh Outline LevelClick to edit Master text styles</a:t>
            </a:r>
            <a:endParaRPr/>
          </a:p>
          <a:p>
            <a:pPr lvl="1">
              <a:lnSpc>
                <a:spcPct val="100000"/>
              </a:lnSpc>
              <a:buSzPct val="25000"/>
              <a:buFont typeface="StarSymbol"/>
              <a:buChar char=""/>
            </a:pPr>
            <a:r>
              <a:rPr lang="en-US" sz="2400">
                <a:solidFill>
                  <a:srgbClr val="000000"/>
                </a:solidFill>
                <a:latin typeface="Calibri"/>
              </a:rPr>
              <a:t>Second level</a:t>
            </a:r>
            <a:endParaRPr/>
          </a:p>
          <a:p>
            <a:pPr lvl="2">
              <a:lnSpc>
                <a:spcPct val="100000"/>
              </a:lnSpc>
              <a:buSzPct val="25000"/>
              <a:buFont typeface="StarSymbol"/>
              <a:buChar char=""/>
            </a:pPr>
            <a:r>
              <a:rPr lang="en-US" sz="2000">
                <a:solidFill>
                  <a:srgbClr val="000000"/>
                </a:solidFill>
                <a:latin typeface="Calibri"/>
              </a:rPr>
              <a:t>Third level</a:t>
            </a:r>
            <a:endParaRPr/>
          </a:p>
          <a:p>
            <a:pPr lvl="3">
              <a:lnSpc>
                <a:spcPct val="100000"/>
              </a:lnSpc>
              <a:buSzPct val="25000"/>
              <a:buFont typeface="StarSymbol"/>
              <a:buChar char=""/>
            </a:pPr>
            <a:r>
              <a:rPr lang="en-US">
                <a:solidFill>
                  <a:srgbClr val="000000"/>
                </a:solidFill>
                <a:latin typeface="Calibri"/>
              </a:rPr>
              <a:t>Fourth level</a:t>
            </a:r>
            <a:endParaRPr/>
          </a:p>
          <a:p>
            <a:pPr lvl="4">
              <a:lnSpc>
                <a:spcPct val="100000"/>
              </a:lnSpc>
              <a:buSzPct val="25000"/>
              <a:buFont typeface="StarSymbol"/>
              <a:buChar char=""/>
            </a:pPr>
            <a:r>
              <a:rPr lang="en-US">
                <a:solidFill>
                  <a:srgbClr val="000000"/>
                </a:solidFill>
                <a:latin typeface="Calibri"/>
              </a:rPr>
              <a:t>Fifth level</a:t>
            </a:r>
            <a:endParaRPr/>
          </a:p>
        </p:txBody>
      </p:sp>
      <p:sp>
        <p:nvSpPr>
          <p:cNvPr id="41" name="PlaceHolder 3"/>
          <p:cNvSpPr>
            <a:spLocks noGrp="1"/>
          </p:cNvSpPr>
          <p:nvPr>
            <p:ph type="dt"/>
          </p:nvPr>
        </p:nvSpPr>
        <p:spPr>
          <a:xfrm>
            <a:off x="838080" y="6356520"/>
            <a:ext cx="2742840" cy="364680"/>
          </a:xfrm>
          <a:prstGeom prst="rect">
            <a:avLst/>
          </a:prstGeom>
        </p:spPr>
        <p:txBody>
          <a:bodyPr anchor="ctr"/>
          <a:p>
            <a:pPr>
              <a:lnSpc>
                <a:spcPct val="100000"/>
              </a:lnSpc>
            </a:pPr>
            <a:r>
              <a:rPr lang="en-US" sz="1200">
                <a:solidFill>
                  <a:srgbClr val="8b8b8b"/>
                </a:solidFill>
                <a:latin typeface="Calibri"/>
              </a:rPr>
              <a:t>10/9/13</a:t>
            </a:r>
            <a:endParaRPr/>
          </a:p>
        </p:txBody>
      </p:sp>
      <p:sp>
        <p:nvSpPr>
          <p:cNvPr id="42" name="PlaceHolder 4"/>
          <p:cNvSpPr>
            <a:spLocks noGrp="1"/>
          </p:cNvSpPr>
          <p:nvPr>
            <p:ph type="ftr"/>
          </p:nvPr>
        </p:nvSpPr>
        <p:spPr>
          <a:xfrm>
            <a:off x="4038480" y="6356520"/>
            <a:ext cx="4114440" cy="364680"/>
          </a:xfrm>
          <a:prstGeom prst="rect">
            <a:avLst/>
          </a:prstGeom>
        </p:spPr>
        <p:txBody>
          <a:bodyPr anchor="ctr"/>
          <a:p>
            <a:endParaRPr/>
          </a:p>
        </p:txBody>
      </p:sp>
      <p:sp>
        <p:nvSpPr>
          <p:cNvPr id="43" name="PlaceHolder 5"/>
          <p:cNvSpPr>
            <a:spLocks noGrp="1"/>
          </p:cNvSpPr>
          <p:nvPr>
            <p:ph type="sldNum"/>
          </p:nvPr>
        </p:nvSpPr>
        <p:spPr>
          <a:xfrm>
            <a:off x="8610480" y="6356520"/>
            <a:ext cx="2742840" cy="364680"/>
          </a:xfrm>
          <a:prstGeom prst="rect">
            <a:avLst/>
          </a:prstGeom>
        </p:spPr>
        <p:txBody>
          <a:bodyPr anchor="ctr"/>
          <a:p>
            <a:pPr algn="r">
              <a:lnSpc>
                <a:spcPct val="100000"/>
              </a:lnSpc>
            </a:pPr>
            <a:fld id="{F0FEBDB9-57AB-4AA0-90EE-1F5597ED91F3}" type="slidenum">
              <a:rPr lang="en-US" sz="1200">
                <a:solidFill>
                  <a:srgbClr val="8b8b8b"/>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1523880" y="1122480"/>
            <a:ext cx="9143640" cy="2387160"/>
          </a:xfrm>
          <a:prstGeom prst="rect">
            <a:avLst/>
          </a:prstGeom>
        </p:spPr>
        <p:txBody>
          <a:bodyPr anchor="b"/>
          <a:p>
            <a:pPr algn="ctr">
              <a:lnSpc>
                <a:spcPct val="100000"/>
              </a:lnSpc>
            </a:pPr>
            <a:r>
              <a:rPr lang="en-US" sz="6000">
                <a:solidFill>
                  <a:srgbClr val="000000"/>
                </a:solidFill>
                <a:latin typeface="Calibri Light"/>
              </a:rPr>
              <a:t>FIBO and Units of Measure</a:t>
            </a:r>
            <a:endParaRPr/>
          </a:p>
        </p:txBody>
      </p:sp>
      <p:sp>
        <p:nvSpPr>
          <p:cNvPr id="79" name="TextShape 2"/>
          <p:cNvSpPr txBox="1"/>
          <p:nvPr/>
        </p:nvSpPr>
        <p:spPr>
          <a:xfrm>
            <a:off x="1523880" y="3602160"/>
            <a:ext cx="9143640" cy="1655280"/>
          </a:xfrm>
          <a:prstGeom prst="rect">
            <a:avLst/>
          </a:prstGeom>
        </p:spPr>
        <p:txBody>
          <a:bodyPr/>
          <a:p>
            <a:pPr algn="ctr">
              <a:lnSpc>
                <a:spcPct val="100000"/>
              </a:lnSpc>
            </a:pPr>
            <a:r>
              <a:rPr lang="en-US" sz="2400">
                <a:solidFill>
                  <a:srgbClr val="000000"/>
                </a:solidFill>
                <a:latin typeface="Calibri"/>
              </a:rPr>
              <a:t>The Case for a "Quantities and Units of Measure" Ontology</a:t>
            </a:r>
            <a:endParaRPr/>
          </a:p>
          <a:p>
            <a:pPr algn="ctr">
              <a:lnSpc>
                <a:spcPct val="100000"/>
              </a:lnSpc>
            </a:pPr>
            <a:r>
              <a:rPr lang="en-US" sz="2400">
                <a:solidFill>
                  <a:srgbClr val="000000"/>
                </a:solidFill>
                <a:latin typeface="Calibri"/>
              </a:rPr>
              <a:t>Standard</a:t>
            </a:r>
            <a:endParaRPr/>
          </a:p>
          <a:p>
            <a:pPr algn="ctr">
              <a:lnSpc>
                <a:spcPct val="100000"/>
              </a:lnSpc>
            </a:pPr>
            <a:r>
              <a:rPr lang="en-US" sz="2400">
                <a:solidFill>
                  <a:srgbClr val="000000"/>
                </a:solidFill>
                <a:latin typeface="Calibri"/>
              </a:rPr>
              <a:t>Oct 10 2013</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Overview</a:t>
            </a:r>
            <a:endParaRPr/>
          </a:p>
        </p:txBody>
      </p:sp>
      <p:sp>
        <p:nvSpPr>
          <p:cNvPr id="81" name="TextShape 2"/>
          <p:cNvSpPr txBox="1"/>
          <p:nvPr/>
        </p:nvSpPr>
        <p:spPr>
          <a:xfrm>
            <a:off x="838080" y="1825560"/>
            <a:ext cx="10515240" cy="4350960"/>
          </a:xfrm>
          <a:prstGeom prst="rect">
            <a:avLst/>
          </a:prstGeom>
        </p:spPr>
        <p:txBody>
          <a:bodyPr/>
          <a:p>
            <a:pPr>
              <a:lnSpc>
                <a:spcPct val="90000"/>
              </a:lnSpc>
              <a:buFont typeface="Arial"/>
              <a:buChar char="•"/>
            </a:pPr>
            <a:r>
              <a:rPr lang="en-US" sz="2800">
                <a:solidFill>
                  <a:srgbClr val="000000"/>
                </a:solidFill>
                <a:latin typeface="Calibri"/>
              </a:rPr>
              <a:t>Conventional Measurements and Units</a:t>
            </a:r>
            <a:endParaRPr/>
          </a:p>
          <a:p>
            <a:pPr>
              <a:lnSpc>
                <a:spcPct val="90000"/>
              </a:lnSpc>
              <a:buFont typeface="Arial"/>
              <a:buChar char="•"/>
            </a:pPr>
            <a:r>
              <a:rPr lang="en-US" sz="2800">
                <a:solidFill>
                  <a:srgbClr val="000000"/>
                </a:solidFill>
                <a:latin typeface="Calibri"/>
              </a:rPr>
              <a:t>Financial Measurements</a:t>
            </a:r>
            <a:endParaRPr/>
          </a:p>
          <a:p>
            <a:pPr>
              <a:lnSpc>
                <a:spcPct val="90000"/>
              </a:lnSpc>
              <a:buFont typeface="Arial"/>
              <a:buChar char="•"/>
            </a:pPr>
            <a:r>
              <a:rPr lang="en-US" sz="2800">
                <a:solidFill>
                  <a:srgbClr val="000000"/>
                </a:solidFill>
                <a:latin typeface="Calibri"/>
              </a:rPr>
              <a:t>Concrete amounts versus abstract measures</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Conventional</a:t>
            </a:r>
            <a:endParaRPr/>
          </a:p>
        </p:txBody>
      </p:sp>
      <p:sp>
        <p:nvSpPr>
          <p:cNvPr id="83" name="TextShape 2"/>
          <p:cNvSpPr txBox="1"/>
          <p:nvPr/>
        </p:nvSpPr>
        <p:spPr>
          <a:xfrm>
            <a:off x="838080" y="1825560"/>
            <a:ext cx="10515240" cy="4350960"/>
          </a:xfrm>
          <a:prstGeom prst="rect">
            <a:avLst/>
          </a:prstGeom>
        </p:spPr>
        <p:txBody>
          <a:bodyPr/>
          <a:p>
            <a:pPr>
              <a:lnSpc>
                <a:spcPct val="90000"/>
              </a:lnSpc>
              <a:buFont typeface="Arial"/>
              <a:buChar char="•"/>
            </a:pPr>
            <a:r>
              <a:rPr lang="en-US" sz="2800">
                <a:solidFill>
                  <a:srgbClr val="000000"/>
                </a:solidFill>
                <a:latin typeface="Calibri"/>
              </a:rPr>
              <a:t>Commodities Derivatives</a:t>
            </a:r>
            <a:endParaRPr/>
          </a:p>
          <a:p>
            <a:pPr lvl="1">
              <a:lnSpc>
                <a:spcPct val="100000"/>
              </a:lnSpc>
              <a:buSzPct val="25000"/>
              <a:buFont typeface="StarSymbol"/>
              <a:buChar char=""/>
            </a:pPr>
            <a:r>
              <a:rPr lang="en-US" sz="2400">
                <a:solidFill>
                  <a:srgbClr val="000000"/>
                </a:solidFill>
                <a:latin typeface="Calibri"/>
              </a:rPr>
              <a:t>Contracts based on commodities</a:t>
            </a:r>
            <a:endParaRPr/>
          </a:p>
          <a:p>
            <a:pPr lvl="1">
              <a:lnSpc>
                <a:spcPct val="100000"/>
              </a:lnSpc>
              <a:buSzPct val="25000"/>
              <a:buFont typeface="StarSymbol"/>
              <a:buChar char=""/>
            </a:pPr>
            <a:r>
              <a:rPr lang="en-US" sz="2400">
                <a:solidFill>
                  <a:srgbClr val="000000"/>
                </a:solidFill>
                <a:latin typeface="Calibri"/>
              </a:rPr>
              <a:t>Metals (Gold etc..)</a:t>
            </a:r>
            <a:endParaRPr/>
          </a:p>
          <a:p>
            <a:pPr lvl="1">
              <a:lnSpc>
                <a:spcPct val="100000"/>
              </a:lnSpc>
              <a:buSzPct val="25000"/>
              <a:buFont typeface="StarSymbol"/>
              <a:buChar char=""/>
            </a:pPr>
            <a:r>
              <a:rPr lang="en-US" sz="2400">
                <a:solidFill>
                  <a:srgbClr val="000000"/>
                </a:solidFill>
                <a:latin typeface="Calibri"/>
              </a:rPr>
              <a:t>Agricultural products (wheat, soybeans etc.)</a:t>
            </a:r>
            <a:endParaRPr/>
          </a:p>
          <a:p>
            <a:pPr>
              <a:lnSpc>
                <a:spcPct val="100000"/>
              </a:lnSpc>
              <a:buFont typeface="Arial"/>
              <a:buChar char="•"/>
            </a:pPr>
            <a:r>
              <a:rPr lang="en-US" sz="2800">
                <a:solidFill>
                  <a:srgbClr val="000000"/>
                </a:solidFill>
                <a:latin typeface="Calibri"/>
              </a:rPr>
              <a:t>The underlying value for a given contract is specified in terms of some amount of some commodity</a:t>
            </a:r>
            <a:endParaRPr/>
          </a:p>
          <a:p>
            <a:pPr>
              <a:lnSpc>
                <a:spcPct val="100000"/>
              </a:lnSpc>
              <a:buFont typeface="Arial"/>
              <a:buChar char="•"/>
            </a:pPr>
            <a:r>
              <a:rPr lang="en-US" sz="2800">
                <a:solidFill>
                  <a:srgbClr val="000000"/>
                </a:solidFill>
                <a:latin typeface="Calibri"/>
              </a:rPr>
              <a:t>These typically have specific types of unit in which they are measured for the commodities markets</a:t>
            </a:r>
            <a:endParaRPr/>
          </a:p>
          <a:p>
            <a:pPr lvl="1">
              <a:lnSpc>
                <a:spcPct val="100000"/>
              </a:lnSpc>
              <a:buSzPct val="25000"/>
              <a:buFont typeface="StarSymbol"/>
              <a:buChar char=""/>
            </a:pPr>
            <a:r>
              <a:rPr lang="en-US" sz="2400">
                <a:solidFill>
                  <a:srgbClr val="000000"/>
                </a:solidFill>
                <a:latin typeface="Calibri"/>
              </a:rPr>
              <a:t>Troy ounces etc.</a:t>
            </a:r>
            <a:endParaRPr/>
          </a:p>
          <a:p>
            <a:pPr lvl="1">
              <a:lnSpc>
                <a:spcPct val="100000"/>
              </a:lnSpc>
              <a:buSzPct val="25000"/>
              <a:buFont typeface="StarSymbol"/>
              <a:buChar char=""/>
            </a:pPr>
            <a:r>
              <a:rPr lang="en-US" sz="2400">
                <a:solidFill>
                  <a:srgbClr val="000000"/>
                </a:solidFill>
                <a:latin typeface="Calibri"/>
              </a:rPr>
              <a:t>Instruments are quoted in these terms, so being able to talk about the equivalent in SI units is not sufficient to be able to render the precise semantics of the contract</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Monetary</a:t>
            </a:r>
            <a:endParaRPr/>
          </a:p>
        </p:txBody>
      </p:sp>
      <p:sp>
        <p:nvSpPr>
          <p:cNvPr id="85" name="TextShape 2"/>
          <p:cNvSpPr txBox="1"/>
          <p:nvPr/>
        </p:nvSpPr>
        <p:spPr>
          <a:xfrm>
            <a:off x="838080" y="1825560"/>
            <a:ext cx="10515240" cy="4350960"/>
          </a:xfrm>
          <a:prstGeom prst="rect">
            <a:avLst/>
          </a:prstGeom>
        </p:spPr>
        <p:txBody>
          <a:bodyPr/>
          <a:p>
            <a:pPr>
              <a:lnSpc>
                <a:spcPct val="90000"/>
              </a:lnSpc>
              <a:buFont typeface="Arial"/>
              <a:buChar char="•"/>
            </a:pPr>
            <a:r>
              <a:rPr lang="en-US" sz="2800">
                <a:solidFill>
                  <a:srgbClr val="000000"/>
                </a:solidFill>
                <a:latin typeface="Calibri"/>
              </a:rPr>
              <a:t>Money is measured in currency units (usually!)</a:t>
            </a:r>
            <a:endParaRPr/>
          </a:p>
          <a:p>
            <a:pPr lvl="1">
              <a:lnSpc>
                <a:spcPct val="100000"/>
              </a:lnSpc>
              <a:buSzPct val="25000"/>
              <a:buFont typeface="StarSymbol"/>
              <a:buChar char=""/>
            </a:pPr>
            <a:r>
              <a:rPr lang="en-US" sz="2400">
                <a:solidFill>
                  <a:srgbClr val="000000"/>
                </a:solidFill>
                <a:latin typeface="Calibri"/>
              </a:rPr>
              <a:t>These are not based in physics</a:t>
            </a:r>
            <a:endParaRPr/>
          </a:p>
          <a:p>
            <a:pPr lvl="1">
              <a:lnSpc>
                <a:spcPct val="100000"/>
              </a:lnSpc>
              <a:buSzPct val="25000"/>
              <a:buFont typeface="StarSymbol"/>
              <a:buChar char=""/>
            </a:pPr>
            <a:r>
              <a:rPr lang="en-US" sz="2400">
                <a:solidFill>
                  <a:srgbClr val="000000"/>
                </a:solidFill>
                <a:latin typeface="Calibri"/>
              </a:rPr>
              <a:t>This means that the concept of an amount of something denominated in some unit, is more general than an amount of something physical and also more general than an amount of money</a:t>
            </a:r>
            <a:endParaRPr/>
          </a:p>
          <a:p>
            <a:pPr>
              <a:lnSpc>
                <a:spcPct val="100000"/>
              </a:lnSpc>
              <a:buFont typeface="Arial"/>
              <a:buChar char="•"/>
            </a:pPr>
            <a:r>
              <a:rPr lang="en-US" sz="2800">
                <a:solidFill>
                  <a:srgbClr val="000000"/>
                </a:solidFill>
                <a:latin typeface="Calibri"/>
              </a:rPr>
              <a:t>Any physical units of measure ontology should therefore have a more abstract set of parent classes and properties which may be specialized both into the physical and non physical realms</a:t>
            </a:r>
            <a:endParaRPr/>
          </a:p>
          <a:p>
            <a:pPr lvl="1">
              <a:lnSpc>
                <a:spcPct val="100000"/>
              </a:lnSpc>
              <a:buSzPct val="25000"/>
              <a:buFont typeface="StarSymbol"/>
              <a:buChar char=""/>
            </a:pPr>
            <a:r>
              <a:rPr lang="en-US" sz="2400">
                <a:solidFill>
                  <a:srgbClr val="000000"/>
                </a:solidFill>
                <a:latin typeface="Calibri"/>
              </a:rPr>
              <a:t>We can’t frame the meanings of monetary amounts with reference to units of measure abstractions if these are not abstract enough</a:t>
            </a:r>
            <a:endParaRPr/>
          </a:p>
          <a:p>
            <a:pPr lvl="1">
              <a:lnSpc>
                <a:spcPct val="100000"/>
              </a:lnSpc>
              <a:buSzPct val="25000"/>
              <a:buFont typeface="StarSymbol"/>
              <a:buChar char=""/>
            </a:pPr>
            <a:r>
              <a:rPr lang="en-US" sz="2400">
                <a:solidFill>
                  <a:srgbClr val="000000"/>
                </a:solidFill>
                <a:latin typeface="Calibri"/>
              </a:rPr>
              <a:t>At the same time, the meanings are obviously parallel so it would be a loss of meaning if we were to pretend that the word “amount” has two entirely disjoint meanings when applied to physical variables and to money.</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Concrete v Abstract</a:t>
            </a:r>
            <a:endParaRPr/>
          </a:p>
        </p:txBody>
      </p:sp>
      <p:sp>
        <p:nvSpPr>
          <p:cNvPr id="87" name="TextShape 2"/>
          <p:cNvSpPr txBox="1"/>
          <p:nvPr/>
        </p:nvSpPr>
        <p:spPr>
          <a:xfrm>
            <a:off x="838080" y="1825560"/>
            <a:ext cx="10515240" cy="4350960"/>
          </a:xfrm>
          <a:prstGeom prst="rect">
            <a:avLst/>
          </a:prstGeom>
        </p:spPr>
        <p:txBody>
          <a:bodyPr/>
          <a:p>
            <a:pPr>
              <a:lnSpc>
                <a:spcPct val="100000"/>
              </a:lnSpc>
              <a:buFont typeface="Arial"/>
              <a:buChar char="•"/>
            </a:pPr>
            <a:r>
              <a:rPr lang="en-US" sz="2800">
                <a:solidFill>
                  <a:srgbClr val="000000"/>
                </a:solidFill>
                <a:latin typeface="Calibri"/>
              </a:rPr>
              <a:t>In FIBO we distinguish between:</a:t>
            </a:r>
            <a:endParaRPr/>
          </a:p>
          <a:p>
            <a:pPr lvl="1">
              <a:lnSpc>
                <a:spcPct val="100000"/>
              </a:lnSpc>
              <a:buSzPct val="25000"/>
              <a:buFont typeface="StarSymbol"/>
              <a:buChar char=""/>
            </a:pPr>
            <a:r>
              <a:rPr lang="en-US" sz="2400">
                <a:solidFill>
                  <a:srgbClr val="000000"/>
                </a:solidFill>
                <a:latin typeface="Calibri"/>
              </a:rPr>
              <a:t>An amount of money (concrete)</a:t>
            </a:r>
            <a:endParaRPr/>
          </a:p>
          <a:p>
            <a:pPr lvl="1">
              <a:lnSpc>
                <a:spcPct val="100000"/>
              </a:lnSpc>
              <a:buSzPct val="25000"/>
              <a:buFont typeface="StarSymbol"/>
              <a:buChar char=""/>
            </a:pPr>
            <a:r>
              <a:rPr lang="en-US" sz="2400">
                <a:solidFill>
                  <a:srgbClr val="000000"/>
                </a:solidFill>
                <a:latin typeface="Calibri"/>
              </a:rPr>
              <a:t>The monetary amount which is the measure of something</a:t>
            </a:r>
            <a:endParaRPr/>
          </a:p>
          <a:p>
            <a:pPr lvl="2">
              <a:lnSpc>
                <a:spcPct val="100000"/>
              </a:lnSpc>
              <a:buSzPct val="25000"/>
              <a:buFont typeface="StarSymbol"/>
              <a:buChar char=""/>
            </a:pPr>
            <a:r>
              <a:rPr lang="en-US" sz="2000">
                <a:solidFill>
                  <a:srgbClr val="000000"/>
                </a:solidFill>
                <a:latin typeface="Calibri"/>
              </a:rPr>
              <a:t>Price</a:t>
            </a:r>
            <a:endParaRPr/>
          </a:p>
          <a:p>
            <a:pPr lvl="2">
              <a:lnSpc>
                <a:spcPct val="100000"/>
              </a:lnSpc>
              <a:buSzPct val="25000"/>
              <a:buFont typeface="StarSymbol"/>
              <a:buChar char=""/>
            </a:pPr>
            <a:r>
              <a:rPr lang="en-US" sz="2000">
                <a:solidFill>
                  <a:srgbClr val="000000"/>
                </a:solidFill>
                <a:latin typeface="Calibri"/>
              </a:rPr>
              <a:t>Nominal amount in a derivative contract</a:t>
            </a:r>
            <a:endParaRPr/>
          </a:p>
          <a:p>
            <a:pPr>
              <a:lnSpc>
                <a:spcPct val="100000"/>
              </a:lnSpc>
              <a:buFont typeface="Arial"/>
              <a:buChar char="•"/>
            </a:pPr>
            <a:r>
              <a:rPr lang="en-US" sz="2800">
                <a:solidFill>
                  <a:srgbClr val="000000"/>
                </a:solidFill>
                <a:latin typeface="Calibri"/>
              </a:rPr>
              <a:t>The abstract “Nominal Amount” is never realized – it doesn’t exist as a thing</a:t>
            </a:r>
            <a:endParaRPr/>
          </a:p>
          <a:p>
            <a:pPr lvl="1">
              <a:lnSpc>
                <a:spcPct val="100000"/>
              </a:lnSpc>
              <a:buSzPct val="25000"/>
              <a:buFont typeface="StarSymbol"/>
              <a:buChar char=""/>
            </a:pPr>
            <a:r>
              <a:rPr lang="en-US" sz="2400">
                <a:solidFill>
                  <a:srgbClr val="000000"/>
                </a:solidFill>
                <a:latin typeface="Calibri"/>
              </a:rPr>
              <a:t>Compare with Matthew’s “Maximum temperature”</a:t>
            </a:r>
            <a:endParaRPr/>
          </a:p>
          <a:p>
            <a:pPr>
              <a:lnSpc>
                <a:spcPct val="100000"/>
              </a:lnSpc>
              <a:buFont typeface="Arial"/>
              <a:buChar char="•"/>
            </a:pPr>
            <a:r>
              <a:rPr lang="en-US" sz="2800">
                <a:solidFill>
                  <a:srgbClr val="000000"/>
                </a:solidFill>
                <a:latin typeface="Calibri"/>
              </a:rPr>
              <a:t>We make this distinction by using a Concrete Thing and Abstract Thing pair of partitions. </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p:spPr>
        <p:txBody>
          <a:bodyPr anchor="ctr"/>
          <a:p>
            <a:pPr>
              <a:lnSpc>
                <a:spcPct val="90000"/>
              </a:lnSpc>
            </a:pPr>
            <a:r>
              <a:rPr lang="en-US" sz="4400">
                <a:solidFill>
                  <a:srgbClr val="000000"/>
                </a:solidFill>
                <a:latin typeface="Calibri Light"/>
              </a:rPr>
              <a:t>Pricing, Analytics etc.</a:t>
            </a:r>
            <a:endParaRPr/>
          </a:p>
        </p:txBody>
      </p:sp>
      <p:sp>
        <p:nvSpPr>
          <p:cNvPr id="89" name="TextShape 2"/>
          <p:cNvSpPr txBox="1"/>
          <p:nvPr/>
        </p:nvSpPr>
        <p:spPr>
          <a:xfrm>
            <a:off x="838080" y="1825560"/>
            <a:ext cx="10515240" cy="4350960"/>
          </a:xfrm>
          <a:prstGeom prst="rect">
            <a:avLst/>
          </a:prstGeom>
        </p:spPr>
        <p:txBody>
          <a:bodyPr/>
          <a:p>
            <a:pPr>
              <a:lnSpc>
                <a:spcPct val="100000"/>
              </a:lnSpc>
              <a:buFont typeface="Arial"/>
              <a:buChar char="•"/>
            </a:pPr>
            <a:r>
              <a:rPr lang="en-US" sz="2800">
                <a:solidFill>
                  <a:srgbClr val="000000"/>
                </a:solidFill>
                <a:latin typeface="Calibri"/>
              </a:rPr>
              <a:t>Some ‘amounts’ such as prices may be measured in more than one way</a:t>
            </a:r>
            <a:endParaRPr/>
          </a:p>
          <a:p>
            <a:pPr lvl="1">
              <a:lnSpc>
                <a:spcPct val="100000"/>
              </a:lnSpc>
              <a:buSzPct val="25000"/>
              <a:buFont typeface="StarSymbol"/>
              <a:buChar char=""/>
            </a:pPr>
            <a:r>
              <a:rPr lang="en-US" sz="2400">
                <a:solidFill>
                  <a:srgbClr val="000000"/>
                </a:solidFill>
                <a:latin typeface="Calibri"/>
              </a:rPr>
              <a:t>Debt instrument prices are typically quoted as percentage, not monetary amounts</a:t>
            </a:r>
            <a:endParaRPr/>
          </a:p>
          <a:p>
            <a:pPr lvl="2">
              <a:lnSpc>
                <a:spcPct val="100000"/>
              </a:lnSpc>
              <a:buSzPct val="25000"/>
              <a:buFont typeface="StarSymbol"/>
              <a:buChar char=""/>
            </a:pPr>
            <a:r>
              <a:rPr lang="en-US" sz="2000">
                <a:solidFill>
                  <a:srgbClr val="000000"/>
                </a:solidFill>
                <a:latin typeface="Calibri"/>
              </a:rPr>
              <a:t>This is equivalent to a monetary amount (it is the percentage of the face value of the contract)</a:t>
            </a:r>
            <a:endParaRPr/>
          </a:p>
          <a:p>
            <a:pPr lvl="1">
              <a:lnSpc>
                <a:spcPct val="100000"/>
              </a:lnSpc>
              <a:buSzPct val="25000"/>
              <a:buFont typeface="StarSymbol"/>
              <a:buChar char=""/>
            </a:pPr>
            <a:r>
              <a:rPr lang="en-US" sz="2400">
                <a:solidFill>
                  <a:srgbClr val="000000"/>
                </a:solidFill>
                <a:latin typeface="Calibri"/>
              </a:rPr>
              <a:t>Sometimes the same price may be quoted a third way, as a yield rather than a price </a:t>
            </a:r>
            <a:endParaRPr/>
          </a:p>
          <a:p>
            <a:pPr lvl="2">
              <a:lnSpc>
                <a:spcPct val="100000"/>
              </a:lnSpc>
              <a:buSzPct val="25000"/>
              <a:buFont typeface="StarSymbol"/>
              <a:buChar char=""/>
            </a:pPr>
            <a:r>
              <a:rPr lang="en-US" sz="2000">
                <a:solidFill>
                  <a:srgbClr val="000000"/>
                </a:solidFill>
                <a:latin typeface="Calibri"/>
              </a:rPr>
              <a:t>Yield is also a percentage</a:t>
            </a:r>
            <a:endParaRPr/>
          </a:p>
          <a:p>
            <a:pPr lvl="1">
              <a:lnSpc>
                <a:spcPct val="100000"/>
              </a:lnSpc>
              <a:buSzPct val="25000"/>
              <a:buFont typeface="StarSymbol"/>
              <a:buChar char=""/>
            </a:pPr>
            <a:r>
              <a:rPr lang="en-US" sz="2400">
                <a:solidFill>
                  <a:srgbClr val="000000"/>
                </a:solidFill>
                <a:latin typeface="Calibri"/>
              </a:rPr>
              <a:t>If the markets quote a figure in percentage, then any ontology which is an ontology OF those data sources should be able to talk about the same numbers denominated in the same way and meaning whichever of these things it ‘means’ in the data source</a:t>
            </a:r>
            <a:endParaRPr/>
          </a:p>
          <a:p>
            <a:pPr lvl="2">
              <a:lnSpc>
                <a:spcPct val="100000"/>
              </a:lnSpc>
              <a:buSzPct val="25000"/>
              <a:buFont typeface="StarSymbol"/>
              <a:buChar char=""/>
            </a:pPr>
            <a:r>
              <a:rPr lang="en-US" sz="2000">
                <a:solidFill>
                  <a:srgbClr val="000000"/>
                </a:solidFill>
                <a:latin typeface="Calibri"/>
              </a:rPr>
              <a:t>In an application you can choose a simpler way to represent a price for calculation purposes</a:t>
            </a:r>
            <a:endParaRPr/>
          </a:p>
          <a:p>
            <a:pPr lvl="2">
              <a:lnSpc>
                <a:spcPct val="100000"/>
              </a:lnSpc>
              <a:buSzPct val="25000"/>
              <a:buFont typeface="StarSymbol"/>
              <a:buChar char=""/>
            </a:pPr>
            <a:r>
              <a:rPr lang="en-US" sz="2000">
                <a:solidFill>
                  <a:srgbClr val="000000"/>
                </a:solidFill>
                <a:latin typeface="Calibri"/>
              </a:rPr>
              <a:t>but the function of a business ontology ‘of’ some data source is to represent the meanings of the data so it must cover them all</a:t>
            </a:r>
            <a:endParaRPr/>
          </a:p>
          <a:p>
            <a:pPr>
              <a:lnSpc>
                <a:spcPct val="100000"/>
              </a:lnSpc>
              <a:buFont typeface="Arial"/>
              <a:buChar char="•"/>
            </a:pPr>
            <a:r>
              <a:rPr lang="en-US" sz="2800">
                <a:solidFill>
                  <a:srgbClr val="000000"/>
                </a:solidFill>
                <a:latin typeface="Calibri"/>
              </a:rPr>
              <a:t>Similar considerations apply to analytics (convexity, duration etc.)</a:t>
            </a:r>
            <a:endParaRPr/>
          </a:p>
          <a:p>
            <a:pPr>
              <a:lnSpc>
                <a:spcPct val="100000"/>
              </a:lnSpc>
              <a:buFont typeface="Arial"/>
              <a:buChar char="•"/>
            </a:pPr>
            <a:r>
              <a:rPr lang="en-US" sz="2800">
                <a:solidFill>
                  <a:srgbClr val="000000"/>
                </a:solidFill>
                <a:latin typeface="Calibri"/>
              </a:rPr>
              <a:t>Not all units are as they seem…</a:t>
            </a:r>
            <a:endParaRPr/>
          </a:p>
          <a:p>
            <a:pPr lvl="1">
              <a:lnSpc>
                <a:spcPct val="100000"/>
              </a:lnSpc>
              <a:buSzPct val="25000"/>
              <a:buFont typeface="StarSymbol"/>
              <a:buChar char=""/>
            </a:pPr>
            <a:r>
              <a:rPr lang="en-US" sz="2400">
                <a:solidFill>
                  <a:srgbClr val="000000"/>
                </a:solidFill>
                <a:latin typeface="Calibri"/>
              </a:rPr>
              <a:t>“</a:t>
            </a:r>
            <a:r>
              <a:rPr lang="en-US" sz="2400">
                <a:solidFill>
                  <a:srgbClr val="000000"/>
                </a:solidFill>
                <a:latin typeface="Calibri"/>
              </a:rPr>
              <a:t>Modified Duration” (a measure of debt instrument performance) is denominated in days but does not represent a number of actual days</a:t>
            </a:r>
            <a:endParaRPr/>
          </a:p>
          <a:p>
            <a:pPr>
              <a:lnSpc>
                <a:spcPct val="100000"/>
              </a:lnSpc>
              <a:buFont typeface="Arial"/>
              <a:buChar char="•"/>
            </a:pPr>
            <a:r>
              <a:rPr lang="en-US" sz="2800">
                <a:solidFill>
                  <a:srgbClr val="000000"/>
                </a:solidFill>
                <a:latin typeface="Calibri"/>
              </a:rPr>
              <a:t>Analysts may consider the relationships between several measures, as curves, planes etc. i.e. in Cartesian spaces.</a:t>
            </a:r>
            <a:endParaRPr/>
          </a:p>
          <a:p>
            <a:pPr>
              <a:lnSpc>
                <a:spcPct val="100000"/>
              </a:lnSpc>
              <a:buFont typeface="Arial"/>
              <a:buChar char="•"/>
            </a:pPr>
            <a:r>
              <a:rPr lang="en-US" sz="2800">
                <a:solidFill>
                  <a:srgbClr val="000000"/>
                </a:solidFill>
                <a:latin typeface="Calibri"/>
              </a:rPr>
              <a:t>And of course these analytical measures vary over time, itself another dimension</a:t>
            </a:r>
            <a:endParaRPr/>
          </a:p>
          <a:p>
            <a:pPr lvl="1">
              <a:lnSpc>
                <a:spcPct val="100000"/>
              </a:lnSpc>
              <a:buSzPct val="25000"/>
              <a:buFont typeface="StarSymbol"/>
              <a:buChar char=""/>
            </a:pPr>
            <a:r>
              <a:rPr lang="en-US" sz="2400">
                <a:solidFill>
                  <a:srgbClr val="000000"/>
                </a:solidFill>
                <a:latin typeface="Calibri"/>
              </a:rPr>
              <a:t>With differing granularity e.g. ‘real time’; days; years etc. </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