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42B04-BFE8-4EC8-BE2C-F73D993A13F6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4B2DE-BCB8-43CA-9528-4CD7667B5CA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32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4B2DE-BCB8-43CA-9528-4CD7667B5CA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735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7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56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13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02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73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1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56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5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0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8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60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949C-E5DF-499B-B0DF-5AB573767F0D}" type="datetimeFigureOut">
              <a:rPr lang="en-GB" smtClean="0"/>
              <a:t>07/10/2013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E33F-3366-4CEA-9775-ECEF5816B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57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Units and Measures in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System Design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Physical Design</a:t>
            </a:r>
          </a:p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Operation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219998"/>
            <a:ext cx="4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9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Systems view - The Radar Equation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26278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S/N =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56490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r>
              <a:rPr lang="en-GB" baseline="-25000" dirty="0" smtClean="0"/>
              <a:t>t</a:t>
            </a:r>
            <a:r>
              <a:rPr lang="en-GB" baseline="-25000" dirty="0" smtClean="0"/>
              <a:t> </a:t>
            </a:r>
            <a:r>
              <a:rPr lang="en-GB" dirty="0" smtClean="0"/>
              <a:t>G</a:t>
            </a:r>
            <a:r>
              <a:rPr lang="en-GB" baseline="30000" dirty="0"/>
              <a:t>2</a:t>
            </a:r>
            <a:r>
              <a:rPr lang="en-GB" dirty="0" smtClean="0"/>
              <a:t> </a:t>
            </a:r>
            <a:r>
              <a:rPr lang="el-GR" smtClean="0"/>
              <a:t>λ</a:t>
            </a:r>
            <a:r>
              <a:rPr lang="en-GB" baseline="30000" dirty="0"/>
              <a:t>2</a:t>
            </a:r>
            <a:r>
              <a:rPr lang="en-GB" dirty="0" smtClean="0"/>
              <a:t> </a:t>
            </a:r>
            <a:r>
              <a:rPr lang="el-GR" smtClean="0"/>
              <a:t>σ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643155" y="2934236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64587" y="3121097"/>
            <a:ext cx="204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30000" dirty="0"/>
              <a:t>4</a:t>
            </a:r>
            <a:r>
              <a:rPr lang="en-GB" dirty="0" smtClean="0"/>
              <a:t> (4 </a:t>
            </a:r>
            <a:r>
              <a:rPr lang="el-GR" smtClean="0"/>
              <a:t>π</a:t>
            </a:r>
            <a:r>
              <a:rPr lang="en-GB" dirty="0" smtClean="0"/>
              <a:t>)</a:t>
            </a:r>
            <a:r>
              <a:rPr lang="en-GB" baseline="30000" dirty="0" smtClean="0"/>
              <a:t>3</a:t>
            </a:r>
            <a:r>
              <a:rPr lang="en-GB" dirty="0" smtClean="0"/>
              <a:t> k T B F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8939" y="2276872"/>
            <a:ext cx="72733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0807" y="1630541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Signal to Noise Ratio</a:t>
            </a:r>
          </a:p>
          <a:p>
            <a:pPr algn="ctr"/>
            <a:r>
              <a:rPr lang="en-GB" dirty="0" smtClean="0"/>
              <a:t>decibel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67944" y="2259305"/>
            <a:ext cx="72008" cy="305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27784" y="163280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Transmit Power</a:t>
            </a:r>
          </a:p>
          <a:p>
            <a:pPr algn="ctr"/>
            <a:r>
              <a:rPr lang="en-GB" dirty="0" smtClean="0"/>
              <a:t>Watts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435245" y="2204864"/>
            <a:ext cx="92884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27984" y="1612974"/>
            <a:ext cx="215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Antenna Gain</a:t>
            </a:r>
          </a:p>
          <a:p>
            <a:pPr algn="ctr"/>
            <a:r>
              <a:rPr lang="en-GB" dirty="0" smtClean="0"/>
              <a:t>dB</a:t>
            </a:r>
            <a:endParaRPr lang="en-GB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788024" y="2132856"/>
            <a:ext cx="17972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76800" y="1486525"/>
            <a:ext cx="26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Transmitter wavelength</a:t>
            </a:r>
          </a:p>
          <a:p>
            <a:r>
              <a:rPr lang="en-GB" dirty="0" smtClean="0"/>
              <a:t>(cm)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227332" y="2636912"/>
            <a:ext cx="928844" cy="112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56176" y="245689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Target Radar Cross Section</a:t>
            </a:r>
          </a:p>
          <a:p>
            <a:pPr algn="ctr"/>
            <a:r>
              <a:rPr lang="en-GB" dirty="0" smtClean="0"/>
              <a:t>square metres </a:t>
            </a:r>
          </a:p>
          <a:p>
            <a:r>
              <a:rPr lang="en-GB" dirty="0" smtClean="0"/>
              <a:t>(actually a ratio to a nominal 1 </a:t>
            </a:r>
            <a:r>
              <a:rPr lang="en-GB" dirty="0" smtClean="0"/>
              <a:t>sq.m</a:t>
            </a:r>
            <a:r>
              <a:rPr lang="en-GB" dirty="0" smtClean="0"/>
              <a:t> </a:t>
            </a:r>
            <a:r>
              <a:rPr lang="en-GB" dirty="0" smtClean="0"/>
              <a:t>sphere)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987824" y="3490430"/>
            <a:ext cx="1080120" cy="137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3060" y="4770367"/>
            <a:ext cx="3110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Mathematical Constant</a:t>
            </a:r>
            <a:endParaRPr lang="en-GB" dirty="0"/>
          </a:p>
        </p:txBody>
      </p:sp>
      <p:cxnSp>
        <p:nvCxnSpPr>
          <p:cNvPr id="40" name="Straight Arrow Connector 39"/>
          <p:cNvCxnSpPr>
            <a:endCxn id="9" idx="2"/>
          </p:cNvCxnSpPr>
          <p:nvPr/>
        </p:nvCxnSpPr>
        <p:spPr>
          <a:xfrm flipV="1">
            <a:off x="3419872" y="3490429"/>
            <a:ext cx="1066474" cy="1666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5449" y="5315074"/>
            <a:ext cx="490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Physics Constant - </a:t>
            </a:r>
            <a:r>
              <a:rPr lang="en-GB" dirty="0" smtClean="0"/>
              <a:t>Boltzmann's </a:t>
            </a:r>
            <a:r>
              <a:rPr lang="en-GB" dirty="0" smtClean="0"/>
              <a:t>Constant</a:t>
            </a:r>
          </a:p>
          <a:p>
            <a:r>
              <a:rPr lang="en-GB" dirty="0" smtClean="0"/>
              <a:t>1.38 x 10</a:t>
            </a:r>
            <a:r>
              <a:rPr lang="en-GB" baseline="30000" dirty="0"/>
              <a:t>-23</a:t>
            </a:r>
            <a:r>
              <a:rPr lang="en-GB" dirty="0" smtClean="0"/>
              <a:t> Watt Second per degree Kelvin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29436" y="3490429"/>
            <a:ext cx="286580" cy="119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815916" y="4668743"/>
            <a:ext cx="328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Receiver </a:t>
            </a:r>
            <a:r>
              <a:rPr lang="en-GB" dirty="0" smtClean="0"/>
              <a:t>Noise Temperature</a:t>
            </a:r>
          </a:p>
          <a:p>
            <a:pPr algn="ctr"/>
            <a:r>
              <a:rPr lang="en-GB" dirty="0" smtClean="0"/>
              <a:t>Degrees Kelvin</a:t>
            </a:r>
            <a:endParaRPr lang="en-GB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5004048" y="3490429"/>
            <a:ext cx="682624" cy="658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07940" y="4036002"/>
            <a:ext cx="328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Receiver </a:t>
            </a:r>
            <a:r>
              <a:rPr lang="en-GB" dirty="0" smtClean="0"/>
              <a:t>Bandwidth</a:t>
            </a:r>
          </a:p>
          <a:p>
            <a:pPr algn="ctr"/>
            <a:r>
              <a:rPr lang="en-GB" dirty="0" smtClean="0"/>
              <a:t>Hertz</a:t>
            </a:r>
            <a:endParaRPr lang="en-GB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5227332" y="3429001"/>
            <a:ext cx="2565193" cy="75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216725" y="4150821"/>
            <a:ext cx="2107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Noise Factor</a:t>
            </a:r>
          </a:p>
          <a:p>
            <a:pPr algn="ctr"/>
            <a:r>
              <a:rPr lang="en-GB" dirty="0" smtClean="0"/>
              <a:t>dB</a:t>
            </a:r>
          </a:p>
          <a:p>
            <a:pPr algn="ctr"/>
            <a:r>
              <a:rPr lang="en-GB" dirty="0" smtClean="0"/>
              <a:t>(A multitude of factors lumped together)</a:t>
            </a:r>
            <a:endParaRPr lang="en-GB" dirty="0"/>
          </a:p>
        </p:txBody>
      </p:sp>
      <p:cxnSp>
        <p:nvCxnSpPr>
          <p:cNvPr id="63" name="Straight Arrow Connector 62"/>
          <p:cNvCxnSpPr>
            <a:endCxn id="9" idx="1"/>
          </p:cNvCxnSpPr>
          <p:nvPr/>
        </p:nvCxnSpPr>
        <p:spPr>
          <a:xfrm flipV="1">
            <a:off x="2426278" y="3305763"/>
            <a:ext cx="1038309" cy="184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40813" y="3367003"/>
            <a:ext cx="257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 to target</a:t>
            </a:r>
          </a:p>
          <a:p>
            <a:r>
              <a:rPr lang="en-GB" dirty="0" smtClean="0"/>
              <a:t>Nautical Miles</a:t>
            </a:r>
          </a:p>
          <a:p>
            <a:r>
              <a:rPr lang="en-GB" dirty="0" smtClean="0"/>
              <a:t>[Imperial = 6080 Feet</a:t>
            </a:r>
          </a:p>
          <a:p>
            <a:r>
              <a:rPr lang="en-GB" dirty="0" smtClean="0"/>
              <a:t>Metric - 1852 metres]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8388424" y="219998"/>
            <a:ext cx="4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07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STEP: Value with Unit </a:t>
            </a:r>
            <a:r>
              <a:rPr lang="en-GB" sz="3200" smtClean="0"/>
              <a:t>Module </a:t>
            </a:r>
            <a:r>
              <a:rPr lang="en-GB" sz="1000" smtClean="0"/>
              <a:t>(diagram copyright </a:t>
            </a:r>
            <a:r>
              <a:rPr lang="en-GB" sz="1000" dirty="0" smtClean="0"/>
              <a:t>ISO 2004)</a:t>
            </a:r>
            <a:endParaRPr lang="en-GB" sz="1000" dirty="0"/>
          </a:p>
        </p:txBody>
      </p:sp>
      <p:pic>
        <p:nvPicPr>
          <p:cNvPr id="1026" name="Picture 2" descr="D:\sf\stepmod\data\modules\value_with_unit\armexp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6802611" cy="56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96266" y="5249948"/>
            <a:ext cx="3540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Units found on Bills of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"Rolls" of  tape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"Drums" of filler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"as required" for rivets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388424" y="219998"/>
            <a:ext cx="4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7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MIMOSA EAI</a:t>
            </a:r>
            <a:endParaRPr lang="en-GB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29045"/>
            <a:ext cx="6578975" cy="445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30941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Extract from the </a:t>
            </a:r>
            <a:r>
              <a:rPr lang="en-GB" dirty="0" smtClean="0"/>
              <a:t>RegAsset</a:t>
            </a:r>
            <a:r>
              <a:rPr lang="en-GB" dirty="0" smtClean="0"/>
              <a:t> module  (copyright Mimosa 2012)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516216" y="5949280"/>
            <a:ext cx="864096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84540" y="5348157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 of Reference Data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88424" y="219998"/>
            <a:ext cx="40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742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</TotalTime>
  <Words>169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Units and Measures in Engineering</vt:lpstr>
      <vt:lpstr>Systems view - The Radar Equation</vt:lpstr>
      <vt:lpstr>STEP: Value with Unit Module (diagram copyright ISO 2004)</vt:lpstr>
      <vt:lpstr>MIMOSA EAI</vt:lpstr>
    </vt:vector>
  </TitlesOfParts>
  <Company>BAE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and Measures in Engineering</dc:title>
  <dc:creator>Barker, Sean (UK)</dc:creator>
  <cp:lastModifiedBy>Barker, Sean (UK)</cp:lastModifiedBy>
  <cp:revision>7</cp:revision>
  <dcterms:created xsi:type="dcterms:W3CDTF">2013-10-07T09:34:38Z</dcterms:created>
  <dcterms:modified xsi:type="dcterms:W3CDTF">2013-10-07T15:06:08Z</dcterms:modified>
</cp:coreProperties>
</file>