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509" r:id="rId3"/>
    <p:sldId id="490" r:id="rId4"/>
    <p:sldId id="491" r:id="rId5"/>
    <p:sldId id="51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47" autoAdjust="0"/>
  </p:normalViewPr>
  <p:slideViewPr>
    <p:cSldViewPr snapToObjects="1">
      <p:cViewPr>
        <p:scale>
          <a:sx n="70" d="100"/>
          <a:sy n="70" d="100"/>
        </p:scale>
        <p:origin x="-99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0" d="100"/>
          <a:sy n="50" d="100"/>
        </p:scale>
        <p:origin x="-25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7D1F6-2933-461D-BDA8-322DEA8AF91F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71EE5-A9E7-41CB-B9AD-1319BCE919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5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739DF-B8F4-41A0-BFD8-1EDCC171AD7F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71BE5-E8C7-410A-B739-95F38F4739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7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CC3F19-B9F8-4AFE-8A4A-D1C6EDF97A82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BEFD3-2ABF-4E30-84B1-893EE3258039}" type="slidenum">
              <a:rPr lang="en-US" altLang="en-US" smtClean="0"/>
              <a:pPr/>
              <a:t>4</a:t>
            </a:fld>
            <a:endParaRPr lang="en-US" altLang="en-US" dirty="0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177B133-52E4-4DB4-B6AA-55D61D81BA51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80" name="Picture 79" descr="Picture 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02438" y="261382"/>
            <a:ext cx="1976825" cy="20063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pic>
        <p:nvPicPr>
          <p:cNvPr id="13" name="Picture 12" descr="Picture 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16263" y="369518"/>
            <a:ext cx="1212584" cy="1230682"/>
          </a:xfrm>
          <a:prstGeom prst="rect">
            <a:avLst/>
          </a:prstGeom>
        </p:spPr>
      </p:pic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1219200"/>
            <a:ext cx="554038" cy="365125"/>
          </a:xfrm>
          <a:prstGeom prst="rect">
            <a:avLst/>
          </a:prstGeom>
        </p:spPr>
        <p:txBody>
          <a:bodyPr/>
          <a:lstStyle/>
          <a:p>
            <a:fld id="{4E109126-0061-4778-9E5F-A0530CD9A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201706" y="6423585"/>
            <a:ext cx="6122894" cy="365125"/>
          </a:xfrm>
        </p:spPr>
        <p:txBody>
          <a:bodyPr/>
          <a:lstStyle/>
          <a:p>
            <a:r>
              <a:rPr lang="en-US" dirty="0" smtClean="0"/>
              <a:t>Copyright © 2011 Thematix Partners LLC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pic>
        <p:nvPicPr>
          <p:cNvPr id="9" name="Picture 8" descr="Picture 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16263" y="369518"/>
            <a:ext cx="1212584" cy="1230682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1219200"/>
            <a:ext cx="554038" cy="365125"/>
          </a:xfrm>
          <a:prstGeom prst="rect">
            <a:avLst/>
          </a:prstGeom>
        </p:spPr>
        <p:txBody>
          <a:bodyPr/>
          <a:lstStyle/>
          <a:p>
            <a:fld id="{4E109126-0061-4778-9E5F-A0530CD9A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201706" y="6423585"/>
            <a:ext cx="6122894" cy="365125"/>
          </a:xfrm>
        </p:spPr>
        <p:txBody>
          <a:bodyPr/>
          <a:lstStyle/>
          <a:p>
            <a:r>
              <a:rPr lang="en-US" dirty="0" smtClean="0"/>
              <a:t>Copyright © 2011 Thematix  Partners LLC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icture 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16263" y="369518"/>
            <a:ext cx="1212584" cy="1230682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1219200"/>
            <a:ext cx="554038" cy="365125"/>
          </a:xfrm>
          <a:prstGeom prst="rect">
            <a:avLst/>
          </a:prstGeom>
        </p:spPr>
        <p:txBody>
          <a:bodyPr/>
          <a:lstStyle/>
          <a:p>
            <a:fld id="{4E109126-0061-4778-9E5F-A0530CD9A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201706" y="6423585"/>
            <a:ext cx="6122894" cy="365125"/>
          </a:xfrm>
        </p:spPr>
        <p:txBody>
          <a:bodyPr/>
          <a:lstStyle/>
          <a:p>
            <a:r>
              <a:rPr lang="en-US" dirty="0" smtClean="0"/>
              <a:t>Copyright © 2011 Thematix Partners LLC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177B133-52E4-4DB4-B6AA-55D61D81BA51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177B133-52E4-4DB4-B6AA-55D61D81BA51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pic>
        <p:nvPicPr>
          <p:cNvPr id="12" name="Picture 11" descr="Picture 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16263" y="369518"/>
            <a:ext cx="1212584" cy="1230682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1219200"/>
            <a:ext cx="554038" cy="365125"/>
          </a:xfrm>
          <a:prstGeom prst="rect">
            <a:avLst/>
          </a:prstGeom>
        </p:spPr>
        <p:txBody>
          <a:bodyPr/>
          <a:lstStyle/>
          <a:p>
            <a:fld id="{4E109126-0061-4778-9E5F-A0530CD9A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B133-52E4-4DB4-B6AA-55D61D81BA51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pic>
        <p:nvPicPr>
          <p:cNvPr id="11" name="Picture 10" descr="Picture 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02439" y="197893"/>
            <a:ext cx="2057400" cy="2088107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34400" y="1219200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109126-0061-4778-9E5F-A0530CD9A82C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77B133-52E4-4DB4-B6AA-55D61D81BA51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/>
          <a:lstStyle/>
          <a:p>
            <a:fld id="{4E109126-0061-4778-9E5F-A0530CD9A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77B133-52E4-4DB4-B6AA-55D61D81BA51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5" name="Picture 14" descr="Picture 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304800"/>
            <a:ext cx="1918447" cy="1947080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534400" y="1219200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109126-0061-4778-9E5F-A0530CD9A82C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177B133-52E4-4DB4-B6AA-55D61D81BA51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2" name="Picture 11" descr="Picture 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00" y="152400"/>
            <a:ext cx="1212584" cy="1230682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8137" y="1002082"/>
            <a:ext cx="554038" cy="365125"/>
          </a:xfrm>
          <a:prstGeom prst="rect">
            <a:avLst/>
          </a:prstGeom>
        </p:spPr>
        <p:txBody>
          <a:bodyPr/>
          <a:lstStyle/>
          <a:p>
            <a:fld id="{4E109126-0061-4778-9E5F-A0530CD9A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B133-52E4-4DB4-B6AA-55D61D81BA51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 descr="Picture 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16263" y="369518"/>
            <a:ext cx="1212584" cy="1230682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1219200"/>
            <a:ext cx="554038" cy="365125"/>
          </a:xfrm>
          <a:prstGeom prst="rect">
            <a:avLst/>
          </a:prstGeom>
        </p:spPr>
        <p:txBody>
          <a:bodyPr/>
          <a:lstStyle/>
          <a:p>
            <a:fld id="{4E109126-0061-4778-9E5F-A0530CD9A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pic>
        <p:nvPicPr>
          <p:cNvPr id="11" name="Picture 10" descr="Picture 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16263" y="369518"/>
            <a:ext cx="1212584" cy="123068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562" y="1235075"/>
            <a:ext cx="554038" cy="365125"/>
          </a:xfrm>
          <a:prstGeom prst="rect">
            <a:avLst/>
          </a:prstGeom>
        </p:spPr>
        <p:txBody>
          <a:bodyPr/>
          <a:lstStyle/>
          <a:p>
            <a:fld id="{4E109126-0061-4778-9E5F-A0530CD9A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201706" y="6423585"/>
            <a:ext cx="6122894" cy="365125"/>
          </a:xfrm>
        </p:spPr>
        <p:txBody>
          <a:bodyPr/>
          <a:lstStyle/>
          <a:p>
            <a:r>
              <a:rPr lang="en-US" dirty="0" smtClean="0"/>
              <a:t>Copyright © 2011 Thematix Partners LLC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B133-52E4-4DB4-B6AA-55D61D81BA51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/>
          <a:lstStyle/>
          <a:p>
            <a:fld id="{4E109126-0061-4778-9E5F-A0530CD9A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pic>
        <p:nvPicPr>
          <p:cNvPr id="11" name="Picture 10" descr="Picture 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16263" y="369518"/>
            <a:ext cx="1212584" cy="123068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1219200"/>
            <a:ext cx="554038" cy="365125"/>
          </a:xfrm>
          <a:prstGeom prst="rect">
            <a:avLst/>
          </a:prstGeom>
        </p:spPr>
        <p:txBody>
          <a:bodyPr/>
          <a:lstStyle/>
          <a:p>
            <a:fld id="{4E109126-0061-4778-9E5F-A0530CD9A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201706" y="6423585"/>
            <a:ext cx="6122894" cy="365125"/>
          </a:xfrm>
        </p:spPr>
        <p:txBody>
          <a:bodyPr/>
          <a:lstStyle/>
          <a:p>
            <a:r>
              <a:rPr lang="en-US" dirty="0" smtClean="0"/>
              <a:t>Copyright © 2011 Thematix &amp; McGuinness Associates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177B133-52E4-4DB4-B6AA-55D61D81BA51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pic>
        <p:nvPicPr>
          <p:cNvPr id="18" name="Picture 17" descr="Picture 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81800" y="228600"/>
            <a:ext cx="1994647" cy="20244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177B133-52E4-4DB4-B6AA-55D61D81BA51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  <a:prstGeom prst="rect">
            <a:avLst/>
          </a:prstGeom>
        </p:spPr>
        <p:txBody>
          <a:bodyPr/>
          <a:lstStyle/>
          <a:p>
            <a:fld id="{4E109126-0061-4778-9E5F-A0530CD9A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pic>
        <p:nvPicPr>
          <p:cNvPr id="13" name="Picture 12" descr="Picture 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16263" y="369518"/>
            <a:ext cx="1212584" cy="1230682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1219200"/>
            <a:ext cx="554038" cy="365125"/>
          </a:xfrm>
          <a:prstGeom prst="rect">
            <a:avLst/>
          </a:prstGeom>
        </p:spPr>
        <p:txBody>
          <a:bodyPr/>
          <a:lstStyle/>
          <a:p>
            <a:fld id="{4E109126-0061-4778-9E5F-A0530CD9A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201706" y="6423585"/>
            <a:ext cx="6122894" cy="365125"/>
          </a:xfrm>
        </p:spPr>
        <p:txBody>
          <a:bodyPr/>
          <a:lstStyle/>
          <a:p>
            <a:r>
              <a:rPr lang="en-US" dirty="0" smtClean="0"/>
              <a:t>Copyright © 2011 Thematix Partners LLC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12" descr="Picture 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16263" y="369518"/>
            <a:ext cx="1212584" cy="1230682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1219200"/>
            <a:ext cx="554038" cy="365125"/>
          </a:xfrm>
          <a:prstGeom prst="rect">
            <a:avLst/>
          </a:prstGeom>
        </p:spPr>
        <p:txBody>
          <a:bodyPr/>
          <a:lstStyle/>
          <a:p>
            <a:fld id="{4E109126-0061-4778-9E5F-A0530CD9A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201706" y="6423585"/>
            <a:ext cx="6122894" cy="365125"/>
          </a:xfrm>
        </p:spPr>
        <p:txBody>
          <a:bodyPr/>
          <a:lstStyle/>
          <a:p>
            <a:r>
              <a:rPr lang="en-US" dirty="0" smtClean="0"/>
              <a:t>Copyright © 2011 Thematix Partners LLC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pic>
        <p:nvPicPr>
          <p:cNvPr id="11" name="Picture 10" descr="Picture 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16263" y="369518"/>
            <a:ext cx="1212584" cy="1230682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1219200"/>
            <a:ext cx="554038" cy="365125"/>
          </a:xfrm>
          <a:prstGeom prst="rect">
            <a:avLst/>
          </a:prstGeom>
        </p:spPr>
        <p:txBody>
          <a:bodyPr/>
          <a:lstStyle/>
          <a:p>
            <a:fld id="{4E109126-0061-4778-9E5F-A0530CD9A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201706" y="6423585"/>
            <a:ext cx="6122894" cy="365125"/>
          </a:xfrm>
        </p:spPr>
        <p:txBody>
          <a:bodyPr/>
          <a:lstStyle/>
          <a:p>
            <a:r>
              <a:rPr lang="en-US" dirty="0" smtClean="0"/>
              <a:t>Copyright © 2011 Thematix Partners LLC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pic>
        <p:nvPicPr>
          <p:cNvPr id="12" name="Picture 11" descr="Picture 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16263" y="369518"/>
            <a:ext cx="1212584" cy="1230682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1219200"/>
            <a:ext cx="554038" cy="365125"/>
          </a:xfrm>
          <a:prstGeom prst="rect">
            <a:avLst/>
          </a:prstGeom>
        </p:spPr>
        <p:txBody>
          <a:bodyPr/>
          <a:lstStyle/>
          <a:p>
            <a:fld id="{4E109126-0061-4778-9E5F-A0530CD9A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201706" y="6423585"/>
            <a:ext cx="6122894" cy="365125"/>
          </a:xfrm>
        </p:spPr>
        <p:txBody>
          <a:bodyPr/>
          <a:lstStyle/>
          <a:p>
            <a:r>
              <a:rPr lang="en-US" dirty="0" smtClean="0"/>
              <a:t>Copyright © 2011 Thematix Partners LLC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177B133-52E4-4DB4-B6AA-55D61D81BA51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7" name="Picture 6" descr="Picture 2.png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716263" y="369518"/>
            <a:ext cx="1212584" cy="1230682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8534400" y="1219200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109126-0061-4778-9E5F-A0530CD9A82C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624668"/>
            <a:ext cx="8534400" cy="933450"/>
          </a:xfrm>
        </p:spPr>
        <p:txBody>
          <a:bodyPr>
            <a:normAutofit/>
          </a:bodyPr>
          <a:lstStyle/>
          <a:p>
            <a:r>
              <a:rPr lang="en-US" dirty="0"/>
              <a:t>Semantics and Standards Interoperability at </a:t>
            </a:r>
            <a:r>
              <a:rPr lang="en-US" dirty="0" smtClean="0"/>
              <a:t>OMG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638800"/>
            <a:ext cx="6629400" cy="990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600" dirty="0" smtClean="0"/>
              <a:t>Elisa Kendall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Thematix Partners LLC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600" dirty="0" smtClean="0"/>
              <a:t>8 November 2012</a:t>
            </a:r>
            <a:endParaRPr lang="en-US" sz="1600" dirty="0" smtClean="0"/>
          </a:p>
          <a:p>
            <a:pPr>
              <a:lnSpc>
                <a:spcPct val="12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1819"/>
            <a:ext cx="7556313" cy="1116106"/>
          </a:xfrm>
        </p:spPr>
        <p:txBody>
          <a:bodyPr/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Semantics at OMG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95400"/>
            <a:ext cx="7556313" cy="414496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Two primary “flavors” of work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Cross-domain, “platform”  standards </a:t>
            </a:r>
          </a:p>
          <a:p>
            <a:pPr lvl="2">
              <a:lnSpc>
                <a:spcPct val="11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Basic language modeling specifications (e.g., Ontology Definition </a:t>
            </a:r>
            <a:r>
              <a:rPr lang="en-US" dirty="0" err="1">
                <a:solidFill>
                  <a:schemeClr val="tx2"/>
                </a:solidFill>
              </a:rPr>
              <a:t>Metamodel</a:t>
            </a:r>
            <a:r>
              <a:rPr lang="en-US" dirty="0">
                <a:solidFill>
                  <a:schemeClr val="tx2"/>
                </a:solidFill>
              </a:rPr>
              <a:t> (ODM), Semantics for Business Vocabularies and Rules (SBVR))</a:t>
            </a:r>
          </a:p>
          <a:p>
            <a:pPr lvl="2">
              <a:lnSpc>
                <a:spcPct val="11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Supporting infrastructure development (</a:t>
            </a:r>
            <a:r>
              <a:rPr lang="en-US" i="1" dirty="0" smtClean="0">
                <a:solidFill>
                  <a:schemeClr val="tx2"/>
                </a:solidFill>
              </a:rPr>
              <a:t>e.g</a:t>
            </a:r>
            <a:r>
              <a:rPr lang="en-US" dirty="0" smtClean="0">
                <a:solidFill>
                  <a:schemeClr val="tx2"/>
                </a:solidFill>
              </a:rPr>
              <a:t>., Application Programming Interfaces for Knowledge Bases (API4KB))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Domain-specific vocabularies, ontologies, and service interfaces</a:t>
            </a:r>
            <a:endParaRPr lang="en-US" dirty="0">
              <a:solidFill>
                <a:schemeClr val="tx2"/>
              </a:solidFill>
            </a:endParaRPr>
          </a:p>
          <a:p>
            <a:pPr lvl="2">
              <a:lnSpc>
                <a:spcPct val="11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Healthcare – Common Terminology Services 2, developed jointly with HL7</a:t>
            </a:r>
          </a:p>
          <a:p>
            <a:pPr lvl="2">
              <a:lnSpc>
                <a:spcPct val="11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Finance – Financial Industry Business Ontology (FIBO), Property and Casualty Information Models</a:t>
            </a:r>
          </a:p>
          <a:p>
            <a:pPr lvl="2">
              <a:lnSpc>
                <a:spcPct val="11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Government – Information Exchange Policy Vocabulary (IEPV)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37562" y="1235075"/>
            <a:ext cx="554038" cy="365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fld id="{9C6A0DB9-5C5C-4D83-B7CB-F22B190C27EE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706" y="6423585"/>
            <a:ext cx="6122894" cy="365125"/>
          </a:xfrm>
        </p:spPr>
        <p:txBody>
          <a:bodyPr/>
          <a:lstStyle/>
          <a:p>
            <a:r>
              <a:rPr lang="en-US" dirty="0" smtClean="0"/>
              <a:t>(cc by 3.0) </a:t>
            </a:r>
            <a:r>
              <a:rPr lang="en-US" dirty="0" smtClean="0"/>
              <a:t>2012, </a:t>
            </a:r>
            <a:r>
              <a:rPr lang="en-US" dirty="0" smtClean="0"/>
              <a:t>Thematix Partners,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93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of OMG </a:t>
            </a: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latform standards</a:t>
            </a:r>
            <a:endParaRPr lang="en-US" alt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4" y="1371600"/>
            <a:ext cx="7743825" cy="4989513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Update to support OWL 2 is underway </a:t>
            </a:r>
            <a:r>
              <a:rPr lang="en-US" altLang="en-US" dirty="0" smtClean="0">
                <a:solidFill>
                  <a:schemeClr val="tx2"/>
                </a:solidFill>
                <a:sym typeface="Symbol"/>
              </a:rPr>
              <a:t>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smtClean="0">
                <a:solidFill>
                  <a:schemeClr val="tx2"/>
                </a:solidFill>
              </a:rPr>
              <a:t>ODM </a:t>
            </a:r>
            <a:r>
              <a:rPr lang="en-US" altLang="en-US" dirty="0" smtClean="0">
                <a:solidFill>
                  <a:schemeClr val="tx2"/>
                </a:solidFill>
              </a:rPr>
              <a:t>1.1 revision </a:t>
            </a:r>
            <a:r>
              <a:rPr lang="en-US" altLang="en-US" dirty="0" smtClean="0">
                <a:solidFill>
                  <a:schemeClr val="tx2"/>
                </a:solidFill>
              </a:rPr>
              <a:t>targets include December 2012 (draft </a:t>
            </a:r>
            <a:r>
              <a:rPr lang="en-US" altLang="en-US" dirty="0" smtClean="0">
                <a:solidFill>
                  <a:schemeClr val="tx2"/>
                </a:solidFill>
              </a:rPr>
              <a:t>convenience document) / March </a:t>
            </a:r>
            <a:r>
              <a:rPr lang="en-US" altLang="en-US" dirty="0" smtClean="0">
                <a:solidFill>
                  <a:schemeClr val="tx2"/>
                </a:solidFill>
              </a:rPr>
              <a:t>2013 (spec </a:t>
            </a:r>
            <a:r>
              <a:rPr lang="en-US" altLang="en-US" dirty="0" smtClean="0">
                <a:solidFill>
                  <a:schemeClr val="tx2"/>
                </a:solidFill>
              </a:rPr>
              <a:t>revision)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CL Metamodel is identical to the UML diagrams in ISO </a:t>
            </a:r>
            <a:r>
              <a:rPr lang="en-US" altLang="en-US" dirty="0" smtClean="0">
                <a:solidFill>
                  <a:schemeClr val="tx2"/>
                </a:solidFill>
              </a:rPr>
              <a:t>24707, update to support planned work to revise the CL standard is anticipated, and will be done in sync with the ISO effort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High degree of synergy between ODM and Topic Maps ISO 13250 working group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Current work in ISO JTC1 SC32 </a:t>
            </a:r>
            <a:r>
              <a:rPr lang="en-US" altLang="en-US" dirty="0" smtClean="0">
                <a:solidFill>
                  <a:schemeClr val="tx2"/>
                </a:solidFill>
              </a:rPr>
              <a:t>on ISO </a:t>
            </a:r>
            <a:r>
              <a:rPr lang="en-US" altLang="en-US" dirty="0" smtClean="0">
                <a:solidFill>
                  <a:schemeClr val="tx2"/>
                </a:solidFill>
              </a:rPr>
              <a:t>11179 (Metadata Registration) references </a:t>
            </a:r>
            <a:r>
              <a:rPr lang="en-US" altLang="en-US" dirty="0" smtClean="0">
                <a:solidFill>
                  <a:schemeClr val="tx2"/>
                </a:solidFill>
              </a:rPr>
              <a:t>ODM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All </a:t>
            </a:r>
            <a:r>
              <a:rPr lang="en-US" altLang="en-US" dirty="0" smtClean="0">
                <a:solidFill>
                  <a:schemeClr val="tx2"/>
                </a:solidFill>
              </a:rPr>
              <a:t>ODM metamodels are referenced and used in ISO CD 19763 (MMF – Metamodel Framework, Model Registry specification)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SBVR 1.1 Revision underway, anticipated publication in early 2013</a:t>
            </a:r>
            <a:endParaRPr lang="en-US" altLang="en-US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37562" y="1235075"/>
            <a:ext cx="554038" cy="365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fld id="{9C6A0DB9-5C5C-4D83-B7CB-F22B190C27EE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706" y="6423585"/>
            <a:ext cx="6122894" cy="365125"/>
          </a:xfrm>
        </p:spPr>
        <p:txBody>
          <a:bodyPr/>
          <a:lstStyle/>
          <a:p>
            <a:r>
              <a:rPr lang="en-US" dirty="0" smtClean="0"/>
              <a:t>(cc by 3.0) </a:t>
            </a:r>
            <a:r>
              <a:rPr lang="en-US" dirty="0" smtClean="0"/>
              <a:t>2012, </a:t>
            </a:r>
            <a:r>
              <a:rPr lang="en-US" dirty="0" smtClean="0"/>
              <a:t>Thematix Partners, LLC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activities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020050" cy="51625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Revision of ODM to support OWL 2, fix bugs is </a:t>
            </a:r>
            <a:r>
              <a:rPr lang="en-US" altLang="en-US" dirty="0" smtClean="0">
                <a:solidFill>
                  <a:schemeClr val="tx2"/>
                </a:solidFill>
              </a:rPr>
              <a:t>ongoing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Extensions </a:t>
            </a:r>
            <a:r>
              <a:rPr lang="en-US" altLang="en-US" dirty="0" smtClean="0">
                <a:solidFill>
                  <a:schemeClr val="tx2"/>
                </a:solidFill>
              </a:rPr>
              <a:t>under consideration include mappings to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chemeClr val="tx2"/>
                </a:solidFill>
              </a:rPr>
              <a:t>IMM Metamodels (ER, XML Schema …)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chemeClr val="tx2"/>
                </a:solidFill>
              </a:rPr>
              <a:t>SysML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chemeClr val="tx2"/>
                </a:solidFill>
              </a:rPr>
              <a:t>Production Rule Representation (PRR) specification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chemeClr val="tx2"/>
                </a:solidFill>
              </a:rPr>
              <a:t>BPMN (Business Process Modeling Notation) and the Business Motivation Model (BMM)</a:t>
            </a:r>
          </a:p>
          <a:p>
            <a:pPr marL="228600" lvl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</a:pPr>
            <a:r>
              <a:rPr lang="en-US" altLang="en-US" sz="2000" dirty="0">
                <a:solidFill>
                  <a:schemeClr val="tx2"/>
                </a:solidFill>
              </a:rPr>
              <a:t>RFP to support APIs for knowledge base access (API4KBs) – the need to fill gaps in existing infrastructure options  has become painfully obvious across architectural styles (library APIs, resource-oriented architectures, service-oriented architectures, cloud) </a:t>
            </a:r>
          </a:p>
          <a:p>
            <a:pPr marL="228600" lvl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</a:pPr>
            <a:r>
              <a:rPr lang="en-US" altLang="en-US" sz="2000" dirty="0" smtClean="0">
                <a:solidFill>
                  <a:schemeClr val="tx2"/>
                </a:solidFill>
              </a:rPr>
              <a:t>Date </a:t>
            </a:r>
            <a:r>
              <a:rPr lang="en-US" altLang="en-US" sz="2000" dirty="0" smtClean="0">
                <a:solidFill>
                  <a:schemeClr val="tx2"/>
                </a:solidFill>
              </a:rPr>
              <a:t>Time Vocabulary </a:t>
            </a:r>
            <a:r>
              <a:rPr lang="en-US" altLang="en-US" sz="2000" dirty="0" smtClean="0">
                <a:solidFill>
                  <a:schemeClr val="tx2"/>
                </a:solidFill>
              </a:rPr>
              <a:t>(currently in SBVR, CLIF, OCL), </a:t>
            </a:r>
            <a:r>
              <a:rPr lang="en-US" altLang="en-US" sz="2000" dirty="0" smtClean="0">
                <a:solidFill>
                  <a:schemeClr val="tx2"/>
                </a:solidFill>
              </a:rPr>
              <a:t>mapping to ODM/OWL is </a:t>
            </a:r>
            <a:r>
              <a:rPr lang="en-US" altLang="en-US" sz="2000" dirty="0" smtClean="0">
                <a:solidFill>
                  <a:schemeClr val="tx2"/>
                </a:solidFill>
              </a:rPr>
              <a:t>in work, and has led us to develop a more general mapping from SBVR to ODM/OWL</a:t>
            </a:r>
            <a:endParaRPr lang="en-US" altLang="en-US" sz="2000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37562" y="1235075"/>
            <a:ext cx="554038" cy="365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fld id="{9C6A0DB9-5C5C-4D83-B7CB-F22B190C27EE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706" y="6423585"/>
            <a:ext cx="6122894" cy="365125"/>
          </a:xfrm>
        </p:spPr>
        <p:txBody>
          <a:bodyPr/>
          <a:lstStyle/>
          <a:p>
            <a:r>
              <a:rPr lang="en-US" dirty="0" smtClean="0"/>
              <a:t>(cc by 3.0) </a:t>
            </a:r>
            <a:r>
              <a:rPr lang="en-US" dirty="0" smtClean="0"/>
              <a:t>2012, </a:t>
            </a:r>
            <a:r>
              <a:rPr lang="en-US" dirty="0" smtClean="0"/>
              <a:t>Thematix Partners, LLC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Domain requirements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platform activities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45222"/>
            <a:ext cx="7807326" cy="4678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When we first initiated the API4KBs effort, many of us felt the need for standardized “glue” APIs that separated concerns (interface from business logic), but it was speculative w.r.t. requirements</a:t>
            </a:r>
          </a:p>
          <a:p>
            <a:r>
              <a:rPr lang="en-US" dirty="0" smtClean="0"/>
              <a:t>Emerging work in financial services on FIBO, CTS2 in healthcare, and IEPV have only highlighted the need for a well designed set of APIs that 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stem from a common set of platform independent requirements 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map to platform-specific, standard interfaces that meet OMG member needs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a</a:t>
            </a:r>
            <a:r>
              <a:rPr lang="en-US" dirty="0" smtClean="0">
                <a:solidFill>
                  <a:schemeClr val="tx2"/>
                </a:solidFill>
              </a:rPr>
              <a:t>re sufficiently </a:t>
            </a:r>
            <a:r>
              <a:rPr lang="en-US" dirty="0">
                <a:solidFill>
                  <a:schemeClr val="tx2"/>
                </a:solidFill>
              </a:rPr>
              <a:t>general to address requirements of the broader semantic technology / software engineering communities</a:t>
            </a:r>
          </a:p>
          <a:p>
            <a:r>
              <a:rPr lang="en-US" dirty="0" smtClean="0"/>
              <a:t>The need to leverage semantic web-based tools, query and reasoning facilities have motivated the mapping from SBVR to OWL, and requirements from the business community to use structured English for ontology/rule representation motivate the mapping in the opposite direction</a:t>
            </a:r>
          </a:p>
          <a:p>
            <a:r>
              <a:rPr lang="en-US" dirty="0" smtClean="0"/>
              <a:t>In other words, standards interoperability, even within a single consortium such as the OMG has become critically important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37562" y="1235075"/>
            <a:ext cx="554038" cy="365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fld id="{9C6A0DB9-5C5C-4D83-B7CB-F22B190C27EE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706" y="6423585"/>
            <a:ext cx="6122894" cy="365125"/>
          </a:xfrm>
        </p:spPr>
        <p:txBody>
          <a:bodyPr/>
          <a:lstStyle/>
          <a:p>
            <a:r>
              <a:rPr lang="en-US" dirty="0" smtClean="0"/>
              <a:t>(cc by 3.0) </a:t>
            </a:r>
            <a:r>
              <a:rPr lang="en-US" dirty="0" smtClean="0"/>
              <a:t>2012, </a:t>
            </a:r>
            <a:r>
              <a:rPr lang="en-US" dirty="0" smtClean="0"/>
              <a:t>Thematix Partners,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841633"/>
      </p:ext>
    </p:extLst>
  </p:cSld>
  <p:clrMapOvr>
    <a:masterClrMapping/>
  </p:clrMapOvr>
</p:sld>
</file>

<file path=ppt/theme/theme1.xml><?xml version="1.0" encoding="utf-8"?>
<a:theme xmlns:a="http://schemas.openxmlformats.org/drawingml/2006/main" name="Thematix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Thematix1</Template>
  <TotalTime>3208</TotalTime>
  <Words>573</Words>
  <Application>Microsoft Office PowerPoint</Application>
  <PresentationFormat>On-screen Show (4:3)</PresentationFormat>
  <Paragraphs>47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Thematix1</vt:lpstr>
      <vt:lpstr>Semantics and Standards Interoperability at OMG</vt:lpstr>
      <vt:lpstr>Semantics at OMG</vt:lpstr>
      <vt:lpstr>Status of OMG platform standards</vt:lpstr>
      <vt:lpstr>Current activities</vt:lpstr>
      <vt:lpstr>Domain requirements drive platform activities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Elisa F. Kendall</dc:creator>
  <cp:lastModifiedBy>Elisa F. Kendall</cp:lastModifiedBy>
  <cp:revision>527</cp:revision>
  <dcterms:created xsi:type="dcterms:W3CDTF">2011-05-22T22:26:00Z</dcterms:created>
  <dcterms:modified xsi:type="dcterms:W3CDTF">2012-11-08T08:08:50Z</dcterms:modified>
</cp:coreProperties>
</file>