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21" autoAdjust="0"/>
  </p:normalViewPr>
  <p:slideViewPr>
    <p:cSldViewPr>
      <p:cViewPr varScale="1">
        <p:scale>
          <a:sx n="100" d="100"/>
          <a:sy n="100" d="100"/>
        </p:scale>
        <p:origin x="8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7E99A-C8A7-4093-9B2B-7319AC21F285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C2E84-4AEA-4FB0-AF54-BF888843E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5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C658-7F51-4740-A01B-9D9D44781368}" type="datetime1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9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07EE-E464-497F-994A-CDCF723558F7}" type="datetime1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F7CF-61EC-4587-A785-16B3D82EAA8B}" type="datetime1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0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6F0B-C140-462E-98DC-0044FF38F35B}" type="datetime1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9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4EB1-62F0-4704-8190-C0F576F65E1B}" type="datetime1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9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E251-ED33-475F-9D12-1BC32FCE9DEF}" type="datetime1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7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6246-9BE4-433D-AA85-8E57BB7E9DA6}" type="datetime1">
              <a:rPr lang="en-US" smtClean="0"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0D6E-8D70-4FBB-A83E-4141996913A6}" type="datetime1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F48D-A87A-43B7-8FAF-C9298071B137}" type="datetime1">
              <a:rPr lang="en-US" smtClean="0"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3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46AE-E237-4A05-BA62-17FA0C19D5DA}" type="datetime1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4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C4EE-0F84-4D8D-9411-2B43F28B8BAC}" type="datetime1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C3C65-755A-4114-99D1-C49E49A872A1}" type="datetime1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5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ntolog-02.cim3.net/wiki/Conference_2014_06_26" TargetMode="External"/><Relationship Id="rId2" Type="http://schemas.openxmlformats.org/officeDocument/2006/relationships/hyperlink" Target="mailto:mbennett@hypercube.co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Background and 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Mike Bennett</a:t>
            </a:r>
            <a:endParaRPr lang="en-US" sz="2800" dirty="0" smtClean="0"/>
          </a:p>
          <a:p>
            <a:r>
              <a:rPr lang="en-US" sz="2400" dirty="0" smtClean="0">
                <a:hlinkClick r:id="rId2"/>
              </a:rPr>
              <a:t>mbennett@hypercube.co.uk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sz="1600" dirty="0"/>
          </a:p>
          <a:p>
            <a:r>
              <a:rPr lang="en-US" sz="2200" dirty="0" smtClean="0"/>
              <a:t>ONTOLOG Going Forward</a:t>
            </a: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400" dirty="0" smtClean="0">
                <a:hlinkClick r:id="rId3"/>
              </a:rPr>
              <a:t>http://ontolog-02.cim3.net/wiki/Conference_2014_06_26</a:t>
            </a:r>
            <a:r>
              <a:rPr lang="en-US" sz="1600" dirty="0" smtClean="0">
                <a:hlinkClick r:id="rId3"/>
              </a:rPr>
              <a:t/>
            </a:r>
            <a:br>
              <a:rPr lang="en-US" sz="1600" dirty="0" smtClean="0">
                <a:hlinkClick r:id="rId3"/>
              </a:rPr>
            </a:br>
            <a:r>
              <a:rPr lang="en-US" sz="2600" dirty="0" smtClean="0"/>
              <a:t>26 June 2014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Bennett –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Originator and editor of the Financial Industry Business Ontology (FIBO)</a:t>
            </a:r>
          </a:p>
          <a:p>
            <a:pPr lvl="1"/>
            <a:r>
              <a:rPr lang="en-GB" dirty="0" smtClean="0"/>
              <a:t>This aims to implement knowledge representation principles</a:t>
            </a:r>
            <a:r>
              <a:rPr lang="en-GB" baseline="0" dirty="0" smtClean="0"/>
              <a:t> using semantic web notations, to serve as a conceptual model for financial industry concepts</a:t>
            </a:r>
          </a:p>
          <a:p>
            <a:pPr lvl="1"/>
            <a:r>
              <a:rPr lang="en-GB" baseline="0" dirty="0" smtClean="0"/>
              <a:t>Combining the principles of KR with those of the Semantic Web was a learning curve</a:t>
            </a:r>
          </a:p>
          <a:p>
            <a:pPr lvl="1"/>
            <a:r>
              <a:rPr lang="en-GB" baseline="0" dirty="0" smtClean="0"/>
              <a:t>The </a:t>
            </a:r>
            <a:r>
              <a:rPr lang="en-GB" baseline="0" dirty="0" err="1" smtClean="0"/>
              <a:t>Ontolog</a:t>
            </a:r>
            <a:r>
              <a:rPr lang="en-GB" baseline="0" dirty="0" smtClean="0"/>
              <a:t> Forum played a significant part in developing and refining the approach to semantics used in FIBO and I hope it will continue to do so!</a:t>
            </a:r>
          </a:p>
          <a:p>
            <a:pPr lvl="0"/>
            <a:r>
              <a:rPr lang="en-GB" dirty="0" smtClean="0"/>
              <a:t>Before this my</a:t>
            </a:r>
            <a:r>
              <a:rPr lang="en-GB" baseline="0" dirty="0" smtClean="0"/>
              <a:t> background was in financial industry standards, quality and process.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Bennett –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The </a:t>
            </a:r>
            <a:r>
              <a:rPr lang="en-GB" b="1" dirty="0" smtClean="0"/>
              <a:t>confluence</a:t>
            </a:r>
            <a:r>
              <a:rPr lang="en-GB" dirty="0" smtClean="0"/>
              <a:t> of knowledge</a:t>
            </a:r>
            <a:r>
              <a:rPr lang="en-GB" baseline="0" dirty="0" smtClean="0"/>
              <a:t> representation principles and Semantic Web</a:t>
            </a:r>
          </a:p>
          <a:p>
            <a:r>
              <a:rPr lang="en-GB" b="1" baseline="0" dirty="0" smtClean="0"/>
              <a:t>Application</a:t>
            </a:r>
            <a:r>
              <a:rPr lang="en-GB" baseline="0" dirty="0" smtClean="0"/>
              <a:t> of semantic modelling in business applications</a:t>
            </a:r>
          </a:p>
          <a:p>
            <a:pPr lvl="1"/>
            <a:r>
              <a:rPr lang="en-GB" baseline="0" dirty="0" smtClean="0"/>
              <a:t>both conventional and inference / reasoning based</a:t>
            </a:r>
          </a:p>
          <a:p>
            <a:r>
              <a:rPr lang="en-GB" baseline="0" dirty="0" smtClean="0"/>
              <a:t>Semantics </a:t>
            </a:r>
            <a:r>
              <a:rPr lang="en-GB" b="1" baseline="0" dirty="0" smtClean="0"/>
              <a:t>re-use </a:t>
            </a:r>
            <a:r>
              <a:rPr lang="en-GB" baseline="0" dirty="0" smtClean="0"/>
              <a:t>across ontologies and from sources in different formats</a:t>
            </a:r>
          </a:p>
          <a:p>
            <a:r>
              <a:rPr lang="en-GB" b="1" baseline="0" dirty="0" smtClean="0"/>
              <a:t>Higher levels </a:t>
            </a:r>
            <a:r>
              <a:rPr lang="en-GB" baseline="0" dirty="0" smtClean="0"/>
              <a:t>of logic framed as conceptual models, along with process, math etc. </a:t>
            </a:r>
          </a:p>
          <a:p>
            <a:r>
              <a:rPr lang="en-GB" baseline="0" dirty="0" smtClean="0"/>
              <a:t>Business facing </a:t>
            </a:r>
            <a:r>
              <a:rPr lang="en-GB" b="1" baseline="0" dirty="0" smtClean="0"/>
              <a:t>presentation</a:t>
            </a:r>
            <a:r>
              <a:rPr lang="en-GB" baseline="0" dirty="0" smtClean="0"/>
              <a:t> and </a:t>
            </a:r>
            <a:r>
              <a:rPr lang="en-GB" b="1" baseline="0" dirty="0" smtClean="0"/>
              <a:t>validation</a:t>
            </a:r>
            <a:r>
              <a:rPr lang="en-GB" baseline="0" dirty="0" smtClean="0"/>
              <a:t> of conceptual semantics</a:t>
            </a:r>
            <a:endParaRPr lang="en-US" dirty="0" smtClean="0"/>
          </a:p>
          <a:p>
            <a:r>
              <a:rPr lang="en-GB" dirty="0" smtClean="0"/>
              <a:t>Ontology </a:t>
            </a:r>
            <a:r>
              <a:rPr lang="en-GB" b="1" dirty="0" smtClean="0"/>
              <a:t>quality</a:t>
            </a:r>
            <a:r>
              <a:rPr lang="en-GB" dirty="0" smtClean="0"/>
              <a:t> and </a:t>
            </a:r>
            <a:r>
              <a:rPr lang="en-GB" b="1" dirty="0" smtClean="0"/>
              <a:t>evaluation</a:t>
            </a:r>
            <a:r>
              <a:rPr lang="en-GB" dirty="0" smtClean="0"/>
              <a:t> for different uses </a:t>
            </a:r>
          </a:p>
          <a:p>
            <a:pPr lvl="1"/>
            <a:r>
              <a:rPr lang="en-GB" dirty="0" smtClean="0"/>
              <a:t>Operational,</a:t>
            </a:r>
            <a:r>
              <a:rPr lang="en-GB" baseline="0" dirty="0" smtClean="0"/>
              <a:t> conceptual etc.</a:t>
            </a:r>
          </a:p>
          <a:p>
            <a:pPr lvl="1"/>
            <a:r>
              <a:rPr lang="en-GB" dirty="0" smtClean="0"/>
              <a:t>Formal methodology to tie all this together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Bennett – </a:t>
            </a:r>
            <a:r>
              <a:rPr lang="en-US" dirty="0" smtClean="0"/>
              <a:t>Vision for Ontolog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 err="1" smtClean="0"/>
              <a:t>Center</a:t>
            </a:r>
            <a:r>
              <a:rPr lang="en-GB" baseline="0" dirty="0" smtClean="0"/>
              <a:t> of Excellence for all things semantic</a:t>
            </a:r>
          </a:p>
          <a:p>
            <a:pPr lvl="1"/>
            <a:r>
              <a:rPr lang="en-GB" dirty="0" smtClean="0"/>
              <a:t>Known for expertise both in KR principles</a:t>
            </a:r>
            <a:r>
              <a:rPr lang="en-GB" baseline="0" dirty="0" smtClean="0"/>
              <a:t> and in Semantic Web / Linked Data / Big Data etc. 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A sort of “virtual university”?</a:t>
            </a:r>
          </a:p>
          <a:p>
            <a:pPr lvl="1"/>
            <a:r>
              <a:rPr lang="en-GB" dirty="0" smtClean="0"/>
              <a:t>Access to knowledge and expertise for newcomers</a:t>
            </a:r>
          </a:p>
          <a:p>
            <a:pPr lvl="1"/>
            <a:r>
              <a:rPr lang="en-GB" dirty="0" smtClean="0"/>
              <a:t>Venue for virtual events run by </a:t>
            </a:r>
            <a:r>
              <a:rPr lang="en-GB" dirty="0" err="1" smtClean="0"/>
              <a:t>Ontolog</a:t>
            </a:r>
            <a:r>
              <a:rPr lang="en-GB" dirty="0" smtClean="0"/>
              <a:t> or perhaps by / with others</a:t>
            </a:r>
          </a:p>
          <a:p>
            <a:pPr lvl="1"/>
            <a:r>
              <a:rPr lang="en-GB" dirty="0"/>
              <a:t>Encouragement – how can we do that? </a:t>
            </a:r>
            <a:endParaRPr lang="en-US" dirty="0"/>
          </a:p>
          <a:p>
            <a:pPr lvl="1"/>
            <a:endParaRPr lang="en-GB" dirty="0" smtClean="0"/>
          </a:p>
          <a:p>
            <a:pPr lvl="0"/>
            <a:r>
              <a:rPr lang="en-GB" dirty="0" smtClean="0"/>
              <a:t>Resources / references: </a:t>
            </a:r>
          </a:p>
          <a:p>
            <a:pPr lvl="1"/>
            <a:r>
              <a:rPr lang="en-GB" dirty="0" smtClean="0"/>
              <a:t>Community library</a:t>
            </a:r>
          </a:p>
          <a:p>
            <a:pPr lvl="1"/>
            <a:r>
              <a:rPr lang="en-GB" dirty="0" smtClean="0"/>
              <a:t>Ready</a:t>
            </a:r>
            <a:r>
              <a:rPr lang="en-GB" baseline="0" dirty="0" smtClean="0"/>
              <a:t> </a:t>
            </a:r>
            <a:r>
              <a:rPr lang="en-GB" dirty="0" smtClean="0"/>
              <a:t>access</a:t>
            </a:r>
            <a:r>
              <a:rPr lang="en-GB" baseline="0" dirty="0" smtClean="0"/>
              <a:t> to high-value items which have been created by </a:t>
            </a:r>
            <a:r>
              <a:rPr lang="en-GB" baseline="0" dirty="0" err="1" smtClean="0"/>
              <a:t>Ontolog</a:t>
            </a:r>
            <a:endParaRPr lang="en-GB" baseline="0" dirty="0" smtClean="0"/>
          </a:p>
          <a:p>
            <a:pPr lvl="0"/>
            <a:endParaRPr lang="en-GB" baseline="0" dirty="0" smtClean="0"/>
          </a:p>
          <a:p>
            <a:pPr lvl="0"/>
            <a:r>
              <a:rPr lang="en-GB" baseline="0" dirty="0" smtClean="0"/>
              <a:t>Point of reference for the state of the art in ontology evaluation / methodology, in reusable semantics and in the methodological principles which apply the best of both KR and operational Semantic Web applications</a:t>
            </a:r>
          </a:p>
          <a:p>
            <a:pPr lvl="0"/>
            <a:endParaRPr lang="en-GB" baseline="0" dirty="0" smtClean="0"/>
          </a:p>
          <a:p>
            <a:pPr lvl="0"/>
            <a:r>
              <a:rPr lang="en-GB" baseline="0" dirty="0" smtClean="0"/>
              <a:t>High value email discussion</a:t>
            </a:r>
          </a:p>
          <a:p>
            <a:pPr lvl="1"/>
            <a:r>
              <a:rPr lang="en-GB" dirty="0" smtClean="0"/>
              <a:t>Avoid the scenario where some valuable</a:t>
            </a:r>
            <a:r>
              <a:rPr lang="en-GB" baseline="0" dirty="0" smtClean="0"/>
              <a:t> contributors stay away because of “noise”</a:t>
            </a:r>
          </a:p>
          <a:p>
            <a:pPr lvl="1"/>
            <a:r>
              <a:rPr lang="en-GB" baseline="0" dirty="0" smtClean="0"/>
              <a:t>Lightly but firmly moderated (I can offer to do this but not alone)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59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337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Background and Vision</vt:lpstr>
      <vt:lpstr>Bennett – Background</vt:lpstr>
      <vt:lpstr>Bennett – Interests</vt:lpstr>
      <vt:lpstr>Bennett – Vision for Ontolog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Bennett Background and Vision</dc:title>
  <dc:creator>Mike Bennett</dc:creator>
  <cp:lastModifiedBy>Michael Bennett</cp:lastModifiedBy>
  <cp:revision>21</cp:revision>
  <dcterms:created xsi:type="dcterms:W3CDTF">2014-06-24T20:06:59Z</dcterms:created>
  <dcterms:modified xsi:type="dcterms:W3CDTF">2014-06-25T21:32:19Z</dcterms:modified>
</cp:coreProperties>
</file>