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472" r:id="rId2"/>
    <p:sldId id="989" r:id="rId3"/>
    <p:sldId id="991" r:id="rId4"/>
    <p:sldId id="990" r:id="rId5"/>
  </p:sldIdLst>
  <p:sldSz cx="9144000" cy="6858000" type="screen4x3"/>
  <p:notesSz cx="6858000" cy="91805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00"/>
    <a:srgbClr val="0000FF"/>
    <a:srgbClr val="D60093"/>
    <a:srgbClr val="FFFF00"/>
    <a:srgbClr val="CCFFCC"/>
    <a:srgbClr val="0000CC"/>
    <a:srgbClr val="FFCC66"/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2740" autoAdjust="0"/>
  </p:normalViewPr>
  <p:slideViewPr>
    <p:cSldViewPr showGuides="1">
      <p:cViewPr varScale="1">
        <p:scale>
          <a:sx n="51" d="100"/>
          <a:sy n="51" d="100"/>
        </p:scale>
        <p:origin x="-1292" y="-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-2112" y="-77"/>
      </p:cViewPr>
      <p:guideLst>
        <p:guide orient="horz" pos="289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pPr>
              <a:defRPr/>
            </a:pPr>
            <a:fld id="{09953E11-22B8-4ED6-822E-F9D9ABAFE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28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pPr>
              <a:defRPr/>
            </a:pPr>
            <a:fld id="{A19973C7-3E76-45FB-B214-58C72471E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53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9428E36-CEA4-4E5C-9DF0-78DBE887FC58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EC7FDD4-E162-424E-8F72-E123DA5EFC7D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62000" y="793750"/>
            <a:ext cx="77724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135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lang="en-US" sz="2400" b="0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70738" y="6432550"/>
            <a:ext cx="1751012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DC3D68F-61ED-465D-9345-1CCD3FF3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518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7243-D943-49BE-ADD7-E6F3720D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1739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09787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76200"/>
            <a:ext cx="6180138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AE039-3E0F-470A-B6B5-BCA33B725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9194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8775" y="1582738"/>
            <a:ext cx="8391525" cy="43370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5A95-6D13-4479-8E40-B356BC238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2308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13954-DFD9-4DA0-B1C1-B4912F0D7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6984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C6D3-A2E9-4983-88AE-E4B282F8E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444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405688" y="6523038"/>
            <a:ext cx="1751012" cy="3349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18A38-A687-471E-9AD3-91DD550B6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0682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644DC-0F26-4C97-B7A7-3FDEE3788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530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EE9C-5942-484F-98EA-2B3F7B375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1755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6CCC7-A22E-4C0A-B8D7-5204C4B5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085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6FFE6-FCA0-4910-B2AF-6B867512D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4799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32FF9-3F01-482D-B6AF-96ED1853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5136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4DB77-888F-45DE-85F9-89891B41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074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E10AD-3A81-4001-9F61-E6900A904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403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82738"/>
            <a:ext cx="8391525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97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523038"/>
            <a:ext cx="17510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/>
            </a:lvl1pPr>
          </a:lstStyle>
          <a:p>
            <a:pPr>
              <a:defRPr/>
            </a:pPr>
            <a:fld id="{86A3DADC-4A38-4E8B-8178-3AC0BF7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0" name="Line 12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97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7850" y="6477000"/>
            <a:ext cx="290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</p:sldLayoutIdLst>
  <p:transition>
    <p:wipe dir="r"/>
  </p:transition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pitchFamily="34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611688"/>
            <a:ext cx="6553200" cy="1219200"/>
          </a:xfrm>
        </p:spPr>
        <p:txBody>
          <a:bodyPr/>
          <a:lstStyle/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Leo Obrst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 Semantics</a:t>
            </a:r>
          </a:p>
          <a:p>
            <a:pPr marL="0" indent="0" algn="ctr">
              <a:lnSpc>
                <a:spcPct val="60000"/>
              </a:lnSpc>
              <a:buNone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Cognitive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Science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&amp;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Artificial Intelligence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 Technology Technical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 for Connected Government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MITRE 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Lobrst@mitre.org</a:t>
            </a:r>
          </a:p>
          <a:p>
            <a:pPr marL="0" indent="0" algn="ctr">
              <a:lnSpc>
                <a:spcPct val="60000"/>
              </a:lnSpc>
              <a:buFontTx/>
              <a:buNone/>
              <a:defRPr/>
            </a:pPr>
            <a:endParaRPr lang="en-US" alt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07363"/>
            <a:ext cx="7772400" cy="3293851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Ontolog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Phase 2: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Board of Trustees 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Community Session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Background &amp; Vision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June 26, 2014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556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56DB64F-3736-4E3B-A0A1-BB2988BC9D23}" type="slidenum">
              <a:rPr lang="en-US" sz="1300" b="0" smtClean="0"/>
              <a:pPr/>
              <a:t>2</a:t>
            </a:fld>
            <a:endParaRPr lang="en-US" sz="1300" b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My Background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373188"/>
            <a:ext cx="8408987" cy="4249737"/>
          </a:xfrm>
        </p:spPr>
        <p:txBody>
          <a:bodyPr/>
          <a:lstStyle/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 smtClean="0"/>
              <a:t>U Texas Austin, PhD, Theoretical Linguistics: Semantics</a:t>
            </a:r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 smtClean="0"/>
              <a:t>First Energy, </a:t>
            </a:r>
            <a:r>
              <a:rPr lang="en-US" altLang="en-US" sz="2000" dirty="0" err="1" smtClean="0"/>
              <a:t>SoftCraft</a:t>
            </a:r>
            <a:r>
              <a:rPr lang="en-US" altLang="en-US" sz="2000" dirty="0" smtClean="0"/>
              <a:t>, Texas Instruments, UT AI Lab, MCC</a:t>
            </a:r>
            <a:r>
              <a:rPr lang="en-US" altLang="en-US" sz="2000" dirty="0" smtClean="0"/>
              <a:t>, Intelligent Business Systems, Logos, Boeing, MITRE, </a:t>
            </a:r>
            <a:r>
              <a:rPr lang="en-US" altLang="en-US" sz="2000" dirty="0" err="1" smtClean="0"/>
              <a:t>VerticalNet</a:t>
            </a:r>
            <a:r>
              <a:rPr lang="en-US" altLang="en-US" sz="2000" dirty="0" smtClean="0"/>
              <a:t>, MITRE</a:t>
            </a:r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 smtClean="0"/>
              <a:t>Computational Linguist &amp; </a:t>
            </a:r>
            <a:r>
              <a:rPr lang="en-US" altLang="en-US" sz="2000" dirty="0" smtClean="0"/>
              <a:t>AI/Computer </a:t>
            </a:r>
            <a:r>
              <a:rPr lang="en-US" altLang="en-US" sz="2000" dirty="0" smtClean="0"/>
              <a:t>Scientist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(1984 - present), </a:t>
            </a:r>
            <a:r>
              <a:rPr lang="en-US" altLang="en-US" sz="2000" dirty="0" err="1" smtClean="0"/>
              <a:t>Ontologist</a:t>
            </a:r>
            <a:r>
              <a:rPr lang="en-US" altLang="en-US" sz="2000" dirty="0" smtClean="0"/>
              <a:t> (since 1995</a:t>
            </a:r>
            <a:r>
              <a:rPr lang="en-US" altLang="en-US" sz="2000" dirty="0" smtClean="0"/>
              <a:t>): many programming languages, but mostly Common Lisp, Prolog</a:t>
            </a:r>
            <a:endParaRPr lang="en-US" altLang="en-US" sz="2000" dirty="0" smtClean="0"/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/>
              <a:t>Director, Ontological </a:t>
            </a:r>
            <a:r>
              <a:rPr lang="en-US" altLang="en-US" sz="2000" dirty="0" smtClean="0"/>
              <a:t>Engineering, </a:t>
            </a:r>
            <a:r>
              <a:rPr lang="en-US" altLang="en-US" sz="2000" dirty="0" err="1" smtClean="0"/>
              <a:t>VerticalNet</a:t>
            </a:r>
            <a:r>
              <a:rPr lang="en-US" altLang="en-US" sz="2000" dirty="0"/>
              <a:t>, 1999-2001</a:t>
            </a:r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 smtClean="0"/>
              <a:t>Co-</a:t>
            </a:r>
            <a:r>
              <a:rPr lang="en-US" altLang="en-US" sz="2000" dirty="0" err="1" smtClean="0"/>
              <a:t>Convenor</a:t>
            </a:r>
            <a:r>
              <a:rPr lang="en-US" altLang="en-US" sz="2000" dirty="0" smtClean="0"/>
              <a:t> of </a:t>
            </a:r>
            <a:r>
              <a:rPr lang="en-US" altLang="en-US" sz="2000" dirty="0" err="1" smtClean="0"/>
              <a:t>Ontolog</a:t>
            </a:r>
            <a:r>
              <a:rPr lang="en-US" altLang="en-US" sz="2000" dirty="0" smtClean="0"/>
              <a:t>, 2002 (with Peter Yim, Kurt Conrad)</a:t>
            </a:r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 smtClean="0"/>
              <a:t>W3C Web Ontology Working Group (OWL), 2002-2004</a:t>
            </a:r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/>
              <a:t>Created Information Semantics Group, MITRE, </a:t>
            </a:r>
            <a:r>
              <a:rPr lang="en-US" altLang="en-US" sz="2000" dirty="0" smtClean="0"/>
              <a:t>2002</a:t>
            </a:r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 smtClean="0"/>
              <a:t>International Association for Ontology and Its Applications (IAOA) Executive </a:t>
            </a:r>
            <a:r>
              <a:rPr lang="en-US" altLang="en-US" sz="2000" dirty="0" smtClean="0"/>
              <a:t>Council, </a:t>
            </a:r>
            <a:r>
              <a:rPr lang="en-US" altLang="en-US" sz="2000" dirty="0" smtClean="0"/>
              <a:t>2009 – present</a:t>
            </a:r>
          </a:p>
          <a:p>
            <a:pPr marL="228600" indent="-228600" defTabSz="814388">
              <a:tabLst>
                <a:tab pos="0" algn="l"/>
              </a:tabLst>
            </a:pPr>
            <a:r>
              <a:rPr lang="en-US" altLang="en-US" sz="2000" dirty="0" smtClean="0"/>
              <a:t>Interests: Knowledge Representation, Ontology Engineering, Logic Programming, Knowledge Compilation/Optimization, Event Reasoning, Decision </a:t>
            </a:r>
            <a:r>
              <a:rPr lang="en-US" altLang="en-US" sz="2000" dirty="0" smtClean="0"/>
              <a:t>Support, Governmental, and </a:t>
            </a:r>
            <a:r>
              <a:rPr lang="en-US" altLang="en-US" sz="2000" dirty="0" smtClean="0"/>
              <a:t>Intelligence Applications of AI</a:t>
            </a:r>
          </a:p>
          <a:p>
            <a:pPr marL="228600" indent="-228600" defTabSz="814388">
              <a:tabLst>
                <a:tab pos="0" algn="l"/>
              </a:tabLst>
            </a:pPr>
            <a:endParaRPr lang="en-US" alt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 &amp;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Event-based ontology representation for NLP and predictive analytics</a:t>
            </a:r>
          </a:p>
          <a:p>
            <a:r>
              <a:rPr lang="en-US" sz="2400" dirty="0" smtClean="0"/>
              <a:t>Ontology representation and rule reasoning for financial compliance, analytics; soon: electronic healthcare records</a:t>
            </a:r>
          </a:p>
          <a:p>
            <a:r>
              <a:rPr lang="en-US" sz="2400" dirty="0" smtClean="0"/>
              <a:t>Knowledge compilation/optimization techniques for </a:t>
            </a:r>
            <a:r>
              <a:rPr lang="en-US" sz="2400" dirty="0" err="1" smtClean="0"/>
              <a:t>subsumption</a:t>
            </a:r>
            <a:r>
              <a:rPr lang="en-US" sz="2400" dirty="0" smtClean="0"/>
              <a:t> and rule reasoning</a:t>
            </a:r>
          </a:p>
          <a:p>
            <a:r>
              <a:rPr lang="en-US" sz="2400" dirty="0" smtClean="0"/>
              <a:t>Prolog and Answer Set Programming for rule reasoning</a:t>
            </a:r>
          </a:p>
          <a:p>
            <a:r>
              <a:rPr lang="en-US" sz="2400" dirty="0" smtClean="0"/>
              <a:t>Transforming and linking vocabularies and ontologies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18A38-A687-471E-9AD3-91DD550B6A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05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</a:t>
            </a:r>
            <a:r>
              <a:rPr lang="en-US" dirty="0" err="1" smtClean="0"/>
              <a:t>Ontolog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 continuity, stability, and potential transformation to the </a:t>
            </a:r>
            <a:r>
              <a:rPr lang="en-US" sz="2400" dirty="0" err="1" smtClean="0"/>
              <a:t>Ontolog</a:t>
            </a:r>
            <a:r>
              <a:rPr lang="en-US" sz="2400" dirty="0" smtClean="0"/>
              <a:t> Community of Practice </a:t>
            </a:r>
          </a:p>
          <a:p>
            <a:r>
              <a:rPr lang="en-US" sz="2400" dirty="0" smtClean="0"/>
              <a:t>New products, new ways of doing things, new people</a:t>
            </a:r>
          </a:p>
          <a:p>
            <a:r>
              <a:rPr lang="en-US" sz="2400" dirty="0" smtClean="0"/>
              <a:t>Outreach beyond USA and Europe to Asia, Africa, Australia</a:t>
            </a:r>
          </a:p>
          <a:p>
            <a:pPr lvl="1"/>
            <a:r>
              <a:rPr lang="en-US" sz="1800" dirty="0" smtClean="0"/>
              <a:t>How do we do this and, e.g., have real-time participation in virtual sessions, given multiple time-zones?</a:t>
            </a:r>
          </a:p>
          <a:p>
            <a:r>
              <a:rPr lang="en-US" sz="2400" dirty="0" smtClean="0"/>
              <a:t>Multiple “Secretariats” and Groups focused on specific tasks, aspects, events, products?</a:t>
            </a:r>
          </a:p>
          <a:p>
            <a:r>
              <a:rPr lang="en-US" sz="2400" dirty="0" smtClean="0"/>
              <a:t>Beyond current Ontology Summit products: books, etc.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18A38-A687-471E-9AD3-91DD550B6A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2949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ntologies-tutorial-091113-Obrst-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iesObr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ntologiesObrs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iesObrs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iesObrs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Ontologies-tutorial-091113-Obrst-final</Template>
  <TotalTime>1920</TotalTime>
  <Words>311</Words>
  <Application>Microsoft Office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Ontologies-tutorial-091113-Obrst-final</vt:lpstr>
      <vt:lpstr>Ontolog Phase 2: Board of Trustees  Community Session  Background &amp; Vision June 26, 2014</vt:lpstr>
      <vt:lpstr>My Background</vt:lpstr>
      <vt:lpstr>Current Research &amp; Efforts</vt:lpstr>
      <vt:lpstr>Vision for Ontolog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 Phase 2: Board of Trustees  Community Session  June 26, 2014</dc:title>
  <dc:subject>MITRE INSTITUTE course</dc:subject>
  <dc:creator>Leo J. Obrst</dc:creator>
  <cp:lastModifiedBy>Leo J. Obrst</cp:lastModifiedBy>
  <cp:revision>33</cp:revision>
  <dcterms:created xsi:type="dcterms:W3CDTF">2014-06-23T19:50:48Z</dcterms:created>
  <dcterms:modified xsi:type="dcterms:W3CDTF">2014-06-25T20:34:26Z</dcterms:modified>
</cp:coreProperties>
</file>