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604" r:id="rId2"/>
    <p:sldId id="736" r:id="rId3"/>
    <p:sldId id="737" r:id="rId4"/>
    <p:sldId id="738" r:id="rId5"/>
    <p:sldId id="730" r:id="rId6"/>
    <p:sldId id="733" r:id="rId7"/>
    <p:sldId id="739" r:id="rId8"/>
    <p:sldId id="740" r:id="rId9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  <a:srgbClr val="FF0000"/>
    <a:srgbClr val="005566"/>
    <a:srgbClr val="00758E"/>
    <a:srgbClr val="000000"/>
    <a:srgbClr val="0099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56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-1968" y="-102"/>
      </p:cViewPr>
      <p:guideLst>
        <p:guide orient="horz" pos="2886"/>
        <p:guide pos="216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57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57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57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87C24A5-23C2-4B93-9D95-3155D94D09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ABA5C93-0D39-49D1-BBA7-1C659632E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F0C4B-536F-437A-8AE1-138942ED54F3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18C1B-ADCB-4EAB-B47E-0EA0E6962D1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CA922-BD44-4115-9F06-BDCDC4B70D7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4572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972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972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52400"/>
            <a:ext cx="91440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6972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94949" name="Text Box 5"/>
          <p:cNvSpPr txBox="1">
            <a:spLocks noChangeArrowheads="1"/>
          </p:cNvSpPr>
          <p:nvPr userDrawn="1"/>
        </p:nvSpPr>
        <p:spPr bwMode="auto">
          <a:xfrm>
            <a:off x="8610600" y="6583363"/>
            <a:ext cx="53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D75AAE68-8CB8-481F-8B75-815B2A5FB180}" type="slidenum">
              <a:rPr lang="en-US" altLang="en-US" b="1" i="1">
                <a:solidFill>
                  <a:srgbClr val="00758E"/>
                </a:solidFill>
                <a:latin typeface="Arial Narrow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en-US" b="1" i="1">
              <a:solidFill>
                <a:srgbClr val="00758E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¥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.org/cgi-bin/doc?ab/05-12-02" TargetMode="External"/><Relationship Id="rId2" Type="http://schemas.openxmlformats.org/officeDocument/2006/relationships/hyperlink" Target="http://www.omg.org/spec/ODM/1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mg.org/spec/SysML/1.1/" TargetMode="External"/><Relationship Id="rId5" Type="http://schemas.openxmlformats.org/officeDocument/2006/relationships/hyperlink" Target="http://www.omg.org/cgi-bin/doc?bmi/08-03-02" TargetMode="External"/><Relationship Id="rId4" Type="http://schemas.openxmlformats.org/officeDocument/2006/relationships/hyperlink" Target="http://www.omg.org/spec/SBVR/1.0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67125"/>
            <a:ext cx="6800850" cy="227647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2000" b="0" dirty="0" smtClean="0"/>
              <a:t>Elisa Kendall</a:t>
            </a:r>
            <a:r>
              <a:rPr lang="en-US" altLang="en-US" b="0" dirty="0" smtClean="0"/>
              <a:t>			</a:t>
            </a:r>
            <a:r>
              <a:rPr lang="en-US" altLang="en-US" sz="1800" b="0" dirty="0" smtClean="0"/>
              <a:t>	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1800" b="0" dirty="0" smtClean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1600" b="0" dirty="0" smtClean="0"/>
              <a:t>October 15, 2009</a:t>
            </a:r>
          </a:p>
          <a:p>
            <a:pPr algn="l" eaLnBrk="1" hangingPunct="1">
              <a:lnSpc>
                <a:spcPct val="90000"/>
              </a:lnSpc>
            </a:pPr>
            <a:endParaRPr lang="en-US" sz="1800" dirty="0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19224" y="2295525"/>
            <a:ext cx="6505575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Requirements &amp; Initial Steps Towards an OOR for Standards Management</a:t>
            </a:r>
            <a:br>
              <a:rPr lang="en-US" dirty="0" smtClean="0"/>
            </a:b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1625"/>
            <a:ext cx="7772400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Increasing recognition at OMG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Information architecture should have a first class role in systems &amp; software engineering (</a:t>
            </a:r>
            <a:r>
              <a:rPr lang="en-US" i="1" dirty="0" smtClean="0"/>
              <a:t>e.g.</a:t>
            </a:r>
            <a:r>
              <a:rPr lang="en-US" dirty="0" smtClean="0"/>
              <a:t>, via Information Management Metamodel (IMM), Ontology Definition Metamodel (ODM))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Members need standard vocabularies, canonical definitions, that can be used across modeling activities &amp; paradigms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Achieving agreement on terminology can be even harder than reaching consensus on software engineering issues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Focus should be on high-value, cross-platform, cross-domain, cross-modeling paradigm vocabularies for use in systems/software engineering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800" dirty="0" smtClean="0"/>
              <a:t>Early 2008 – Ontology PSIG RFI for input on an OOR for publication, navigation of vocabularies &amp; ontologies developed at OMG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Presentations on BioPortal &amp; Collaborative Protégé, </a:t>
            </a:r>
            <a:r>
              <a:rPr lang="en-US" sz="1800" dirty="0" smtClean="0">
                <a:latin typeface="Arial" charset="0"/>
              </a:rPr>
              <a:t>Model Driven Solutions’ Enterprise Knowledge Base at December 2008 OMG meeting in Santa Clara</a:t>
            </a:r>
          </a:p>
          <a:p>
            <a:pPr>
              <a:spcBef>
                <a:spcPts val="1200"/>
              </a:spcBef>
            </a:pPr>
            <a:r>
              <a:rPr lang="en-US" sz="1800" dirty="0" smtClean="0">
                <a:latin typeface="Arial" charset="0"/>
              </a:rPr>
              <a:t>Well-attended Semantic Information Day in March 2009 emphasized need, raised awareness</a:t>
            </a:r>
          </a:p>
          <a:p>
            <a:pPr>
              <a:spcBef>
                <a:spcPts val="1200"/>
              </a:spcBef>
            </a:pPr>
            <a:r>
              <a:rPr lang="en-US" sz="1800" dirty="0" smtClean="0">
                <a:latin typeface="Arial" charset="0"/>
              </a:rPr>
              <a:t>Parallel work on a cross-modeling paradigm (SBVR, ODM/OWL, “vanilla UML”) approach to representation of dates &amp; times would inform requirements for the OOR</a:t>
            </a:r>
          </a:p>
          <a:p>
            <a:pPr>
              <a:spcBef>
                <a:spcPts val="1200"/>
              </a:spcBef>
            </a:pPr>
            <a:r>
              <a:rPr lang="en-US" sz="1800" dirty="0" smtClean="0">
                <a:latin typeface="Arial" charset="0"/>
              </a:rPr>
              <a:t>Recent work on quantities &amp; units for SysML &amp; </a:t>
            </a:r>
            <a:r>
              <a:rPr lang="en-US" sz="1800" dirty="0" err="1" smtClean="0">
                <a:latin typeface="Arial" charset="0"/>
              </a:rPr>
              <a:t>Ontolog</a:t>
            </a:r>
            <a:r>
              <a:rPr lang="en-US" sz="1800" dirty="0" smtClean="0">
                <a:latin typeface="Arial" charset="0"/>
              </a:rPr>
              <a:t> is influencing date/time effort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>
                <a:latin typeface="Arial" charset="0"/>
              </a:rPr>
              <a:t>Moving toward more general solution to support SysML, BPMN, SoaML, in addition to SBVR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>
                <a:latin typeface="Arial" charset="0"/>
              </a:rPr>
              <a:t>Requires synchronization with broader solution for </a:t>
            </a:r>
            <a:r>
              <a:rPr lang="en-US" sz="1600" dirty="0" err="1" smtClean="0">
                <a:latin typeface="Arial" charset="0"/>
              </a:rPr>
              <a:t>UoM</a:t>
            </a:r>
            <a:endParaRPr lang="en-US" sz="16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0525"/>
            <a:ext cx="6972300" cy="1143000"/>
          </a:xfrm>
        </p:spPr>
        <p:txBody>
          <a:bodyPr/>
          <a:lstStyle/>
          <a:p>
            <a:r>
              <a:rPr lang="en-US" dirty="0" smtClean="0"/>
              <a:t>impact on 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1625"/>
            <a:ext cx="7772400" cy="4114800"/>
          </a:xfrm>
        </p:spPr>
        <p:txBody>
          <a:bodyPr/>
          <a:lstStyle/>
          <a:p>
            <a:r>
              <a:rPr lang="en-US" sz="2000" dirty="0" smtClean="0"/>
              <a:t>Solution for OMG</a:t>
            </a:r>
          </a:p>
          <a:p>
            <a:pPr lvl="1"/>
            <a:r>
              <a:rPr lang="en-US" sz="1600" dirty="0" smtClean="0"/>
              <a:t>Support vocabulary/ontology management for use with multiple modeling paradigms</a:t>
            </a:r>
          </a:p>
          <a:p>
            <a:pPr lvl="1"/>
            <a:r>
              <a:rPr lang="en-US" sz="1600" dirty="0" smtClean="0"/>
              <a:t>UML, ODM (RDFS, OWL, CL/CLIF), SBVR, IMM/ER, ISO STEP (EXPRESS)</a:t>
            </a:r>
          </a:p>
          <a:p>
            <a:pPr lvl="1"/>
            <a:r>
              <a:rPr lang="en-US" sz="1600" dirty="0" smtClean="0"/>
              <a:t>Use cases for publication/usage are needed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Result would be</a:t>
            </a:r>
          </a:p>
          <a:p>
            <a:pPr lvl="1"/>
            <a:r>
              <a:rPr lang="en-US" sz="1600" dirty="0" smtClean="0"/>
              <a:t>Single OOR, small number of vocabularies initially</a:t>
            </a:r>
          </a:p>
          <a:p>
            <a:pPr lvl="1"/>
            <a:r>
              <a:rPr lang="en-US" sz="1600" dirty="0" smtClean="0"/>
              <a:t>Higher number of modeling paradigms &amp; mappings from the outset</a:t>
            </a:r>
          </a:p>
          <a:p>
            <a:pPr lvl="1"/>
            <a:r>
              <a:rPr lang="en-US" sz="1600" dirty="0" smtClean="0"/>
              <a:t>Collaborative development capabilities will be critical</a:t>
            </a:r>
          </a:p>
          <a:p>
            <a:pPr lvl="1"/>
            <a:r>
              <a:rPr lang="en-US" sz="1600" dirty="0" smtClean="0"/>
              <a:t>Ability to share metadata in addition to models is essential</a:t>
            </a:r>
          </a:p>
          <a:p>
            <a:pPr lvl="1"/>
            <a:r>
              <a:rPr lang="en-US" sz="1600" dirty="0" smtClean="0"/>
              <a:t>Strong governance, evolution, documentation support built in</a:t>
            </a:r>
          </a:p>
          <a:p>
            <a:pPr lvl="1"/>
            <a:r>
              <a:rPr lang="en-US" sz="1600" dirty="0" smtClean="0"/>
              <a:t>Use case development, educational materials will be needed, both for OOR and individual vocabularies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Support/push from member organizations will drive implementation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challenges</a:t>
            </a:r>
            <a:endParaRPr lang="en-US" dirty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6376"/>
            <a:ext cx="7772400" cy="472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Use cases to drive metadata architecture for the OOR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solidFill>
                  <a:schemeClr val="tx2"/>
                </a:solidFill>
              </a:rPr>
              <a:t>Member requirements for metadata to be provided along with vocabularies varies dramatically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Heavy support for linked references, design decisions &amp; rationale anticipated 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what kinds of decisions/rationale should be included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how do we capture that during the vocabulary development process without adding heavy burden to an already cumbersome standards process</a:t>
            </a:r>
            <a:endParaRPr lang="en-US" sz="16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Development of governance model, processes to support vocabulary development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Even with common metadata, specified via a registry framework such as ISO 11179, reuse is challenging without “design intent”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 from ISO </a:t>
            </a:r>
            <a:r>
              <a:rPr lang="en-US" dirty="0" smtClean="0"/>
              <a:t>STEP (reminder)</a:t>
            </a:r>
            <a:endParaRPr lang="en-US" dirty="0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524000"/>
            <a:ext cx="7772400" cy="5181600"/>
          </a:xfrm>
        </p:spPr>
        <p:txBody>
          <a:bodyPr/>
          <a:lstStyle/>
          <a:p>
            <a:r>
              <a:rPr lang="en-US" sz="1800">
                <a:solidFill>
                  <a:schemeClr val="tx2"/>
                </a:solidFill>
              </a:rPr>
              <a:t>Designing for reuse is critical, despite difficulties in specifying what that means</a:t>
            </a:r>
          </a:p>
          <a:p>
            <a:pPr lvl="1"/>
            <a:r>
              <a:rPr lang="en-US" sz="1600">
                <a:solidFill>
                  <a:schemeClr val="tx2"/>
                </a:solidFill>
              </a:rPr>
              <a:t>Results will include smaller clusters of models mapped to one another, or perhaps imported by one another to create larger federated models</a:t>
            </a:r>
          </a:p>
          <a:p>
            <a:pPr lvl="1"/>
            <a:r>
              <a:rPr lang="en-US" sz="1600">
                <a:solidFill>
                  <a:schemeClr val="tx2"/>
                </a:solidFill>
              </a:rPr>
              <a:t>Requires processes for determining how/when to split models or model groups as scope increases</a:t>
            </a:r>
          </a:p>
          <a:p>
            <a:pPr lvl="1"/>
            <a:r>
              <a:rPr lang="en-US" sz="1600">
                <a:solidFill>
                  <a:schemeClr val="tx2"/>
                </a:solidFill>
              </a:rPr>
              <a:t>Calls for tools that can manage and browse small groups of inter-related models</a:t>
            </a:r>
          </a:p>
          <a:p>
            <a:pPr lvl="1"/>
            <a:r>
              <a:rPr lang="en-US" sz="1600">
                <a:solidFill>
                  <a:schemeClr val="tx2"/>
                </a:solidFill>
              </a:rPr>
              <a:t>Requires a notion similar to a ‘make file’, for pulling smaller clusters together to create larger models, which themselves may be reusable in broader context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2"/>
                </a:solidFill>
              </a:rPr>
              <a:t>Current STEP (STandard for the Exchange of Product Data) repository includes over 400 modules</a:t>
            </a:r>
          </a:p>
          <a:p>
            <a:pPr lvl="1"/>
            <a:r>
              <a:rPr lang="en-US" sz="1600">
                <a:solidFill>
                  <a:schemeClr val="tx2"/>
                </a:solidFill>
              </a:rPr>
              <a:t>Communities have built additional repositories around core STEP standards to add business-specific extension/content/user guides</a:t>
            </a:r>
          </a:p>
          <a:p>
            <a:pPr lvl="1"/>
            <a:r>
              <a:rPr lang="en-US" sz="1600">
                <a:solidFill>
                  <a:schemeClr val="tx2"/>
                </a:solidFill>
              </a:rPr>
              <a:t>There is a quality/integration review and signoff of everything that goes into the sharable repository, which frequently finds problems</a:t>
            </a:r>
          </a:p>
          <a:p>
            <a:pPr lvl="1"/>
            <a:endParaRPr lang="en-US" sz="1000">
              <a:solidFill>
                <a:schemeClr val="tx2"/>
              </a:solidFill>
            </a:endParaRPr>
          </a:p>
          <a:p>
            <a:pPr lvl="1">
              <a:buFontTx/>
              <a:buNone/>
            </a:pPr>
            <a:r>
              <a:rPr lang="en-US" sz="1000" i="1">
                <a:solidFill>
                  <a:schemeClr val="tx1"/>
                </a:solidFill>
              </a:rPr>
              <a:t>						</a:t>
            </a:r>
            <a:r>
              <a:rPr lang="en-US" sz="1000" i="1">
                <a:solidFill>
                  <a:schemeClr val="hlink"/>
                </a:solidFill>
              </a:rPr>
              <a:t>* courtesy David Price, EuroSTEP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14475"/>
            <a:ext cx="7772400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 smtClean="0"/>
              <a:t>Modeling Standards –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ODM 1.0 was published in May 2009; 1.1 revision anticipated in mid 2010 (see </a:t>
            </a:r>
            <a:r>
              <a:rPr lang="en-US" sz="1800" dirty="0" smtClean="0">
                <a:hlinkClick r:id="rId2"/>
              </a:rPr>
              <a:t>http://www.omg.org/spec/ODM/1.0/</a:t>
            </a:r>
            <a:r>
              <a:rPr lang="en-US" sz="1800" dirty="0" smtClean="0"/>
              <a:t>) 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IMM Revised Submission anticipated 2/2010 (Jacksonville, FL Meeting, 3/22-26); RFP is available at </a:t>
            </a:r>
            <a:r>
              <a:rPr lang="en-US" sz="1800" dirty="0" smtClean="0">
                <a:hlinkClick r:id="rId3"/>
              </a:rPr>
              <a:t>http://www.omg.org/cgi-bin/doc?ab/05-12-02</a:t>
            </a:r>
            <a:r>
              <a:rPr lang="en-US" sz="1800" dirty="0" smtClean="0"/>
              <a:t> 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SBVR 1.0 was published in January 2008; 1.1 revision anticipated in early 2010 (see </a:t>
            </a:r>
            <a:r>
              <a:rPr lang="en-US" sz="1800" dirty="0" smtClean="0">
                <a:hlinkClick r:id="rId4"/>
              </a:rPr>
              <a:t>http://www.omg.org/spec/SBVR/1.0/</a:t>
            </a:r>
            <a:r>
              <a:rPr lang="en-US" sz="1800" dirty="0" smtClean="0"/>
              <a:t>)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Date/time Vocabulary – Revised Submission currently planned for Long Beach (12/2009); RFP is available at </a:t>
            </a:r>
            <a:r>
              <a:rPr lang="en-US" sz="2000" dirty="0" smtClean="0">
                <a:hlinkClick r:id="rId5"/>
              </a:rPr>
              <a:t>http://www.omg.org/cgi-bin/doc?bmi/08-03-02</a:t>
            </a:r>
            <a:r>
              <a:rPr lang="en-US" sz="2000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SysML </a:t>
            </a:r>
            <a:r>
              <a:rPr lang="en-US" sz="2000" dirty="0" err="1" smtClean="0"/>
              <a:t>UoM</a:t>
            </a:r>
            <a:r>
              <a:rPr lang="en-US" sz="2000" dirty="0" smtClean="0"/>
              <a:t> – initial version available as QUDV appendix of SysML standard (see </a:t>
            </a:r>
            <a:r>
              <a:rPr lang="en-US" sz="2000" dirty="0" smtClean="0">
                <a:hlinkClick r:id="rId6"/>
              </a:rPr>
              <a:t>http://www.omg.org/spec/SysML/1.1/</a:t>
            </a:r>
            <a:r>
              <a:rPr lang="en-US" sz="2000" dirty="0" smtClean="0"/>
              <a:t>) 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8300"/>
            <a:ext cx="7772400" cy="4114800"/>
          </a:xfrm>
        </p:spPr>
        <p:txBody>
          <a:bodyPr/>
          <a:lstStyle/>
          <a:p>
            <a:r>
              <a:rPr lang="en-US" dirty="0" smtClean="0"/>
              <a:t>Continued discussion in Long Beach of</a:t>
            </a:r>
          </a:p>
          <a:p>
            <a:pPr lvl="1"/>
            <a:r>
              <a:rPr lang="en-US" dirty="0" smtClean="0"/>
              <a:t>Open vocabulary requirements for </a:t>
            </a:r>
            <a:r>
              <a:rPr lang="en-US" dirty="0" err="1" smtClean="0"/>
              <a:t>UoM</a:t>
            </a:r>
            <a:r>
              <a:rPr lang="en-US" dirty="0" smtClean="0"/>
              <a:t>, Dates &amp; Times, related RFPs</a:t>
            </a:r>
          </a:p>
          <a:p>
            <a:pPr lvl="1"/>
            <a:r>
              <a:rPr lang="en-US" dirty="0" smtClean="0"/>
              <a:t>Requirements for managing these once available for publication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Time frame for prototyping repository &amp;  additional requirements development will depend on </a:t>
            </a:r>
          </a:p>
          <a:p>
            <a:pPr lvl="1"/>
            <a:r>
              <a:rPr lang="en-US" dirty="0" smtClean="0"/>
              <a:t>Model management needs</a:t>
            </a:r>
          </a:p>
          <a:p>
            <a:pPr lvl="1"/>
            <a:r>
              <a:rPr lang="en-US" dirty="0" smtClean="0"/>
              <a:t>Recognition that other standards &amp; related artifacts could be managed similarly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SI B&amp;W primary">
  <a:themeElements>
    <a:clrScheme name="SSI B&amp;W primar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SI B&amp;W primary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SSI B&amp;W prima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I B&amp;W primar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I B&amp;W primar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I B&amp;W primar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I B&amp;W primar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I B&amp;W primar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I B&amp;W primar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I B&amp;W primar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I B&amp;W primar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I B&amp;W primar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I B&amp;W primar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I B&amp;W primar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8823</TotalTime>
  <Words>733</Words>
  <Application>Microsoft Office PowerPoint</Application>
  <PresentationFormat>On-screen Show (4:3)</PresentationFormat>
  <Paragraphs>68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SSI B&amp;W primary</vt:lpstr>
      <vt:lpstr>Requirements &amp; Initial Steps Towards an OOR for Standards Management </vt:lpstr>
      <vt:lpstr>motivation</vt:lpstr>
      <vt:lpstr>history</vt:lpstr>
      <vt:lpstr>impact on OOR</vt:lpstr>
      <vt:lpstr>research challenges</vt:lpstr>
      <vt:lpstr>lessons learned from ISO STEP (reminder)</vt:lpstr>
      <vt:lpstr>status of related work</vt:lpstr>
      <vt:lpstr>next steps</vt:lpstr>
    </vt:vector>
  </TitlesOfParts>
  <Company>Sandpiper Software,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the Web Ontology Language (OWL) for Knowledge Representation &amp; Ontology Development</dc:title>
  <dc:subject>Ontology &amp; OWL Tutorial</dc:subject>
  <dc:creator>Elisa F. Kendall / Deborah L. McGuinness</dc:creator>
  <cp:lastModifiedBy>Elisa F. Kendall</cp:lastModifiedBy>
  <cp:revision>669</cp:revision>
  <cp:lastPrinted>2005-01-15T00:36:23Z</cp:lastPrinted>
  <dcterms:created xsi:type="dcterms:W3CDTF">2009-04-22T19:24:48Z</dcterms:created>
  <dcterms:modified xsi:type="dcterms:W3CDTF">2009-10-15T17:01:47Z</dcterms:modified>
</cp:coreProperties>
</file>