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34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0" r:id="rId3"/>
    <p:sldId id="322" r:id="rId4"/>
    <p:sldId id="330" r:id="rId5"/>
    <p:sldId id="332" r:id="rId6"/>
    <p:sldId id="333" r:id="rId7"/>
    <p:sldId id="373" r:id="rId8"/>
    <p:sldId id="350" r:id="rId9"/>
    <p:sldId id="339" r:id="rId10"/>
    <p:sldId id="335" r:id="rId11"/>
    <p:sldId id="374" r:id="rId12"/>
    <p:sldId id="375" r:id="rId13"/>
    <p:sldId id="336" r:id="rId14"/>
    <p:sldId id="376" r:id="rId15"/>
    <p:sldId id="353" r:id="rId16"/>
    <p:sldId id="352" r:id="rId17"/>
    <p:sldId id="378" r:id="rId18"/>
    <p:sldId id="377" r:id="rId19"/>
    <p:sldId id="379" r:id="rId20"/>
    <p:sldId id="391" r:id="rId21"/>
    <p:sldId id="392" r:id="rId22"/>
    <p:sldId id="343" r:id="rId23"/>
    <p:sldId id="366" r:id="rId24"/>
    <p:sldId id="340" r:id="rId25"/>
    <p:sldId id="396" r:id="rId26"/>
    <p:sldId id="341" r:id="rId27"/>
    <p:sldId id="342" r:id="rId28"/>
    <p:sldId id="325" r:id="rId29"/>
    <p:sldId id="348" r:id="rId30"/>
    <p:sldId id="394" r:id="rId31"/>
    <p:sldId id="357" r:id="rId32"/>
    <p:sldId id="358" r:id="rId33"/>
    <p:sldId id="359" r:id="rId34"/>
    <p:sldId id="365" r:id="rId35"/>
    <p:sldId id="344" r:id="rId36"/>
    <p:sldId id="367" r:id="rId37"/>
    <p:sldId id="360" r:id="rId38"/>
    <p:sldId id="361" r:id="rId39"/>
    <p:sldId id="395" r:id="rId40"/>
    <p:sldId id="362" r:id="rId41"/>
    <p:sldId id="368" r:id="rId42"/>
    <p:sldId id="369" r:id="rId43"/>
    <p:sldId id="380" r:id="rId44"/>
    <p:sldId id="381" r:id="rId45"/>
    <p:sldId id="382" r:id="rId46"/>
    <p:sldId id="384" r:id="rId47"/>
    <p:sldId id="385" r:id="rId48"/>
    <p:sldId id="386" r:id="rId49"/>
    <p:sldId id="393" r:id="rId50"/>
    <p:sldId id="401" r:id="rId51"/>
    <p:sldId id="400" r:id="rId5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0C0C0"/>
    <a:srgbClr val="969696"/>
    <a:srgbClr val="DDDDDD"/>
    <a:srgbClr val="99CCFF"/>
    <a:srgbClr val="FFFFCC"/>
    <a:srgbClr val="FFFF66"/>
    <a:srgbClr val="6699F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FCAC9EB-1C5B-D64D-A5A5-11B0A5984F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AECFE5-4FF7-4A4D-88CB-615154206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" charset="0"/>
        <a:ea typeface="ＭＳ Ｐゴシック" pitchFamily="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" charset="0"/>
        <a:ea typeface="ＭＳ Ｐゴシック" pitchFamily="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" charset="0"/>
        <a:ea typeface="ＭＳ Ｐゴシック" pitchFamily="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" charset="0"/>
        <a:ea typeface="ＭＳ Ｐゴシック" pitchFamily="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EBB14-7DED-F948-BE21-2F4426BD3CB4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F04B7-2C9D-C449-8204-540F0ED93825}" type="slidenum">
              <a:rPr lang="en-US"/>
              <a:pPr/>
              <a:t>11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A6E15-2CFA-1340-814A-12CD2742F76D}" type="slidenum">
              <a:rPr lang="en-US"/>
              <a:pPr/>
              <a:t>12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3D189-57F6-9F47-8305-51E0B02545DE}" type="slidenum">
              <a:rPr lang="en-US"/>
              <a:pPr/>
              <a:t>13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0AE71-4776-EE4A-923C-51298210F421}" type="slidenum">
              <a:rPr lang="en-US"/>
              <a:pPr/>
              <a:t>14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dirty="0"/>
              <a:t>Semantic Glue</a:t>
            </a:r>
          </a:p>
          <a:p>
            <a:r>
              <a:rPr lang="en-GB" dirty="0"/>
              <a:t>In partnership with its users. Built specialist tools for annotation and ontology creation and management.</a:t>
            </a:r>
          </a:p>
          <a:p>
            <a:r>
              <a:rPr lang="en-GB" sz="1500" dirty="0"/>
              <a:t>Consensus outweighs complexity</a:t>
            </a:r>
          </a:p>
          <a:p>
            <a:pPr lvl="1"/>
            <a:r>
              <a:rPr lang="en-GB" dirty="0"/>
              <a:t>It doesn’t matter how simple/scruffy the ontology is, what counts is if everyone uses it.</a:t>
            </a:r>
          </a:p>
          <a:p>
            <a:pPr lvl="1"/>
            <a:r>
              <a:rPr lang="en-GB" dirty="0"/>
              <a:t>It doesn’t matter how smart and complete the ontology is, it doesn’t count if no-one uses it.</a:t>
            </a:r>
          </a:p>
          <a:p>
            <a:r>
              <a:rPr lang="en-GB" sz="1500" dirty="0"/>
              <a:t>Its so </a:t>
            </a:r>
            <a:r>
              <a:rPr lang="en-GB" sz="1500" dirty="0" err="1"/>
              <a:t>boriiinnnnnnggggggggg</a:t>
            </a:r>
            <a:endParaRPr lang="en-GB" sz="1500" dirty="0"/>
          </a:p>
          <a:p>
            <a:pPr lvl="1"/>
            <a:r>
              <a:rPr lang="en-GB" dirty="0" err="1"/>
              <a:t>Hendler</a:t>
            </a:r>
            <a:r>
              <a:rPr lang="en-GB" dirty="0"/>
              <a:t> Principle – a little semantics goes a long way.</a:t>
            </a:r>
          </a:p>
          <a:p>
            <a:pPr lvl="1"/>
            <a:r>
              <a:rPr lang="en-GB" dirty="0"/>
              <a:t>SAEL - SOFG Anatomy Entry List.</a:t>
            </a:r>
          </a:p>
          <a:p>
            <a:pPr lvl="1"/>
            <a:r>
              <a:rPr lang="en-GB" dirty="0"/>
              <a:t>Plenty of complexity if it can managed.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78E24-FABA-4247-A5F2-3A0919703BF1}" type="slidenum">
              <a:rPr lang="en-US"/>
              <a:pPr/>
              <a:t>17</a:t>
            </a:fld>
            <a:endParaRPr lang="en-US"/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564FA-9784-504C-BB83-91F0091E3B6A}" type="slidenum">
              <a:rPr lang="en-US"/>
              <a:pPr/>
              <a:t>18</a:t>
            </a:fld>
            <a:endParaRPr lang="en-US"/>
          </a:p>
        </p:txBody>
      </p:sp>
      <p:sp>
        <p:nvSpPr>
          <p:cNvPr id="391170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AF6DA-A0D4-D941-8DE9-72B6A2ED4B54}" type="slidenum">
              <a:rPr lang="en-US"/>
              <a:pPr/>
              <a:t>19</a:t>
            </a:fld>
            <a:endParaRPr lang="en-US"/>
          </a:p>
        </p:txBody>
      </p:sp>
      <p:sp>
        <p:nvSpPr>
          <p:cNvPr id="3952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89050" y="593725"/>
            <a:ext cx="4749800" cy="3562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1974" y="4348877"/>
            <a:ext cx="5367867" cy="45322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51" tIns="47475" rIns="94951" bIns="4747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28267-74CA-1F4A-8F94-231768BE891A}" type="slidenum">
              <a:rPr lang="en-US"/>
              <a:pPr/>
              <a:t>20</a:t>
            </a:fld>
            <a:endParaRPr lang="en-US"/>
          </a:p>
        </p:txBody>
      </p:sp>
      <p:sp>
        <p:nvSpPr>
          <p:cNvPr id="285698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CDDA4-AF48-244E-A0B7-4A4EA7A29DDA}" type="slidenum">
              <a:rPr lang="en-US"/>
              <a:pPr/>
              <a:t>21</a:t>
            </a:fld>
            <a:endParaRPr lang="en-US"/>
          </a:p>
        </p:txBody>
      </p:sp>
      <p:sp>
        <p:nvSpPr>
          <p:cNvPr id="7526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26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E699-FCD3-D94B-8759-76EA5BEE6464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747" tIns="47873" rIns="95747" bIns="47873"/>
          <a:lstStyle/>
          <a:p>
            <a:pPr eaLnBrk="1" hangingPunct="1"/>
            <a:r>
              <a:rPr lang="en-US">
                <a:latin typeface="Arial" pitchFamily="-106" charset="0"/>
              </a:rPr>
              <a:t>Data Source Taxonomy: This is the list of the kinds data sources known. This list provides a taxonomy of data sources and their characteristics, so that when one group talks about a “school,” other groups can know exactly what is meant by that term.  The list can be expanded as necessary to accommodate new sources of data.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9A60A-EBCF-9E4D-9CE7-2874426A2F32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54510-E0CE-F649-A947-17EAAA431E2A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1CDE0-1A43-C749-9B11-D00A7ACF111A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6AA0F-DDC1-3A49-BD69-C137B284D89F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A6DFF-BC3F-C740-8B9B-30629EB9F6A5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5B519-53AF-474E-9102-24CB3F33B655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AE4E1-D972-B141-BE27-0A85587C9B51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93671-E1F5-DF4A-8CDA-8F568D8A5FC8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0EB53-F433-0643-A106-1A75FDB592A6}" type="slidenum">
              <a:rPr lang="en-US"/>
              <a:pPr/>
              <a:t>32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325" tIns="48163" rIns="96325" bIns="48163"/>
          <a:lstStyle/>
          <a:p>
            <a:pPr marL="228600" indent="-228600" eaLnBrk="1" hangingPunct="1"/>
            <a:endParaRPr lang="en-US" b="1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27FDE-60AB-2B44-A631-844A1F573D33}" type="slidenum">
              <a:rPr lang="en-US"/>
              <a:pPr/>
              <a:t>34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747" tIns="47873" rIns="95747" bIns="47873"/>
          <a:lstStyle/>
          <a:p>
            <a:pPr eaLnBrk="1" hangingPunct="1"/>
            <a:r>
              <a:rPr lang="en-US">
                <a:latin typeface="Arial" pitchFamily="-106" charset="0"/>
              </a:rPr>
              <a:t>Data Source Taxonomy: This is the list of the kinds data sources known. This list provides a taxonomy of data sources and their characteristics, so that when one group talks about a “school,” other groups can know exactly what is meant by that term.  The list can be expanded as necessary to accommodate new sources of data.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3481F-F548-9745-A071-232DD6CE8E73}" type="slidenum">
              <a:rPr lang="en-US"/>
              <a:pPr/>
              <a:t>35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5E54E-4126-4543-8567-5E6C0389F0A1}" type="slidenum">
              <a:rPr lang="en-US"/>
              <a:pPr/>
              <a:t>3</a:t>
            </a:fld>
            <a:endParaRPr lang="en-US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20425-1CB1-3645-BE53-2F401D25F81B}" type="slidenum">
              <a:rPr lang="en-US"/>
              <a:pPr/>
              <a:t>37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52" tIns="47526" rIns="95052" bIns="47526"/>
          <a:lstStyle/>
          <a:p>
            <a:pPr eaLnBrk="1" hangingPunct="1"/>
            <a:endParaRPr lang="en-US" b="1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6673F-7C67-4647-9099-BB1CB4D65640}" type="slidenum">
              <a:rPr lang="en-US"/>
              <a:pPr/>
              <a:t>40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325" tIns="48163" rIns="96325" bIns="48163"/>
          <a:lstStyle/>
          <a:p>
            <a:pPr marL="228600" indent="-228600" eaLnBrk="1" hangingPunct="1"/>
            <a:endParaRPr lang="en-US" b="1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3BE78-6EC9-4B48-B149-1EF36B2D8DE6}" type="slidenum">
              <a:rPr lang="en-US"/>
              <a:pPr/>
              <a:t>41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72EDE-57AF-9F45-80BA-A9A311719B7E}" type="slidenum">
              <a:rPr lang="en-US"/>
              <a:pPr/>
              <a:t>43</a:t>
            </a:fld>
            <a:endParaRPr lang="en-US"/>
          </a:p>
        </p:txBody>
      </p:sp>
      <p:sp>
        <p:nvSpPr>
          <p:cNvPr id="4925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920F8-642F-1347-B4BE-B17EE55F1B89}" type="slidenum">
              <a:rPr lang="en-US"/>
              <a:pPr/>
              <a:t>44</a:t>
            </a:fld>
            <a:endParaRPr lang="en-US"/>
          </a:p>
        </p:txBody>
      </p:sp>
      <p:sp>
        <p:nvSpPr>
          <p:cNvPr id="4966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6C5A6-1CD8-6A4D-9C29-A9988DCCB7FD}" type="slidenum">
              <a:rPr lang="en-US"/>
              <a:pPr/>
              <a:t>45</a:t>
            </a:fld>
            <a:endParaRPr lang="en-US"/>
          </a:p>
        </p:txBody>
      </p:sp>
      <p:sp>
        <p:nvSpPr>
          <p:cNvPr id="4986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9368C-6E7C-D14C-8B5E-F0500C6596C5}" type="slidenum">
              <a:rPr lang="en-US"/>
              <a:pPr/>
              <a:t>46</a:t>
            </a:fld>
            <a:endParaRPr lang="en-US"/>
          </a:p>
        </p:txBody>
      </p:sp>
      <p:sp>
        <p:nvSpPr>
          <p:cNvPr id="5027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A3EC2-D089-8B48-9A6D-AD4A567EC43C}" type="slidenum">
              <a:rPr lang="en-US"/>
              <a:pPr/>
              <a:t>47</a:t>
            </a:fld>
            <a:endParaRPr lang="en-US"/>
          </a:p>
        </p:txBody>
      </p:sp>
      <p:sp>
        <p:nvSpPr>
          <p:cNvPr id="5089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F4F84-7144-074A-8EEB-6AD9D89B7D14}" type="slidenum">
              <a:rPr lang="en-US"/>
              <a:pPr/>
              <a:t>48</a:t>
            </a:fld>
            <a:endParaRPr lang="en-US"/>
          </a:p>
        </p:txBody>
      </p:sp>
      <p:sp>
        <p:nvSpPr>
          <p:cNvPr id="538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1DD88-02F9-9240-91DC-B5A3715278EF}" type="slidenum">
              <a:rPr lang="en-US"/>
              <a:pPr/>
              <a:t>49</a:t>
            </a:fld>
            <a:endParaRPr lang="en-US"/>
          </a:p>
        </p:txBody>
      </p:sp>
      <p:sp>
        <p:nvSpPr>
          <p:cNvPr id="72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9CCD2-74D9-114B-85E4-4FCA1385ED52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EBB14-7DED-F948-BE21-2F4426BD3CB4}" type="slidenum">
              <a:rPr lang="en-US"/>
              <a:pPr/>
              <a:t>50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352C7-747C-8C41-9534-5B53B8B80EEA}" type="slidenum">
              <a:rPr lang="en-US"/>
              <a:pPr/>
              <a:t>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61" tIns="48331" rIns="96661" bIns="48331"/>
          <a:lstStyle/>
          <a:p>
            <a:pPr eaLnBrk="1" hangingPunct="1"/>
            <a:r>
              <a:rPr lang="en-US">
                <a:latin typeface="Arial" pitchFamily="-106" charset="0"/>
              </a:rPr>
              <a:t>Informal: people don’t understand the term or misuse it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45B87-2A0D-434E-889E-17AF4A3D56BA}" type="slidenum">
              <a:rPr lang="en-US"/>
              <a:pPr/>
              <a:t>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5A05B-BF7D-6D4C-B3A3-2A770E7D7D8F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A03FD-06B7-B14F-A37C-B84C8B70003F}" type="slidenum">
              <a:rPr lang="en-US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772BE-7BA0-B447-863A-42468D3BFC3A}" type="slidenum">
              <a:rPr lang="en-US"/>
              <a:pPr/>
              <a:t>10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60B4-4618-8742-A199-C400B4099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52588"/>
            <a:ext cx="8458200" cy="4406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2004-04-29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 advTm="4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52588"/>
            <a:ext cx="4152900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52588"/>
            <a:ext cx="4152900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2004-04-29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 advTm="4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E98D56E-DD0A-074D-B844-6E57E01F0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2004-04-29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8CD4-CF3C-5E48-B563-F8E8F31BFD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9.png"/><Relationship Id="rId20" Type="http://schemas.openxmlformats.org/officeDocument/2006/relationships/image" Target="../media/image25.png"/><Relationship Id="rId4" Type="http://schemas.openxmlformats.org/officeDocument/2006/relationships/image" Target="../media/image9.png"/><Relationship Id="rId21" Type="http://schemas.openxmlformats.org/officeDocument/2006/relationships/image" Target="../media/image26.jpeg"/><Relationship Id="rId22" Type="http://schemas.openxmlformats.org/officeDocument/2006/relationships/image" Target="../media/image27.jpeg"/><Relationship Id="rId7" Type="http://schemas.openxmlformats.org/officeDocument/2006/relationships/image" Target="../media/image12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6" Type="http://schemas.openxmlformats.org/officeDocument/2006/relationships/image" Target="../media/image21.png"/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0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19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9" Type="http://schemas.openxmlformats.org/officeDocument/2006/relationships/image" Target="../media/image14.png"/><Relationship Id="rId3" Type="http://schemas.openxmlformats.org/officeDocument/2006/relationships/image" Target="../media/image8.png"/><Relationship Id="rId18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3810000" cy="3505200"/>
          </a:xfrm>
        </p:spPr>
        <p:txBody>
          <a:bodyPr/>
          <a:lstStyle/>
          <a:p>
            <a:r>
              <a:rPr lang="en-US" b="0" dirty="0" smtClean="0"/>
              <a:t>Public Health Ontology 101</a:t>
            </a:r>
            <a:endParaRPr lang="en-US" sz="3200" b="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Mark A. Musen, M.D., Ph.D.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Stanford</a:t>
            </a:r>
            <a:r>
              <a:rPr lang="en-US" sz="2400" dirty="0" smtClean="0"/>
              <a:t> Center for Biomedical Informatics Research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Stanford University School of Medicine</a:t>
            </a:r>
          </a:p>
        </p:txBody>
      </p:sp>
      <p:pic>
        <p:nvPicPr>
          <p:cNvPr id="18436" name="Picture 6" descr="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343400" cy="34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105400" y="41148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777777"/>
                </a:solidFill>
              </a:rPr>
              <a:t>Die Seuche (The Plague), A. Paul Weber, Courtesy of the NLM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solution to the terminology mess:</a:t>
            </a:r>
            <a:br>
              <a:rPr lang="en-US"/>
            </a:br>
            <a:r>
              <a:rPr lang="en-US"/>
              <a:t>Ontologies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800600" cy="408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Machine-</a:t>
            </a:r>
            <a:r>
              <a:rPr lang="en-US" sz="2100" dirty="0" err="1"/>
              <a:t>processable</a:t>
            </a:r>
            <a:r>
              <a:rPr lang="en-US" sz="2100" dirty="0"/>
              <a:t> descriptions of what exists in some application area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Allows computer to reason about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-106" charset="-128"/>
              </a:rPr>
              <a:t>Concepts in the world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-106" charset="-128"/>
              </a:rPr>
              <a:t>Attributes of concepts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-106" charset="-128"/>
              </a:rPr>
              <a:t>Relationships among concepts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Provides foundation for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ea typeface="ＭＳ Ｐゴシック" pitchFamily="-106" charset="-128"/>
              </a:rPr>
              <a:t>Intelligent computer </a:t>
            </a:r>
            <a:r>
              <a:rPr lang="en-US" sz="2200" dirty="0" smtClean="0">
                <a:ea typeface="ＭＳ Ｐゴシック" pitchFamily="-106" charset="-128"/>
              </a:rPr>
              <a:t>systems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ea typeface="ＭＳ Ｐゴシック" pitchFamily="-106" charset="-128"/>
              </a:rPr>
              <a:t>The Semantic Web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43000"/>
            <a:ext cx="3322638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11188"/>
            <a:ext cx="7772400" cy="1141412"/>
          </a:xfrm>
        </p:spPr>
        <p:txBody>
          <a:bodyPr/>
          <a:lstStyle/>
          <a:p>
            <a:r>
              <a:rPr lang="en-US"/>
              <a:t>What Is An Ontology?</a:t>
            </a:r>
          </a:p>
        </p:txBody>
      </p:sp>
      <p:sp>
        <p:nvSpPr>
          <p:cNvPr id="3880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5231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/>
              <a:t>The study of being </a:t>
            </a:r>
          </a:p>
          <a:p>
            <a:pPr>
              <a:lnSpc>
                <a:spcPct val="90000"/>
              </a:lnSpc>
            </a:pPr>
            <a:r>
              <a:rPr lang="en-US" sz="2900"/>
              <a:t>A discipline co-opted by computer science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900"/>
              <a:t>	to enable the explicit specification of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Entities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Properties and attributes of entities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Relationships among entities</a:t>
            </a:r>
          </a:p>
          <a:p>
            <a:pPr>
              <a:lnSpc>
                <a:spcPct val="90000"/>
              </a:lnSpc>
            </a:pPr>
            <a:r>
              <a:rPr lang="en-US" sz="2900"/>
              <a:t>A theory that provides a </a:t>
            </a:r>
            <a:r>
              <a:rPr lang="en-US" sz="2800"/>
              <a:t>common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vocabulary for an application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domain</a:t>
            </a:r>
          </a:p>
        </p:txBody>
      </p:sp>
      <p:pic>
        <p:nvPicPr>
          <p:cNvPr id="388100" name="Picture 102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300" r="-7300"/>
          <a:stretch>
            <a:fillRect/>
          </a:stretch>
        </p:blipFill>
        <p:spPr>
          <a:xfrm>
            <a:off x="6248400" y="3542717"/>
            <a:ext cx="3124200" cy="3315283"/>
          </a:xfrm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52752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Book Antiqua" pitchFamily="-106" charset="0"/>
              </a:rPr>
              <a:t>Supreme genus:</a:t>
            </a:r>
            <a:r>
              <a:rPr lang="en-US" sz="1800">
                <a:latin typeface="Book Antiqua" pitchFamily="-106" charset="0"/>
              </a:rPr>
              <a:t>			</a:t>
            </a:r>
            <a:r>
              <a:rPr lang="en-US" sz="1800" b="1">
                <a:solidFill>
                  <a:schemeClr val="tx2"/>
                </a:solidFill>
                <a:latin typeface="Book Antiqua" pitchFamily="-106" charset="0"/>
              </a:rPr>
              <a:t>SUBSTANCE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2528888"/>
            <a:ext cx="7359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Book Antiqua" pitchFamily="-106" charset="0"/>
              </a:rPr>
              <a:t>Subordinate genera:</a:t>
            </a:r>
            <a:r>
              <a:rPr lang="en-US" sz="1800">
                <a:latin typeface="Book Antiqua" pitchFamily="-106" charset="0"/>
              </a:rPr>
              <a:t>		    </a:t>
            </a:r>
            <a:r>
              <a:rPr lang="en-US" sz="1800" b="1">
                <a:latin typeface="Book Antiqua" pitchFamily="-106" charset="0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Book Antiqua" pitchFamily="-106" charset="0"/>
              </a:rPr>
              <a:t>BODY</a:t>
            </a:r>
            <a:r>
              <a:rPr lang="en-US" sz="1800">
                <a:latin typeface="Book Antiqua" pitchFamily="-106" charset="0"/>
              </a:rPr>
              <a:t>		</a:t>
            </a:r>
            <a:r>
              <a:rPr lang="en-US" sz="1800" b="1">
                <a:solidFill>
                  <a:schemeClr val="tx2"/>
                </a:solidFill>
                <a:latin typeface="Book Antiqua" pitchFamily="-106" charset="0"/>
              </a:rPr>
              <a:t>SPIRIT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2071688"/>
            <a:ext cx="63769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Book Antiqua" pitchFamily="-106" charset="0"/>
              </a:rPr>
              <a:t>Differentiae:</a:t>
            </a:r>
            <a:r>
              <a:rPr lang="en-US" sz="1800">
                <a:latin typeface="Book Antiqua" pitchFamily="-106" charset="0"/>
              </a:rPr>
              <a:t>		material		         immaterial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2909888"/>
            <a:ext cx="62833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Book Antiqua" pitchFamily="-106" charset="0"/>
              </a:rPr>
              <a:t>Differentiae:</a:t>
            </a:r>
            <a:r>
              <a:rPr lang="en-US" sz="1800" dirty="0">
                <a:latin typeface="Book Antiqua" pitchFamily="-106" charset="0"/>
              </a:rPr>
              <a:t>		animate		         inanimate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3671888"/>
            <a:ext cx="59047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 smtClean="0">
                <a:latin typeface="Book Antiqua" pitchFamily="-106" charset="0"/>
              </a:rPr>
              <a:t>Differentiae</a:t>
            </a:r>
            <a:r>
              <a:rPr lang="en-US" sz="1800" i="1" dirty="0">
                <a:latin typeface="Book Antiqua" pitchFamily="-106" charset="0"/>
              </a:rPr>
              <a:t>:</a:t>
            </a:r>
            <a:r>
              <a:rPr lang="en-US" sz="1800" dirty="0">
                <a:latin typeface="Book Antiqua" pitchFamily="-106" charset="0"/>
              </a:rPr>
              <a:t>		</a:t>
            </a:r>
            <a:r>
              <a:rPr lang="en-US" sz="1800" dirty="0" smtClean="0">
                <a:latin typeface="Book Antiqua" pitchFamily="-106" charset="0"/>
              </a:rPr>
              <a:t>sensitive	insensitive</a:t>
            </a:r>
            <a:endParaRPr lang="en-US" sz="1800" dirty="0">
              <a:latin typeface="Book Antiqua" pitchFamily="-106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3290888"/>
            <a:ext cx="7600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Book Antiqua" pitchFamily="-106" charset="0"/>
              </a:rPr>
              <a:t>Subordinate genera:</a:t>
            </a:r>
            <a:r>
              <a:rPr lang="en-US" sz="1800">
                <a:latin typeface="Book Antiqua" pitchFamily="-106" charset="0"/>
              </a:rPr>
              <a:t>		    </a:t>
            </a:r>
            <a:r>
              <a:rPr lang="en-US" sz="1800" b="1">
                <a:solidFill>
                  <a:schemeClr val="tx2"/>
                </a:solidFill>
                <a:latin typeface="Book Antiqua" pitchFamily="-106" charset="0"/>
              </a:rPr>
              <a:t>LIVING</a:t>
            </a:r>
            <a:r>
              <a:rPr lang="en-US" sz="1800">
                <a:latin typeface="Book Antiqua" pitchFamily="-106" charset="0"/>
              </a:rPr>
              <a:t>	              </a:t>
            </a:r>
            <a:r>
              <a:rPr lang="en-US" sz="1800" b="1">
                <a:solidFill>
                  <a:schemeClr val="tx2"/>
                </a:solidFill>
                <a:latin typeface="Book Antiqua" pitchFamily="-106" charset="0"/>
              </a:rPr>
              <a:t>MINERAL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85775" y="4129088"/>
            <a:ext cx="677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Book Antiqua" pitchFamily="-106" charset="0"/>
              </a:rPr>
              <a:t>Proximate genera:</a:t>
            </a:r>
            <a:r>
              <a:rPr lang="en-US" sz="1800" dirty="0">
                <a:latin typeface="Book Antiqua" pitchFamily="-106" charset="0"/>
              </a:rPr>
              <a:t>			</a:t>
            </a:r>
            <a:r>
              <a:rPr lang="en-US" sz="1800" b="1" dirty="0">
                <a:solidFill>
                  <a:schemeClr val="tx2"/>
                </a:solidFill>
                <a:latin typeface="Book Antiqua" pitchFamily="-106" charset="0"/>
              </a:rPr>
              <a:t>ANIMAL</a:t>
            </a:r>
            <a:r>
              <a:rPr lang="en-US" sz="1800" dirty="0" smtClean="0">
                <a:latin typeface="Book Antiqua" pitchFamily="-106" charset="0"/>
              </a:rPr>
              <a:t>	    </a:t>
            </a:r>
            <a:r>
              <a:rPr lang="en-US" sz="1800" b="1" dirty="0" smtClean="0">
                <a:solidFill>
                  <a:schemeClr val="tx2"/>
                </a:solidFill>
                <a:latin typeface="Book Antiqua" pitchFamily="-106" charset="0"/>
              </a:rPr>
              <a:t>PLANT</a:t>
            </a:r>
            <a:endParaRPr lang="en-US" sz="1800" b="1" dirty="0">
              <a:solidFill>
                <a:schemeClr val="tx2"/>
              </a:solidFill>
              <a:latin typeface="Book Antiqua" pitchFamily="-106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85775" y="4967288"/>
            <a:ext cx="7346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Book Antiqua" pitchFamily="-106" charset="0"/>
              </a:rPr>
              <a:t>Species:</a:t>
            </a:r>
            <a:r>
              <a:rPr lang="en-US" sz="1800">
                <a:latin typeface="Book Antiqua" pitchFamily="-106" charset="0"/>
              </a:rPr>
              <a:t>				</a:t>
            </a:r>
            <a:r>
              <a:rPr lang="en-US" sz="1800" b="1">
                <a:solidFill>
                  <a:schemeClr val="tx2"/>
                </a:solidFill>
                <a:latin typeface="Book Antiqua" pitchFamily="-106" charset="0"/>
              </a:rPr>
              <a:t>HUMAN</a:t>
            </a:r>
            <a:r>
              <a:rPr lang="en-US" sz="1800">
                <a:latin typeface="Book Antiqua" pitchFamily="-106" charset="0"/>
              </a:rPr>
              <a:t>		</a:t>
            </a:r>
            <a:r>
              <a:rPr lang="en-US" sz="1800" b="1">
                <a:solidFill>
                  <a:schemeClr val="tx2"/>
                </a:solidFill>
                <a:latin typeface="Book Antiqua" pitchFamily="-106" charset="0"/>
              </a:rPr>
              <a:t>BEAST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85775" y="4510088"/>
            <a:ext cx="60975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Book Antiqua" pitchFamily="-106" charset="0"/>
              </a:rPr>
              <a:t>Differentiae:</a:t>
            </a:r>
            <a:r>
              <a:rPr lang="en-US" sz="1800">
                <a:latin typeface="Book Antiqua" pitchFamily="-106" charset="0"/>
              </a:rPr>
              <a:t>		rational		       irrational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57200" y="6186488"/>
            <a:ext cx="65309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Book Antiqua" pitchFamily="-106" charset="0"/>
              </a:rPr>
              <a:t>Individuals:</a:t>
            </a:r>
            <a:r>
              <a:rPr lang="en-US" sz="1800">
                <a:latin typeface="Book Antiqua" pitchFamily="-106" charset="0"/>
              </a:rPr>
              <a:t>		</a:t>
            </a:r>
            <a:r>
              <a:rPr lang="en-US" sz="1800">
                <a:solidFill>
                  <a:schemeClr val="tx2"/>
                </a:solidFill>
                <a:latin typeface="Book Antiqua" pitchFamily="-106" charset="0"/>
              </a:rPr>
              <a:t>Socrates       Plato      Aristotle</a:t>
            </a:r>
            <a:r>
              <a:rPr lang="en-US" sz="1800">
                <a:latin typeface="Book Antiqua" pitchFamily="-106" charset="0"/>
              </a:rPr>
              <a:t>       …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3962400" y="19812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rot="2181868" flipH="1">
            <a:off x="5233988" y="2049463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rot="2181868" flipH="1">
            <a:off x="6629400" y="24384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rot="2181868" flipH="1">
            <a:off x="5105400" y="28956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rot="2181868" flipH="1">
            <a:off x="6629400" y="32004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rot="2181868" flipH="1">
            <a:off x="5029200" y="36576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rot="2181868" flipH="1">
            <a:off x="6219053" y="4036913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rot="2181868" flipH="1">
            <a:off x="5029200" y="44958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rot="2181868" flipH="1">
            <a:off x="6477000" y="48768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rot="2181868" flipH="1">
            <a:off x="4986338" y="5689600"/>
            <a:ext cx="1925637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rot="2181868" flipH="1" flipV="1">
            <a:off x="4627563" y="5627688"/>
            <a:ext cx="1371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rot="2181868" flipH="1" flipV="1">
            <a:off x="4259263" y="5392738"/>
            <a:ext cx="727075" cy="725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rot="2181868" flipH="1" flipV="1">
            <a:off x="3979863" y="5140325"/>
            <a:ext cx="76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rot="2181868" flipH="1">
            <a:off x="3962400" y="24384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rot="2181868" flipH="1">
            <a:off x="3886200" y="32766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rot="2181868" flipH="1">
            <a:off x="3733800" y="40386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 rot="2181868" flipH="1">
            <a:off x="3733800" y="48768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H="1">
            <a:off x="3886200" y="28194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H="1">
            <a:off x="3886200" y="35814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H="1">
            <a:off x="3810000" y="44196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8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Porphyry’s depiction of Aristotle’s Categories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690100" cy="681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Line 2"/>
          <p:cNvSpPr>
            <a:spLocks noChangeShapeType="1"/>
          </p:cNvSpPr>
          <p:nvPr/>
        </p:nvSpPr>
        <p:spPr bwMode="auto">
          <a:xfrm flipV="1">
            <a:off x="5105400" y="1676400"/>
            <a:ext cx="1524000" cy="1524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59" name="Line 3"/>
          <p:cNvSpPr>
            <a:spLocks noChangeShapeType="1"/>
          </p:cNvSpPr>
          <p:nvPr/>
        </p:nvSpPr>
        <p:spPr bwMode="auto">
          <a:xfrm flipV="1">
            <a:off x="4953000" y="2514600"/>
            <a:ext cx="5334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0" name="Line 4"/>
          <p:cNvSpPr>
            <a:spLocks noChangeShapeType="1"/>
          </p:cNvSpPr>
          <p:nvPr/>
        </p:nvSpPr>
        <p:spPr bwMode="auto">
          <a:xfrm flipH="1" flipV="1">
            <a:off x="3810000" y="1371600"/>
            <a:ext cx="609600" cy="1524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1" name="Line 5"/>
          <p:cNvSpPr>
            <a:spLocks noChangeShapeType="1"/>
          </p:cNvSpPr>
          <p:nvPr/>
        </p:nvSpPr>
        <p:spPr bwMode="auto">
          <a:xfrm flipH="1" flipV="1">
            <a:off x="3429000" y="2209800"/>
            <a:ext cx="6858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2" name="Line 6"/>
          <p:cNvSpPr>
            <a:spLocks noChangeShapeType="1"/>
          </p:cNvSpPr>
          <p:nvPr/>
        </p:nvSpPr>
        <p:spPr bwMode="auto">
          <a:xfrm flipH="1" flipV="1">
            <a:off x="2133600" y="685800"/>
            <a:ext cx="1828800" cy="2514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3" name="Line 7"/>
          <p:cNvSpPr>
            <a:spLocks noChangeShapeType="1"/>
          </p:cNvSpPr>
          <p:nvPr/>
        </p:nvSpPr>
        <p:spPr bwMode="auto">
          <a:xfrm flipH="1" flipV="1">
            <a:off x="2057400" y="1752600"/>
            <a:ext cx="1905000" cy="1676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4" name="Line 8"/>
          <p:cNvSpPr>
            <a:spLocks noChangeShapeType="1"/>
          </p:cNvSpPr>
          <p:nvPr/>
        </p:nvSpPr>
        <p:spPr bwMode="auto">
          <a:xfrm flipH="1">
            <a:off x="3505200" y="3733800"/>
            <a:ext cx="381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5" name="Line 9"/>
          <p:cNvSpPr>
            <a:spLocks noChangeShapeType="1"/>
          </p:cNvSpPr>
          <p:nvPr/>
        </p:nvSpPr>
        <p:spPr bwMode="auto">
          <a:xfrm flipH="1" flipV="1">
            <a:off x="1981200" y="2819400"/>
            <a:ext cx="19050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6" name="Line 10"/>
          <p:cNvSpPr>
            <a:spLocks noChangeShapeType="1"/>
          </p:cNvSpPr>
          <p:nvPr/>
        </p:nvSpPr>
        <p:spPr bwMode="auto">
          <a:xfrm flipH="1" flipV="1">
            <a:off x="1981200" y="3733800"/>
            <a:ext cx="19050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7" name="Line 11"/>
          <p:cNvSpPr>
            <a:spLocks noChangeShapeType="1"/>
          </p:cNvSpPr>
          <p:nvPr/>
        </p:nvSpPr>
        <p:spPr bwMode="auto">
          <a:xfrm flipH="1">
            <a:off x="3048000" y="4191000"/>
            <a:ext cx="914400" cy="457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 flipH="1">
            <a:off x="1066800" y="4953000"/>
            <a:ext cx="609600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 flipH="1">
            <a:off x="2438400" y="5334000"/>
            <a:ext cx="762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H="1">
            <a:off x="4419600" y="4267200"/>
            <a:ext cx="762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4876800" y="4267200"/>
            <a:ext cx="838200" cy="1066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>
            <a:off x="5105400" y="4191000"/>
            <a:ext cx="22860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>
            <a:off x="5181600" y="3810000"/>
            <a:ext cx="914400" cy="152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 flipV="1">
            <a:off x="5105400" y="3200400"/>
            <a:ext cx="1828800" cy="152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275" name="Line 19"/>
          <p:cNvSpPr>
            <a:spLocks noChangeShapeType="1"/>
          </p:cNvSpPr>
          <p:nvPr/>
        </p:nvSpPr>
        <p:spPr bwMode="auto">
          <a:xfrm flipV="1">
            <a:off x="5181600" y="2438400"/>
            <a:ext cx="22098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0276" name="Picture 20" descr="GO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048000"/>
            <a:ext cx="1300163" cy="1201738"/>
          </a:xfrm>
          <a:prstGeom prst="rect">
            <a:avLst/>
          </a:prstGeom>
          <a:noFill/>
        </p:spPr>
      </p:pic>
      <p:pic>
        <p:nvPicPr>
          <p:cNvPr id="480277" name="Picture 21" descr="logo-bdg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143000"/>
            <a:ext cx="1235075" cy="617538"/>
          </a:xfrm>
          <a:prstGeom prst="rect">
            <a:avLst/>
          </a:prstGeom>
          <a:noFill/>
        </p:spPr>
      </p:pic>
      <p:pic>
        <p:nvPicPr>
          <p:cNvPr id="480278" name="Picture 22" descr="logo-dictyba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810000"/>
            <a:ext cx="1981200" cy="1155700"/>
          </a:xfrm>
          <a:prstGeom prst="rect">
            <a:avLst/>
          </a:prstGeom>
          <a:noFill/>
        </p:spPr>
      </p:pic>
      <p:pic>
        <p:nvPicPr>
          <p:cNvPr id="480279" name="Picture 23" descr="logo-flyba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868363"/>
            <a:ext cx="1943100" cy="503237"/>
          </a:xfrm>
          <a:prstGeom prst="rect">
            <a:avLst/>
          </a:prstGeom>
          <a:noFill/>
        </p:spPr>
      </p:pic>
      <p:pic>
        <p:nvPicPr>
          <p:cNvPr id="480280" name="Picture 24" descr="logo-go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495800"/>
            <a:ext cx="1292225" cy="857250"/>
          </a:xfrm>
          <a:prstGeom prst="rect">
            <a:avLst/>
          </a:prstGeom>
          <a:noFill/>
        </p:spPr>
      </p:pic>
      <p:pic>
        <p:nvPicPr>
          <p:cNvPr id="480281" name="Picture 25" descr="logo-grame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2941638"/>
            <a:ext cx="1646238" cy="639762"/>
          </a:xfrm>
          <a:prstGeom prst="rect">
            <a:avLst/>
          </a:prstGeom>
          <a:noFill/>
        </p:spPr>
      </p:pic>
      <p:pic>
        <p:nvPicPr>
          <p:cNvPr id="480282" name="Picture 26" descr="logo-astrazenec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6172200"/>
            <a:ext cx="1714500" cy="422275"/>
          </a:xfrm>
          <a:prstGeom prst="rect">
            <a:avLst/>
          </a:prstGeom>
          <a:noFill/>
        </p:spPr>
      </p:pic>
      <p:pic>
        <p:nvPicPr>
          <p:cNvPr id="480283" name="Picture 27" descr="logo-mg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057400"/>
            <a:ext cx="1382713" cy="800100"/>
          </a:xfrm>
          <a:prstGeom prst="rect">
            <a:avLst/>
          </a:prstGeom>
          <a:noFill/>
        </p:spPr>
      </p:pic>
      <p:pic>
        <p:nvPicPr>
          <p:cNvPr id="480284" name="Picture 28" descr="logo-incyt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1219200"/>
            <a:ext cx="1782763" cy="422275"/>
          </a:xfrm>
          <a:prstGeom prst="rect">
            <a:avLst/>
          </a:prstGeom>
          <a:noFill/>
        </p:spPr>
      </p:pic>
      <p:pic>
        <p:nvPicPr>
          <p:cNvPr id="480285" name="Picture 29" descr="logo-rg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3276600"/>
            <a:ext cx="1524000" cy="615950"/>
          </a:xfrm>
          <a:prstGeom prst="rect">
            <a:avLst/>
          </a:prstGeom>
          <a:noFill/>
        </p:spPr>
      </p:pic>
      <p:pic>
        <p:nvPicPr>
          <p:cNvPr id="480286" name="Picture 30" descr="logo-sang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10200" y="5410200"/>
            <a:ext cx="3429000" cy="503238"/>
          </a:xfrm>
          <a:prstGeom prst="rect">
            <a:avLst/>
          </a:prstGeom>
          <a:noFill/>
        </p:spPr>
      </p:pic>
      <p:pic>
        <p:nvPicPr>
          <p:cNvPr id="480287" name="Picture 31" descr="logo-sg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1639888"/>
            <a:ext cx="1143000" cy="722312"/>
          </a:xfrm>
          <a:prstGeom prst="rect">
            <a:avLst/>
          </a:prstGeom>
          <a:noFill/>
        </p:spPr>
      </p:pic>
      <p:pic>
        <p:nvPicPr>
          <p:cNvPr id="480288" name="Picture 32" descr="logo-sm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81400" y="4800600"/>
            <a:ext cx="1447800" cy="603250"/>
          </a:xfrm>
          <a:prstGeom prst="rect">
            <a:avLst/>
          </a:prstGeom>
          <a:noFill/>
        </p:spPr>
      </p:pic>
      <p:pic>
        <p:nvPicPr>
          <p:cNvPr id="480289" name="Picture 33" descr="logo-tai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1676400"/>
            <a:ext cx="1771650" cy="993775"/>
          </a:xfrm>
          <a:prstGeom prst="rect">
            <a:avLst/>
          </a:prstGeom>
          <a:noFill/>
        </p:spPr>
      </p:pic>
      <p:pic>
        <p:nvPicPr>
          <p:cNvPr id="480290" name="Picture 34" descr="logo-tg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3581400"/>
            <a:ext cx="879475" cy="1028700"/>
          </a:xfrm>
          <a:prstGeom prst="rect">
            <a:avLst/>
          </a:prstGeom>
          <a:noFill/>
        </p:spPr>
      </p:pic>
      <p:pic>
        <p:nvPicPr>
          <p:cNvPr id="480291" name="Picture 35" descr="logo-tig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95800" y="1828800"/>
            <a:ext cx="2286000" cy="663575"/>
          </a:xfrm>
          <a:prstGeom prst="rect">
            <a:avLst/>
          </a:prstGeom>
          <a:noFill/>
        </p:spPr>
      </p:pic>
      <p:pic>
        <p:nvPicPr>
          <p:cNvPr id="480292" name="Picture 36" descr="logo-wormbas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400" y="133350"/>
            <a:ext cx="3051175" cy="628650"/>
          </a:xfrm>
          <a:prstGeom prst="rect">
            <a:avLst/>
          </a:prstGeom>
          <a:noFill/>
        </p:spPr>
      </p:pic>
      <p:pic>
        <p:nvPicPr>
          <p:cNvPr id="480293" name="Picture 37" descr="logo-zfi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14600" y="2819400"/>
            <a:ext cx="914400" cy="1143000"/>
          </a:xfrm>
          <a:prstGeom prst="rect">
            <a:avLst/>
          </a:prstGeom>
          <a:noFill/>
        </p:spPr>
      </p:pic>
      <p:pic>
        <p:nvPicPr>
          <p:cNvPr id="480294" name="Picture 38" descr="UNIPROT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6200" y="5370513"/>
            <a:ext cx="1981200" cy="496887"/>
          </a:xfrm>
          <a:prstGeom prst="rect">
            <a:avLst/>
          </a:prstGeom>
          <a:noFill/>
        </p:spPr>
      </p:pic>
      <p:pic>
        <p:nvPicPr>
          <p:cNvPr id="480295" name="Picture 39" descr="interpro_small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447800" y="5892800"/>
            <a:ext cx="1219200" cy="81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AMI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0004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/>
          <p:cNvSpPr>
            <a:spLocks noChangeShapeType="1"/>
          </p:cNvSpPr>
          <p:nvPr/>
        </p:nvSpPr>
        <p:spPr bwMode="auto">
          <a:xfrm flipV="1">
            <a:off x="5486400" y="1981200"/>
            <a:ext cx="83820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3352800"/>
            <a:ext cx="8001000" cy="3505200"/>
          </a:xfrm>
          <a:prstGeom prst="flowChartInputOutput">
            <a:avLst/>
          </a:prstGeom>
          <a:solidFill>
            <a:schemeClr val="accent1"/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ook Antiqua" pitchFamily="-106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267200" y="3429000"/>
            <a:ext cx="1143000" cy="4445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Book Antiqua" pitchFamily="-106" charset="0"/>
              </a:rPr>
              <a:t>Heart</a:t>
            </a:r>
            <a:endParaRPr lang="en-US" sz="1200">
              <a:latin typeface="Book Antiqua" pitchFamily="-106" charset="0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743200" y="4127500"/>
            <a:ext cx="1143000" cy="4445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Cavity</a:t>
            </a:r>
          </a:p>
          <a:p>
            <a:r>
              <a:rPr lang="en-US">
                <a:latin typeface="Book Antiqua" pitchFamily="-106" charset="0"/>
              </a:rPr>
              <a:t>of Heart</a:t>
            </a:r>
            <a:endParaRPr lang="en-US" sz="1200">
              <a:latin typeface="Book Antiqua" pitchFamily="-106" charset="0"/>
            </a:endParaRP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5715000" y="4127500"/>
            <a:ext cx="1143000" cy="4445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Wall</a:t>
            </a:r>
          </a:p>
          <a:p>
            <a:r>
              <a:rPr lang="en-US">
                <a:latin typeface="Book Antiqua" pitchFamily="-106" charset="0"/>
              </a:rPr>
              <a:t>of Heart</a:t>
            </a:r>
            <a:endParaRPr lang="en-US" sz="1200">
              <a:latin typeface="Book Antiqua" pitchFamily="-106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4267200" y="4127500"/>
            <a:ext cx="1143000" cy="4445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Right</a:t>
            </a:r>
          </a:p>
          <a:p>
            <a:r>
              <a:rPr lang="en-US">
                <a:latin typeface="Book Antiqua" pitchFamily="-106" charset="0"/>
              </a:rPr>
              <a:t>Atrium</a:t>
            </a:r>
            <a:endParaRPr lang="en-US" sz="1200">
              <a:latin typeface="Book Antiqua" pitchFamily="-106" charset="0"/>
            </a:endParaRP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1752600" y="4953000"/>
            <a:ext cx="1752600" cy="4572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Cavity of</a:t>
            </a:r>
          </a:p>
          <a:p>
            <a:r>
              <a:rPr lang="en-US">
                <a:latin typeface="Book Antiqua" pitchFamily="-106" charset="0"/>
              </a:rPr>
              <a:t>Right Atrium</a:t>
            </a:r>
            <a:endParaRPr lang="en-US" sz="1200">
              <a:latin typeface="Book Antiqua" pitchFamily="-106" charset="0"/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4800600" y="4953000"/>
            <a:ext cx="1752600" cy="4572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Wall of</a:t>
            </a:r>
          </a:p>
          <a:p>
            <a:r>
              <a:rPr lang="en-US">
                <a:latin typeface="Book Antiqua" pitchFamily="-106" charset="0"/>
              </a:rPr>
              <a:t>Right Atrium</a:t>
            </a:r>
            <a:endParaRPr lang="en-US" sz="1200">
              <a:latin typeface="Book Antiqua" pitchFamily="-106" charset="0"/>
            </a:endParaRP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3276600" y="4953000"/>
            <a:ext cx="1752600" cy="4572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Fossa</a:t>
            </a:r>
          </a:p>
          <a:p>
            <a:r>
              <a:rPr lang="en-US">
                <a:latin typeface="Book Antiqua" pitchFamily="-106" charset="0"/>
              </a:rPr>
              <a:t>Ovalis</a:t>
            </a:r>
            <a:endParaRPr lang="en-US" sz="1200">
              <a:latin typeface="Book Antiqua" pitchFamily="-106" charset="0"/>
            </a:endParaRPr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6400800" y="4953000"/>
            <a:ext cx="1752600" cy="4572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Myocardium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600200" y="6019800"/>
            <a:ext cx="1600200" cy="4572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Sinus</a:t>
            </a:r>
          </a:p>
          <a:p>
            <a:r>
              <a:rPr lang="en-US">
                <a:latin typeface="Book Antiqua" pitchFamily="-106" charset="0"/>
              </a:rPr>
              <a:t>Venarum</a:t>
            </a:r>
            <a:endParaRPr lang="en-US" sz="1200">
              <a:latin typeface="Book Antiqua" pitchFamily="-106" charset="0"/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6019800" y="6019800"/>
            <a:ext cx="1600200" cy="4572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SA</a:t>
            </a:r>
          </a:p>
          <a:p>
            <a:r>
              <a:rPr lang="en-US">
                <a:latin typeface="Book Antiqua" pitchFamily="-106" charset="0"/>
              </a:rPr>
              <a:t>Node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3581400" y="6019800"/>
            <a:ext cx="2209800" cy="457200"/>
          </a:xfrm>
          <a:prstGeom prst="flowChartInputOutpu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Myocardium</a:t>
            </a:r>
          </a:p>
          <a:p>
            <a:r>
              <a:rPr lang="en-US">
                <a:latin typeface="Book Antiqua" pitchFamily="-106" charset="0"/>
              </a:rPr>
              <a:t>of Right Atrium</a:t>
            </a:r>
            <a:endParaRPr lang="en-US" sz="1200">
              <a:latin typeface="Book Antiqua" pitchFamily="-106" charset="0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810000" y="3810000"/>
            <a:ext cx="533400" cy="3048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 flipV="1">
            <a:off x="4800600" y="3810000"/>
            <a:ext cx="228600" cy="3810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H="1" flipV="1">
            <a:off x="5257800" y="3657600"/>
            <a:ext cx="914400" cy="6096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V="1">
            <a:off x="2667000" y="4572000"/>
            <a:ext cx="381000" cy="3810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V="1">
            <a:off x="2895600" y="4572000"/>
            <a:ext cx="1447800" cy="3810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 flipV="1">
            <a:off x="4267200" y="4572000"/>
            <a:ext cx="381000" cy="3810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 flipV="1">
            <a:off x="4953000" y="4572000"/>
            <a:ext cx="685800" cy="3810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V="1">
            <a:off x="5791200" y="4572000"/>
            <a:ext cx="228600" cy="3810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flipH="1" flipV="1">
            <a:off x="6705600" y="4572000"/>
            <a:ext cx="533400" cy="3810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 flipV="1">
            <a:off x="2133600" y="5410200"/>
            <a:ext cx="457200" cy="6096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 flipV="1">
            <a:off x="4876800" y="5410200"/>
            <a:ext cx="457200" cy="6096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 flipV="1">
            <a:off x="5486400" y="5410200"/>
            <a:ext cx="1371600" cy="60960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 flipH="1">
            <a:off x="5562600" y="6248400"/>
            <a:ext cx="609600" cy="0"/>
          </a:xfrm>
          <a:prstGeom prst="line">
            <a:avLst/>
          </a:prstGeom>
          <a:noFill/>
          <a:ln w="12700">
            <a:solidFill>
              <a:srgbClr val="00017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2" name="AutoShape 28"/>
          <p:cNvSpPr>
            <a:spLocks noChangeArrowheads="1"/>
          </p:cNvSpPr>
          <p:nvPr/>
        </p:nvSpPr>
        <p:spPr bwMode="auto">
          <a:xfrm>
            <a:off x="4724400" y="24511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Cardiac</a:t>
            </a:r>
          </a:p>
          <a:p>
            <a:r>
              <a:rPr lang="en-US">
                <a:latin typeface="Book Antiqua" pitchFamily="-106" charset="0"/>
              </a:rPr>
              <a:t>Chamber</a:t>
            </a:r>
          </a:p>
        </p:txBody>
      </p:sp>
      <p:sp>
        <p:nvSpPr>
          <p:cNvPr id="57373" name="AutoShape 29"/>
          <p:cNvSpPr>
            <a:spLocks noChangeArrowheads="1"/>
          </p:cNvSpPr>
          <p:nvPr/>
        </p:nvSpPr>
        <p:spPr bwMode="auto">
          <a:xfrm>
            <a:off x="3505200" y="24511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Hollow</a:t>
            </a:r>
          </a:p>
          <a:p>
            <a:r>
              <a:rPr lang="en-US">
                <a:latin typeface="Book Antiqua" pitchFamily="-106" charset="0"/>
              </a:rPr>
              <a:t>Viscus</a:t>
            </a:r>
          </a:p>
        </p:txBody>
      </p:sp>
      <p:sp>
        <p:nvSpPr>
          <p:cNvPr id="57374" name="AutoShape 30"/>
          <p:cNvSpPr>
            <a:spLocks noChangeArrowheads="1"/>
          </p:cNvSpPr>
          <p:nvPr/>
        </p:nvSpPr>
        <p:spPr bwMode="auto">
          <a:xfrm>
            <a:off x="2286000" y="24511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Internal</a:t>
            </a:r>
          </a:p>
          <a:p>
            <a:r>
              <a:rPr lang="en-US">
                <a:latin typeface="Book Antiqua" pitchFamily="-106" charset="0"/>
              </a:rPr>
              <a:t>Feature</a:t>
            </a:r>
          </a:p>
        </p:txBody>
      </p:sp>
      <p:sp>
        <p:nvSpPr>
          <p:cNvPr id="57375" name="AutoShape 31"/>
          <p:cNvSpPr>
            <a:spLocks noChangeArrowheads="1"/>
          </p:cNvSpPr>
          <p:nvPr/>
        </p:nvSpPr>
        <p:spPr bwMode="auto">
          <a:xfrm>
            <a:off x="1066800" y="24384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Organ</a:t>
            </a:r>
          </a:p>
          <a:p>
            <a:r>
              <a:rPr lang="en-US">
                <a:latin typeface="Book Antiqua" pitchFamily="-106" charset="0"/>
              </a:rPr>
              <a:t>Cavity</a:t>
            </a:r>
          </a:p>
        </p:txBody>
      </p:sp>
      <p:sp>
        <p:nvSpPr>
          <p:cNvPr id="57376" name="AutoShape 32"/>
          <p:cNvSpPr>
            <a:spLocks noChangeArrowheads="1"/>
          </p:cNvSpPr>
          <p:nvPr/>
        </p:nvSpPr>
        <p:spPr bwMode="auto">
          <a:xfrm>
            <a:off x="381000" y="40513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Organ Cavity</a:t>
            </a:r>
          </a:p>
          <a:p>
            <a:r>
              <a:rPr lang="en-US">
                <a:latin typeface="Book Antiqua" pitchFamily="-106" charset="0"/>
              </a:rPr>
              <a:t>Subdivision</a:t>
            </a:r>
          </a:p>
        </p:txBody>
      </p:sp>
      <p:sp>
        <p:nvSpPr>
          <p:cNvPr id="57377" name="AutoShape 33"/>
          <p:cNvSpPr>
            <a:spLocks noChangeArrowheads="1"/>
          </p:cNvSpPr>
          <p:nvPr/>
        </p:nvSpPr>
        <p:spPr bwMode="auto">
          <a:xfrm>
            <a:off x="1066800" y="2413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Anatomical</a:t>
            </a:r>
          </a:p>
          <a:p>
            <a:r>
              <a:rPr lang="en-US">
                <a:latin typeface="Book Antiqua" pitchFamily="-106" charset="0"/>
              </a:rPr>
              <a:t>Spatial Entity</a:t>
            </a:r>
          </a:p>
        </p:txBody>
      </p:sp>
      <p:sp>
        <p:nvSpPr>
          <p:cNvPr id="57378" name="AutoShape 34"/>
          <p:cNvSpPr>
            <a:spLocks noChangeArrowheads="1"/>
          </p:cNvSpPr>
          <p:nvPr/>
        </p:nvSpPr>
        <p:spPr bwMode="auto">
          <a:xfrm>
            <a:off x="1828800" y="15367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Anatomical</a:t>
            </a:r>
          </a:p>
          <a:p>
            <a:r>
              <a:rPr lang="en-US">
                <a:latin typeface="Book Antiqua" pitchFamily="-106" charset="0"/>
              </a:rPr>
              <a:t>Feature</a:t>
            </a:r>
          </a:p>
        </p:txBody>
      </p:sp>
      <p:sp>
        <p:nvSpPr>
          <p:cNvPr id="57379" name="AutoShape 35"/>
          <p:cNvSpPr>
            <a:spLocks noChangeArrowheads="1"/>
          </p:cNvSpPr>
          <p:nvPr/>
        </p:nvSpPr>
        <p:spPr bwMode="auto">
          <a:xfrm>
            <a:off x="381000" y="15240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Body</a:t>
            </a:r>
          </a:p>
          <a:p>
            <a:r>
              <a:rPr lang="en-US">
                <a:latin typeface="Book Antiqua" pitchFamily="-106" charset="0"/>
              </a:rPr>
              <a:t>Space</a:t>
            </a:r>
          </a:p>
        </p:txBody>
      </p:sp>
      <p:sp>
        <p:nvSpPr>
          <p:cNvPr id="57380" name="AutoShape 36"/>
          <p:cNvSpPr>
            <a:spLocks noChangeArrowheads="1"/>
          </p:cNvSpPr>
          <p:nvPr/>
        </p:nvSpPr>
        <p:spPr bwMode="auto">
          <a:xfrm>
            <a:off x="7467600" y="15367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Organ</a:t>
            </a:r>
          </a:p>
          <a:p>
            <a:r>
              <a:rPr lang="en-US">
                <a:latin typeface="Book Antiqua" pitchFamily="-106" charset="0"/>
              </a:rPr>
              <a:t>Component</a:t>
            </a:r>
          </a:p>
        </p:txBody>
      </p:sp>
      <p:sp>
        <p:nvSpPr>
          <p:cNvPr id="57381" name="AutoShape 37"/>
          <p:cNvSpPr>
            <a:spLocks noChangeArrowheads="1"/>
          </p:cNvSpPr>
          <p:nvPr/>
        </p:nvSpPr>
        <p:spPr bwMode="auto">
          <a:xfrm>
            <a:off x="6019800" y="15367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Organ</a:t>
            </a:r>
          </a:p>
          <a:p>
            <a:r>
              <a:rPr lang="en-US">
                <a:latin typeface="Book Antiqua" pitchFamily="-106" charset="0"/>
              </a:rPr>
              <a:t>Subdivision</a:t>
            </a:r>
          </a:p>
        </p:txBody>
      </p:sp>
      <p:sp>
        <p:nvSpPr>
          <p:cNvPr id="57382" name="AutoShape 38"/>
          <p:cNvSpPr>
            <a:spLocks noChangeArrowheads="1"/>
          </p:cNvSpPr>
          <p:nvPr/>
        </p:nvSpPr>
        <p:spPr bwMode="auto">
          <a:xfrm>
            <a:off x="3886200" y="15240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Viscus</a:t>
            </a:r>
          </a:p>
        </p:txBody>
      </p:sp>
      <p:sp>
        <p:nvSpPr>
          <p:cNvPr id="57383" name="AutoShape 39"/>
          <p:cNvSpPr>
            <a:spLocks noChangeArrowheads="1"/>
          </p:cNvSpPr>
          <p:nvPr/>
        </p:nvSpPr>
        <p:spPr bwMode="auto">
          <a:xfrm>
            <a:off x="6477000" y="8509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Organ</a:t>
            </a:r>
          </a:p>
          <a:p>
            <a:r>
              <a:rPr lang="en-US">
                <a:latin typeface="Book Antiqua" pitchFamily="-106" charset="0"/>
              </a:rPr>
              <a:t>Part</a:t>
            </a:r>
          </a:p>
        </p:txBody>
      </p:sp>
      <p:sp>
        <p:nvSpPr>
          <p:cNvPr id="57384" name="AutoShape 40"/>
          <p:cNvSpPr>
            <a:spLocks noChangeArrowheads="1"/>
          </p:cNvSpPr>
          <p:nvPr/>
        </p:nvSpPr>
        <p:spPr bwMode="auto">
          <a:xfrm>
            <a:off x="3886200" y="8382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Organ</a:t>
            </a:r>
          </a:p>
        </p:txBody>
      </p:sp>
      <p:sp>
        <p:nvSpPr>
          <p:cNvPr id="57385" name="AutoShape 41"/>
          <p:cNvSpPr>
            <a:spLocks noChangeArrowheads="1"/>
          </p:cNvSpPr>
          <p:nvPr/>
        </p:nvSpPr>
        <p:spPr bwMode="auto">
          <a:xfrm>
            <a:off x="5257800" y="228600"/>
            <a:ext cx="1143000" cy="4445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latin typeface="Book Antiqua" pitchFamily="-106" charset="0"/>
              </a:rPr>
              <a:t>Anatomical</a:t>
            </a:r>
          </a:p>
          <a:p>
            <a:r>
              <a:rPr lang="en-US">
                <a:latin typeface="Book Antiqua" pitchFamily="-106" charset="0"/>
              </a:rPr>
              <a:t>Structure</a:t>
            </a:r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 flipH="1" flipV="1">
            <a:off x="990600" y="4495800"/>
            <a:ext cx="838200" cy="182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7" name="Line 43"/>
          <p:cNvSpPr>
            <a:spLocks noChangeShapeType="1"/>
          </p:cNvSpPr>
          <p:nvPr/>
        </p:nvSpPr>
        <p:spPr bwMode="auto">
          <a:xfrm flipH="1" flipV="1">
            <a:off x="1143000" y="4495800"/>
            <a:ext cx="8382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 flipH="1" flipV="1">
            <a:off x="1676400" y="2895600"/>
            <a:ext cx="129540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9" name="Line 45"/>
          <p:cNvSpPr>
            <a:spLocks noChangeShapeType="1"/>
          </p:cNvSpPr>
          <p:nvPr/>
        </p:nvSpPr>
        <p:spPr bwMode="auto">
          <a:xfrm flipH="1" flipV="1">
            <a:off x="2819400" y="2895600"/>
            <a:ext cx="914400" cy="2209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0" name="Line 46"/>
          <p:cNvSpPr>
            <a:spLocks noChangeShapeType="1"/>
          </p:cNvSpPr>
          <p:nvPr/>
        </p:nvSpPr>
        <p:spPr bwMode="auto">
          <a:xfrm flipH="1" flipV="1">
            <a:off x="4114800" y="2895600"/>
            <a:ext cx="533400" cy="533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1" name="Line 47"/>
          <p:cNvSpPr>
            <a:spLocks noChangeShapeType="1"/>
          </p:cNvSpPr>
          <p:nvPr/>
        </p:nvSpPr>
        <p:spPr bwMode="auto">
          <a:xfrm flipH="1" flipV="1">
            <a:off x="4953000" y="2895600"/>
            <a:ext cx="228600" cy="1295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2" name="Line 48"/>
          <p:cNvSpPr>
            <a:spLocks noChangeShapeType="1"/>
          </p:cNvSpPr>
          <p:nvPr/>
        </p:nvSpPr>
        <p:spPr bwMode="auto">
          <a:xfrm flipV="1">
            <a:off x="5257800" y="1981200"/>
            <a:ext cx="1143000" cy="3048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3" name="Line 49"/>
          <p:cNvSpPr>
            <a:spLocks noChangeShapeType="1"/>
          </p:cNvSpPr>
          <p:nvPr/>
        </p:nvSpPr>
        <p:spPr bwMode="auto">
          <a:xfrm flipV="1">
            <a:off x="6019800" y="1981200"/>
            <a:ext cx="914400" cy="2286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4" name="Line 50"/>
          <p:cNvSpPr>
            <a:spLocks noChangeShapeType="1"/>
          </p:cNvSpPr>
          <p:nvPr/>
        </p:nvSpPr>
        <p:spPr bwMode="auto">
          <a:xfrm flipV="1">
            <a:off x="5334000" y="1981200"/>
            <a:ext cx="2362200" cy="411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5" name="Line 51"/>
          <p:cNvSpPr>
            <a:spLocks noChangeShapeType="1"/>
          </p:cNvSpPr>
          <p:nvPr/>
        </p:nvSpPr>
        <p:spPr bwMode="auto">
          <a:xfrm flipV="1">
            <a:off x="7772400" y="1981200"/>
            <a:ext cx="381000" cy="2971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6" name="Line 52"/>
          <p:cNvSpPr>
            <a:spLocks noChangeShapeType="1"/>
          </p:cNvSpPr>
          <p:nvPr/>
        </p:nvSpPr>
        <p:spPr bwMode="auto">
          <a:xfrm flipV="1">
            <a:off x="7086600" y="2057400"/>
            <a:ext cx="838200" cy="403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 flipV="1">
            <a:off x="914400" y="1981200"/>
            <a:ext cx="0" cy="2057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8" name="Line 54"/>
          <p:cNvSpPr>
            <a:spLocks noChangeShapeType="1"/>
          </p:cNvSpPr>
          <p:nvPr/>
        </p:nvSpPr>
        <p:spPr bwMode="auto">
          <a:xfrm flipH="1" flipV="1">
            <a:off x="1066800" y="1981200"/>
            <a:ext cx="38100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9" name="Line 55"/>
          <p:cNvSpPr>
            <a:spLocks noChangeShapeType="1"/>
          </p:cNvSpPr>
          <p:nvPr/>
        </p:nvSpPr>
        <p:spPr bwMode="auto">
          <a:xfrm flipH="1" flipV="1">
            <a:off x="2514600" y="1981200"/>
            <a:ext cx="22860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0" name="Line 56"/>
          <p:cNvSpPr>
            <a:spLocks noChangeShapeType="1"/>
          </p:cNvSpPr>
          <p:nvPr/>
        </p:nvSpPr>
        <p:spPr bwMode="auto">
          <a:xfrm flipH="1" flipV="1">
            <a:off x="4495800" y="1981200"/>
            <a:ext cx="38100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1" name="Line 57"/>
          <p:cNvSpPr>
            <a:spLocks noChangeShapeType="1"/>
          </p:cNvSpPr>
          <p:nvPr/>
        </p:nvSpPr>
        <p:spPr bwMode="auto">
          <a:xfrm flipV="1">
            <a:off x="4419600" y="1295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 flipV="1">
            <a:off x="6553200" y="1295400"/>
            <a:ext cx="22860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3" name="Line 59"/>
          <p:cNvSpPr>
            <a:spLocks noChangeShapeType="1"/>
          </p:cNvSpPr>
          <p:nvPr/>
        </p:nvSpPr>
        <p:spPr bwMode="auto">
          <a:xfrm flipH="1" flipV="1">
            <a:off x="7391400" y="129540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4" name="Line 60"/>
          <p:cNvSpPr>
            <a:spLocks noChangeShapeType="1"/>
          </p:cNvSpPr>
          <p:nvPr/>
        </p:nvSpPr>
        <p:spPr bwMode="auto">
          <a:xfrm flipH="1" flipV="1">
            <a:off x="5943600" y="685800"/>
            <a:ext cx="53340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 flipV="1">
            <a:off x="5029200" y="685800"/>
            <a:ext cx="68580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6" name="Line 62"/>
          <p:cNvSpPr>
            <a:spLocks noChangeShapeType="1"/>
          </p:cNvSpPr>
          <p:nvPr/>
        </p:nvSpPr>
        <p:spPr bwMode="auto">
          <a:xfrm flipV="1">
            <a:off x="914400" y="685800"/>
            <a:ext cx="6096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7" name="Line 63"/>
          <p:cNvSpPr>
            <a:spLocks noChangeShapeType="1"/>
          </p:cNvSpPr>
          <p:nvPr/>
        </p:nvSpPr>
        <p:spPr bwMode="auto">
          <a:xfrm flipH="1" flipV="1">
            <a:off x="1752600" y="685800"/>
            <a:ext cx="6096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8" name="Text Box 64"/>
          <p:cNvSpPr txBox="1">
            <a:spLocks noChangeArrowheads="1"/>
          </p:cNvSpPr>
          <p:nvPr/>
        </p:nvSpPr>
        <p:spPr bwMode="auto">
          <a:xfrm>
            <a:off x="7315200" y="3429000"/>
            <a:ext cx="16002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Book Antiqua" pitchFamily="-106" charset="0"/>
              </a:rPr>
              <a:t>Parts of the heart</a:t>
            </a:r>
          </a:p>
        </p:txBody>
      </p:sp>
      <p:sp>
        <p:nvSpPr>
          <p:cNvPr id="57409" name="Text Box 65"/>
          <p:cNvSpPr txBox="1">
            <a:spLocks noChangeArrowheads="1"/>
          </p:cNvSpPr>
          <p:nvPr/>
        </p:nvSpPr>
        <p:spPr bwMode="auto">
          <a:xfrm>
            <a:off x="6581775" y="-46038"/>
            <a:ext cx="2562225" cy="7048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latin typeface="Book Antiqua" pitchFamily="-106" charset="0"/>
              </a:rPr>
              <a:t>Foundational Model</a:t>
            </a:r>
            <a:br>
              <a:rPr lang="en-US" sz="2000" b="1">
                <a:latin typeface="Book Antiqua" pitchFamily="-106" charset="0"/>
              </a:rPr>
            </a:br>
            <a:r>
              <a:rPr lang="en-US" sz="2000" b="1">
                <a:latin typeface="Book Antiqua" pitchFamily="-106" charset="0"/>
              </a:rPr>
              <a:t>of Anatomy</a:t>
            </a:r>
          </a:p>
        </p:txBody>
      </p:sp>
      <p:sp>
        <p:nvSpPr>
          <p:cNvPr id="57410" name="Text Box 66"/>
          <p:cNvSpPr txBox="1">
            <a:spLocks noChangeArrowheads="1"/>
          </p:cNvSpPr>
          <p:nvPr/>
        </p:nvSpPr>
        <p:spPr bwMode="auto">
          <a:xfrm>
            <a:off x="762000" y="5029200"/>
            <a:ext cx="588963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latin typeface="Book Antiqua" pitchFamily="-106" charset="0"/>
              </a:rPr>
              <a:t>Is-a</a:t>
            </a:r>
          </a:p>
        </p:txBody>
      </p:sp>
      <p:sp>
        <p:nvSpPr>
          <p:cNvPr id="57411" name="Text Box 67"/>
          <p:cNvSpPr txBox="1">
            <a:spLocks noChangeArrowheads="1"/>
          </p:cNvSpPr>
          <p:nvPr/>
        </p:nvSpPr>
        <p:spPr bwMode="auto">
          <a:xfrm>
            <a:off x="2362200" y="5562600"/>
            <a:ext cx="877888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17C"/>
                </a:solidFill>
                <a:latin typeface="Book Antiqua" pitchFamily="-106" charset="0"/>
              </a:rPr>
              <a:t>Part-of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 FMA demonstrates that distinctions are not universal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Blood</a:t>
            </a:r>
            <a:r>
              <a:rPr lang="en-US"/>
              <a:t> is not a tissue, but rather a </a:t>
            </a:r>
            <a:r>
              <a:rPr lang="en-US">
                <a:solidFill>
                  <a:schemeClr val="tx2"/>
                </a:solidFill>
              </a:rPr>
              <a:t>body substance </a:t>
            </a:r>
            <a:r>
              <a:rPr lang="en-US"/>
              <a:t>(like saliva or sweat)</a:t>
            </a:r>
          </a:p>
          <a:p>
            <a:pPr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solidFill>
                  <a:schemeClr val="tx2"/>
                </a:solidFill>
              </a:rPr>
              <a:t>pericardium</a:t>
            </a:r>
            <a:r>
              <a:rPr lang="en-US"/>
              <a:t> is not part of the </a:t>
            </a:r>
            <a:r>
              <a:rPr lang="en-US">
                <a:solidFill>
                  <a:schemeClr val="tx2"/>
                </a:solidFill>
              </a:rPr>
              <a:t>heart</a:t>
            </a:r>
            <a:r>
              <a:rPr lang="en-US"/>
              <a:t>, but rather an organ in and of itself</a:t>
            </a:r>
          </a:p>
          <a:p>
            <a:pPr>
              <a:lnSpc>
                <a:spcPct val="90000"/>
              </a:lnSpc>
            </a:pPr>
            <a:r>
              <a:rPr lang="en-US"/>
              <a:t>Each </a:t>
            </a:r>
            <a:r>
              <a:rPr lang="en-US">
                <a:solidFill>
                  <a:schemeClr val="tx2"/>
                </a:solidFill>
              </a:rPr>
              <a:t>joint</a:t>
            </a:r>
            <a:r>
              <a:rPr lang="en-US"/>
              <a:t>, each </a:t>
            </a:r>
            <a:r>
              <a:rPr lang="en-US">
                <a:solidFill>
                  <a:schemeClr val="tx2"/>
                </a:solidFill>
              </a:rPr>
              <a:t>tendon</a:t>
            </a:r>
            <a:r>
              <a:rPr lang="en-US"/>
              <a:t>, each piece of </a:t>
            </a:r>
            <a:r>
              <a:rPr lang="en-US">
                <a:solidFill>
                  <a:schemeClr val="tx2"/>
                </a:solidFill>
              </a:rPr>
              <a:t>fascia</a:t>
            </a:r>
            <a:r>
              <a:rPr lang="en-US"/>
              <a:t> is a separate organ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0" y="5715000"/>
            <a:ext cx="5632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ook Antiqua" pitchFamily="-106" charset="0"/>
              </a:rPr>
              <a:t>These views are not shared by many anatomists!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1188"/>
            <a:ext cx="7772400" cy="1141412"/>
          </a:xfrm>
          <a:noFill/>
        </p:spPr>
        <p:txBody>
          <a:bodyPr/>
          <a:lstStyle/>
          <a:p>
            <a:pPr marL="25400">
              <a:spcAft>
                <a:spcPts val="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  <a:tab pos="8547100" algn="l"/>
              </a:tabLst>
            </a:pPr>
            <a:r>
              <a:rPr lang="en-US"/>
              <a:t>Why develop an ontology?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346075" indent="-346075">
              <a:lnSpc>
                <a:spcPct val="90000"/>
              </a:lnSpc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34290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2400"/>
              <a:t>To share a </a:t>
            </a:r>
            <a:r>
              <a:rPr lang="en-US" sz="2400" b="1"/>
              <a:t>common understanding</a:t>
            </a:r>
            <a:r>
              <a:rPr lang="en-US" sz="2400"/>
              <a:t> of the entities in a given domain</a:t>
            </a:r>
          </a:p>
          <a:p>
            <a:pPr marL="800100" lvl="1" indent="-342900">
              <a:lnSpc>
                <a:spcPct val="90000"/>
              </a:lnSpc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34290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2000"/>
              <a:t>among people</a:t>
            </a:r>
          </a:p>
          <a:p>
            <a:pPr marL="800100" lvl="1" indent="-342900">
              <a:lnSpc>
                <a:spcPct val="90000"/>
              </a:lnSpc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34290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2000"/>
              <a:t>among software agents</a:t>
            </a:r>
          </a:p>
          <a:p>
            <a:pPr marL="800100" lvl="1" indent="-342900">
              <a:lnSpc>
                <a:spcPct val="90000"/>
              </a:lnSpc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34290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2000"/>
              <a:t>between people and software</a:t>
            </a:r>
          </a:p>
          <a:p>
            <a:pPr marL="346075" indent="-346075">
              <a:lnSpc>
                <a:spcPct val="90000"/>
              </a:lnSpc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34290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2400"/>
              <a:t>To enable </a:t>
            </a:r>
            <a:r>
              <a:rPr lang="en-US" sz="2400" b="1"/>
              <a:t>reuse</a:t>
            </a:r>
            <a:r>
              <a:rPr lang="en-US" sz="2400"/>
              <a:t> of data and information</a:t>
            </a:r>
          </a:p>
          <a:p>
            <a:pPr marL="800100" lvl="1" indent="-342900">
              <a:lnSpc>
                <a:spcPct val="90000"/>
              </a:lnSpc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34290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2000"/>
              <a:t>to avoid re-inventing the wheel</a:t>
            </a:r>
          </a:p>
          <a:p>
            <a:pPr marL="800100" lvl="1" indent="-342900">
              <a:lnSpc>
                <a:spcPct val="90000"/>
              </a:lnSpc>
              <a:spcAft>
                <a:spcPts val="13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34290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2000"/>
              <a:t>to introduce standards to allow interoperability and automatic reasoning</a:t>
            </a:r>
          </a:p>
          <a:p>
            <a:pPr marL="346075" indent="-346075">
              <a:lnSpc>
                <a:spcPct val="90000"/>
              </a:lnSpc>
              <a:spcAft>
                <a:spcPts val="13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7429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34290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2400"/>
              <a:t>To create </a:t>
            </a:r>
            <a:r>
              <a:rPr lang="en-US" sz="2400" b="1"/>
              <a:t>communities of researchers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242" name="Object 1026"/>
          <p:cNvGraphicFramePr>
            <a:graphicFrameLocks noChangeAspect="1"/>
          </p:cNvGraphicFramePr>
          <p:nvPr/>
        </p:nvGraphicFramePr>
        <p:xfrm>
          <a:off x="4724400" y="1143000"/>
          <a:ext cx="4276725" cy="5562600"/>
        </p:xfrm>
        <a:graphic>
          <a:graphicData uri="http://schemas.openxmlformats.org/presentationml/2006/ole">
            <p:oleObj spid="_x0000_s120834" name="Picture" r:id="rId4" imgW="8611072" imgH="6256482" progId="Word.Picture.8">
              <p:embed/>
            </p:oleObj>
          </a:graphicData>
        </a:graphic>
      </p:graphicFrame>
      <p:sp>
        <p:nvSpPr>
          <p:cNvPr id="3942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We really want ontologies in electronic form</a:t>
            </a:r>
            <a:endParaRPr lang="en-US"/>
          </a:p>
        </p:txBody>
      </p:sp>
      <p:sp>
        <p:nvSpPr>
          <p:cNvPr id="394244" name="Rectangle 102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Ontology contents can be processed and interpreted by computers</a:t>
            </a:r>
          </a:p>
          <a:p>
            <a:r>
              <a:rPr lang="en-US" sz="2800"/>
              <a:t>Interactive tools can assist developers in ontology authoring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3200"/>
              <a:t>Many Factors can Influence the Effectiveness of Outbreak Detection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3505200" cy="4495800"/>
          </a:xfrm>
        </p:spPr>
        <p:txBody>
          <a:bodyPr>
            <a:normAutofit lnSpcReduction="10000"/>
          </a:bodyPr>
          <a:lstStyle/>
          <a:p>
            <a:r>
              <a:rPr lang="en-US"/>
              <a:t>Progression of disease within individuals</a:t>
            </a:r>
          </a:p>
          <a:p>
            <a:r>
              <a:rPr lang="en-US"/>
              <a:t>Population and exposure characteristics</a:t>
            </a:r>
          </a:p>
          <a:p>
            <a:r>
              <a:rPr lang="en-US"/>
              <a:t>Surveillance system characteristics</a:t>
            </a:r>
          </a:p>
        </p:txBody>
      </p:sp>
      <p:pic>
        <p:nvPicPr>
          <p:cNvPr id="30724" name="Picture 5" descr="DetectionFacto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828800"/>
            <a:ext cx="4572000" cy="330835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800600" y="5181600"/>
            <a:ext cx="396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30000"/>
              </a:spcBef>
            </a:pPr>
            <a:r>
              <a:rPr lang="en-US" sz="1000">
                <a:latin typeface="Trebuchet MS" pitchFamily="-106" charset="0"/>
              </a:rPr>
              <a:t>From Buehler et al. EID 2003;9:1197-1204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0"/>
            <a:ext cx="9144000" cy="6540500"/>
          </a:xfrm>
          <a:prstGeom prst="rect">
            <a:avLst/>
          </a:prstGeom>
          <a:noFill/>
        </p:spPr>
      </p:pic>
      <p:sp>
        <p:nvSpPr>
          <p:cNvPr id="284675" name="Text Box 3"/>
          <p:cNvSpPr txBox="1">
            <a:spLocks noChangeArrowheads="1"/>
          </p:cNvSpPr>
          <p:nvPr/>
        </p:nvSpPr>
        <p:spPr bwMode="auto">
          <a:xfrm flipH="1">
            <a:off x="0" y="-76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pitchFamily="-106" charset="0"/>
              </a:rPr>
              <a:t>The NCI Thesaurus in Protégé-OWL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9251950" y="527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Times" pitchFamily="-106" charset="0"/>
            </a:endParaRPr>
          </a:p>
        </p:txBody>
      </p:sp>
      <p:sp>
        <p:nvSpPr>
          <p:cNvPr id="751619" name="Rectangle 3"/>
          <p:cNvSpPr>
            <a:spLocks noChangeArrowheads="1"/>
          </p:cNvSpPr>
          <p:nvPr/>
        </p:nvSpPr>
        <p:spPr bwMode="auto">
          <a:xfrm>
            <a:off x="-1023938" y="3044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Biomedical Ontologies</a:t>
            </a:r>
          </a:p>
        </p:txBody>
      </p:sp>
      <p:sp>
        <p:nvSpPr>
          <p:cNvPr id="7516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To provide a classification of biomedical entities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annotate data to enable summarization and comparison across databases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provide for semantic data integration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drive</a:t>
            </a:r>
            <a:r>
              <a:rPr lang="en-US" sz="2800" dirty="0" smtClean="0"/>
              <a:t> natural-language processing systems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To simplify the engineering of complex software systems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provide a formal specification of biomedical knowledge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Biosurveillance Data Sources Ontology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0" y="1443038"/>
          <a:ext cx="9144000" cy="5414962"/>
        </p:xfrm>
        <a:graphic>
          <a:graphicData uri="http://schemas.openxmlformats.org/presentationml/2006/ole">
            <p:oleObj spid="_x0000_s58370" name="Bitmap Image" r:id="rId4" imgW="8628571" imgH="639216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Ontology defines how data should be accessed from the database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0" y="1490663"/>
          <a:ext cx="9144000" cy="5367337"/>
        </p:xfrm>
        <a:graphic>
          <a:graphicData uri="http://schemas.openxmlformats.org/presentationml/2006/ole">
            <p:oleObj spid="_x0000_s60418" name="Bitmap Image" r:id="rId4" imgW="8419048" imgH="360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Ontologies:  </a:t>
            </a:r>
            <a:br>
              <a:rPr lang="en-US"/>
            </a:br>
            <a:r>
              <a:rPr lang="en-US"/>
              <a:t>Good news and bad news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500"/>
              <a:t>The Good news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ea typeface="ＭＳ Ｐゴシック" pitchFamily="-106" charset="-128"/>
              </a:rPr>
              <a:t>Ontologies allow computers to “understand” definitions of concepts and to relate concepts to one another</a:t>
            </a:r>
          </a:p>
          <a:p>
            <a:pPr lvl="1">
              <a:lnSpc>
                <a:spcPct val="90000"/>
              </a:lnSpc>
            </a:pPr>
            <a:r>
              <a:rPr lang="en-US" sz="2100">
                <a:ea typeface="ＭＳ Ｐゴシック" pitchFamily="-106" charset="-128"/>
              </a:rPr>
              <a:t>Automated inheritance of attributes makes it very easy to add new concepts to an ontology over time</a:t>
            </a:r>
          </a:p>
          <a:p>
            <a:pPr lvl="1">
              <a:lnSpc>
                <a:spcPct val="90000"/>
              </a:lnSpc>
            </a:pPr>
            <a:r>
              <a:rPr lang="en-US" sz="2100">
                <a:ea typeface="ＭＳ Ｐゴシック" pitchFamily="-106" charset="-128"/>
              </a:rPr>
              <a:t>Ontologies can be developed in standard knowledge-representation languages that have wide usage</a:t>
            </a:r>
          </a:p>
          <a:p>
            <a:pPr>
              <a:lnSpc>
                <a:spcPct val="90000"/>
              </a:lnSpc>
            </a:pPr>
            <a:r>
              <a:rPr lang="en-US" sz="2500"/>
              <a:t>The Bad news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ea typeface="ＭＳ Ｐゴシック" pitchFamily="-106" charset="-128"/>
              </a:rPr>
              <a:t>Most current biomedical ontologies have been developed using non-standard languages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ea typeface="ＭＳ Ｐゴシック" pitchFamily="-106" charset="-128"/>
              </a:rPr>
              <a:t>It’s still very hard to get people to agree about the content of proposed ontologies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Challenges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data</a:t>
            </a:r>
          </a:p>
          <a:p>
            <a:r>
              <a:rPr lang="en-US" dirty="0"/>
              <a:t>Interpretation of data</a:t>
            </a:r>
          </a:p>
          <a:p>
            <a:r>
              <a:rPr lang="en-US" b="1" dirty="0"/>
              <a:t>Integration of data</a:t>
            </a:r>
          </a:p>
          <a:p>
            <a:r>
              <a:rPr lang="en-US" dirty="0"/>
              <a:t>Identification of appropriate analytic methods</a:t>
            </a:r>
          </a:p>
          <a:p>
            <a:r>
              <a:rPr lang="en-US" dirty="0"/>
              <a:t>Coordination of problem solving to address diverse data sources</a:t>
            </a:r>
          </a:p>
          <a:p>
            <a:r>
              <a:rPr lang="en-US" dirty="0"/>
              <a:t>Determining what to report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Medical Entities Dictionary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after </a:t>
            </a:r>
            <a:r>
              <a:rPr lang="en-US" sz="2400" dirty="0" err="1"/>
              <a:t>Cimino</a:t>
            </a:r>
            <a:r>
              <a:rPr lang="en-US" sz="2400" dirty="0"/>
              <a:t>)</a:t>
            </a:r>
            <a:endParaRPr lang="en-US" sz="2800" dirty="0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3733800" y="1752600"/>
            <a:ext cx="2362200" cy="2133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6600">
                <a:latin typeface="Book Antiqua" pitchFamily="-106" charset="0"/>
              </a:rPr>
              <a:t>MED</a:t>
            </a:r>
            <a:endParaRPr lang="en-US" sz="4800">
              <a:latin typeface="Book Antiqua" pitchFamily="-106" charset="0"/>
            </a:endParaRP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304800" y="2286000"/>
            <a:ext cx="2438400" cy="1447800"/>
          </a:xfrm>
          <a:prstGeom prst="cube">
            <a:avLst>
              <a:gd name="adj" fmla="val 25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200">
                <a:solidFill>
                  <a:schemeClr val="bg2"/>
                </a:solidFill>
                <a:latin typeface="Book Antiqua" pitchFamily="-106" charset="0"/>
              </a:rPr>
              <a:t>Patient</a:t>
            </a:r>
          </a:p>
          <a:p>
            <a:r>
              <a:rPr lang="en-US" sz="3200">
                <a:solidFill>
                  <a:schemeClr val="bg2"/>
                </a:solidFill>
                <a:latin typeface="Book Antiqua" pitchFamily="-106" charset="0"/>
              </a:rPr>
              <a:t>Registration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1295400" y="4648200"/>
            <a:ext cx="2438400" cy="14478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Book Antiqua" pitchFamily="-106" charset="0"/>
              </a:rPr>
              <a:t>Clinical</a:t>
            </a:r>
          </a:p>
          <a:p>
            <a:r>
              <a:rPr lang="en-US" sz="3200" dirty="0">
                <a:latin typeface="Book Antiqua" pitchFamily="-106" charset="0"/>
              </a:rPr>
              <a:t>Laboratory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6019800" y="5181600"/>
            <a:ext cx="2438400" cy="14478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200">
                <a:solidFill>
                  <a:schemeClr val="bg2"/>
                </a:solidFill>
                <a:latin typeface="Book Antiqua" pitchFamily="-106" charset="0"/>
              </a:rPr>
              <a:t>Radiology</a:t>
            </a:r>
            <a:endParaRPr lang="en-US" sz="3200">
              <a:latin typeface="Book Antiqua" pitchFamily="-106" charset="0"/>
            </a:endParaRP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6400800" y="2895600"/>
            <a:ext cx="2438400" cy="1447800"/>
          </a:xfrm>
          <a:prstGeom prst="cube">
            <a:avLst>
              <a:gd name="adj" fmla="val 25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200">
                <a:solidFill>
                  <a:schemeClr val="bg2"/>
                </a:solidFill>
                <a:latin typeface="Book Antiqua" pitchFamily="-106" charset="0"/>
              </a:rPr>
              <a:t>Pharmacy</a:t>
            </a:r>
          </a:p>
        </p:txBody>
      </p:sp>
      <p:cxnSp>
        <p:nvCxnSpPr>
          <p:cNvPr id="66568" name="AutoShape 8"/>
          <p:cNvCxnSpPr>
            <a:cxnSpLocks noChangeShapeType="1"/>
            <a:stCxn id="66565" idx="5"/>
            <a:endCxn id="66563" idx="3"/>
          </p:cNvCxnSpPr>
          <p:nvPr/>
        </p:nvCxnSpPr>
        <p:spPr bwMode="auto">
          <a:xfrm flipV="1">
            <a:off x="3733800" y="3886200"/>
            <a:ext cx="1181100" cy="1304925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 type="stealth" w="lg" len="lg"/>
            <a:tailEnd type="none" w="lg" len="lg"/>
          </a:ln>
        </p:spPr>
      </p:cxnSp>
      <p:cxnSp>
        <p:nvCxnSpPr>
          <p:cNvPr id="66569" name="AutoShape 9"/>
          <p:cNvCxnSpPr>
            <a:cxnSpLocks noChangeShapeType="1"/>
            <a:stCxn id="66563" idx="3"/>
            <a:endCxn id="66566" idx="2"/>
          </p:cNvCxnSpPr>
          <p:nvPr/>
        </p:nvCxnSpPr>
        <p:spPr bwMode="auto">
          <a:xfrm rot="16200000" flipH="1">
            <a:off x="4367212" y="4433888"/>
            <a:ext cx="2200275" cy="1104900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 type="none" w="lg" len="lg"/>
            <a:tailEnd type="stealth" w="lg" len="lg"/>
          </a:ln>
        </p:spPr>
      </p:cxnSp>
      <p:cxnSp>
        <p:nvCxnSpPr>
          <p:cNvPr id="66570" name="AutoShape 10"/>
          <p:cNvCxnSpPr>
            <a:cxnSpLocks noChangeShapeType="1"/>
            <a:stCxn id="66564" idx="5"/>
            <a:endCxn id="66563" idx="3"/>
          </p:cNvCxnSpPr>
          <p:nvPr/>
        </p:nvCxnSpPr>
        <p:spPr bwMode="auto">
          <a:xfrm>
            <a:off x="2743200" y="2828925"/>
            <a:ext cx="2171700" cy="1057275"/>
          </a:xfrm>
          <a:prstGeom prst="curvedConnector4">
            <a:avLst>
              <a:gd name="adj1" fmla="val 22806"/>
              <a:gd name="adj2" fmla="val 121620"/>
            </a:avLst>
          </a:prstGeom>
          <a:noFill/>
          <a:ln w="57150">
            <a:solidFill>
              <a:schemeClr val="tx1"/>
            </a:solidFill>
            <a:round/>
            <a:headEnd type="stealth" w="lg" len="lg"/>
            <a:tailEnd type="none" w="lg" len="lg"/>
          </a:ln>
        </p:spPr>
      </p:cxnSp>
      <p:cxnSp>
        <p:nvCxnSpPr>
          <p:cNvPr id="66571" name="AutoShape 11"/>
          <p:cNvCxnSpPr>
            <a:cxnSpLocks noChangeShapeType="1"/>
            <a:stCxn id="66563" idx="3"/>
            <a:endCxn id="66567" idx="2"/>
          </p:cNvCxnSpPr>
          <p:nvPr/>
        </p:nvCxnSpPr>
        <p:spPr bwMode="auto">
          <a:xfrm rot="5400000" flipH="1" flipV="1">
            <a:off x="5614987" y="3100388"/>
            <a:ext cx="85725" cy="1485900"/>
          </a:xfrm>
          <a:prstGeom prst="curvedConnector4">
            <a:avLst>
              <a:gd name="adj1" fmla="val -266667"/>
              <a:gd name="adj2" fmla="val 89745"/>
            </a:avLst>
          </a:prstGeom>
          <a:noFill/>
          <a:ln w="57150">
            <a:solidFill>
              <a:schemeClr val="tx1"/>
            </a:solidFill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Ontologies for data integration</a:t>
            </a:r>
            <a:br>
              <a:rPr lang="en-US"/>
            </a:br>
            <a:endParaRPr lang="en-US"/>
          </a:p>
        </p:txBody>
      </p:sp>
      <p:grpSp>
        <p:nvGrpSpPr>
          <p:cNvPr id="68611" name="Group 3"/>
          <p:cNvGrpSpPr>
            <a:grpSpLocks/>
          </p:cNvGrpSpPr>
          <p:nvPr/>
        </p:nvGrpSpPr>
        <p:grpSpPr bwMode="auto">
          <a:xfrm>
            <a:off x="3962400" y="1600200"/>
            <a:ext cx="3732213" cy="4381500"/>
            <a:chOff x="1584" y="1248"/>
            <a:chExt cx="2351" cy="2760"/>
          </a:xfrm>
        </p:grpSpPr>
        <p:sp>
          <p:nvSpPr>
            <p:cNvPr id="68625" name="Oval 4"/>
            <p:cNvSpPr>
              <a:spLocks noChangeArrowheads="1"/>
            </p:cNvSpPr>
            <p:nvPr/>
          </p:nvSpPr>
          <p:spPr bwMode="auto">
            <a:xfrm>
              <a:off x="2064" y="1248"/>
              <a:ext cx="67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6" name="Oval 5"/>
            <p:cNvSpPr>
              <a:spLocks noChangeArrowheads="1"/>
            </p:cNvSpPr>
            <p:nvPr/>
          </p:nvSpPr>
          <p:spPr bwMode="auto">
            <a:xfrm>
              <a:off x="2640" y="1968"/>
              <a:ext cx="67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7" name="Oval 6"/>
            <p:cNvSpPr>
              <a:spLocks noChangeArrowheads="1"/>
            </p:cNvSpPr>
            <p:nvPr/>
          </p:nvSpPr>
          <p:spPr bwMode="auto">
            <a:xfrm>
              <a:off x="1584" y="1992"/>
              <a:ext cx="67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8" name="Oval 7"/>
            <p:cNvSpPr>
              <a:spLocks noChangeArrowheads="1"/>
            </p:cNvSpPr>
            <p:nvPr/>
          </p:nvSpPr>
          <p:spPr bwMode="auto">
            <a:xfrm>
              <a:off x="3216" y="2760"/>
              <a:ext cx="67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9" name="Oval 8"/>
            <p:cNvSpPr>
              <a:spLocks noChangeArrowheads="1"/>
            </p:cNvSpPr>
            <p:nvPr/>
          </p:nvSpPr>
          <p:spPr bwMode="auto">
            <a:xfrm>
              <a:off x="2112" y="2760"/>
              <a:ext cx="67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0" name="Line 9"/>
            <p:cNvSpPr>
              <a:spLocks noChangeShapeType="1"/>
            </p:cNvSpPr>
            <p:nvPr/>
          </p:nvSpPr>
          <p:spPr bwMode="auto">
            <a:xfrm flipH="1">
              <a:off x="2016" y="1680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1" name="Line 10"/>
            <p:cNvSpPr>
              <a:spLocks noChangeShapeType="1"/>
            </p:cNvSpPr>
            <p:nvPr/>
          </p:nvSpPr>
          <p:spPr bwMode="auto">
            <a:xfrm>
              <a:off x="2592" y="163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2" name="Line 11"/>
            <p:cNvSpPr>
              <a:spLocks noChangeShapeType="1"/>
            </p:cNvSpPr>
            <p:nvPr/>
          </p:nvSpPr>
          <p:spPr bwMode="auto">
            <a:xfrm flipH="1">
              <a:off x="2592" y="2400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3" name="Line 12"/>
            <p:cNvSpPr>
              <a:spLocks noChangeShapeType="1"/>
            </p:cNvSpPr>
            <p:nvPr/>
          </p:nvSpPr>
          <p:spPr bwMode="auto">
            <a:xfrm>
              <a:off x="3216" y="2352"/>
              <a:ext cx="3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4" name="Text Box 13"/>
            <p:cNvSpPr txBox="1">
              <a:spLocks noChangeArrowheads="1"/>
            </p:cNvSpPr>
            <p:nvPr/>
          </p:nvSpPr>
          <p:spPr bwMode="auto">
            <a:xfrm>
              <a:off x="1658" y="2016"/>
              <a:ext cx="552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Book Antiqua" pitchFamily="-106" charset="0"/>
                </a:rPr>
                <a:t>Hema-</a:t>
              </a:r>
            </a:p>
            <a:p>
              <a:r>
                <a:rPr lang="en-US" sz="1800">
                  <a:latin typeface="Book Antiqua" pitchFamily="-106" charset="0"/>
                </a:rPr>
                <a:t>tology</a:t>
              </a:r>
            </a:p>
          </p:txBody>
        </p:sp>
        <p:sp>
          <p:nvSpPr>
            <p:cNvPr id="68635" name="Text Box 14"/>
            <p:cNvSpPr txBox="1">
              <a:spLocks noChangeArrowheads="1"/>
            </p:cNvSpPr>
            <p:nvPr/>
          </p:nvSpPr>
          <p:spPr bwMode="auto">
            <a:xfrm>
              <a:off x="2143" y="1248"/>
              <a:ext cx="518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Book Antiqua" pitchFamily="-106" charset="0"/>
                </a:rPr>
                <a:t>Lab</a:t>
              </a:r>
            </a:p>
            <a:p>
              <a:r>
                <a:rPr lang="en-US" sz="1800">
                  <a:latin typeface="Book Antiqua" pitchFamily="-106" charset="0"/>
                </a:rPr>
                <a:t>Result</a:t>
              </a:r>
            </a:p>
          </p:txBody>
        </p:sp>
        <p:sp>
          <p:nvSpPr>
            <p:cNvPr id="68636" name="Text Box 15"/>
            <p:cNvSpPr txBox="1">
              <a:spLocks noChangeArrowheads="1"/>
            </p:cNvSpPr>
            <p:nvPr/>
          </p:nvSpPr>
          <p:spPr bwMode="auto">
            <a:xfrm>
              <a:off x="2643" y="1983"/>
              <a:ext cx="711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Book Antiqua" pitchFamily="-106" charset="0"/>
                </a:rPr>
                <a:t>Serum</a:t>
              </a:r>
            </a:p>
            <a:p>
              <a:r>
                <a:rPr lang="en-US" sz="1600">
                  <a:latin typeface="Book Antiqua" pitchFamily="-106" charset="0"/>
                </a:rPr>
                <a:t>Chemistry</a:t>
              </a:r>
            </a:p>
          </p:txBody>
        </p:sp>
        <p:sp>
          <p:nvSpPr>
            <p:cNvPr id="68637" name="Text Box 16"/>
            <p:cNvSpPr txBox="1">
              <a:spLocks noChangeArrowheads="1"/>
            </p:cNvSpPr>
            <p:nvPr/>
          </p:nvSpPr>
          <p:spPr bwMode="auto">
            <a:xfrm>
              <a:off x="2145" y="2784"/>
              <a:ext cx="609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Book Antiqua" pitchFamily="-106" charset="0"/>
                </a:rPr>
                <a:t>Electro-</a:t>
              </a:r>
            </a:p>
            <a:p>
              <a:r>
                <a:rPr lang="en-US" sz="1800">
                  <a:latin typeface="Book Antiqua" pitchFamily="-106" charset="0"/>
                </a:rPr>
                <a:t>lytes</a:t>
              </a:r>
              <a:endParaRPr lang="en-US" sz="2000">
                <a:latin typeface="Book Antiqua" pitchFamily="-106" charset="0"/>
              </a:endParaRPr>
            </a:p>
          </p:txBody>
        </p:sp>
        <p:sp>
          <p:nvSpPr>
            <p:cNvPr id="68638" name="Text Box 17"/>
            <p:cNvSpPr txBox="1">
              <a:spLocks noChangeArrowheads="1"/>
            </p:cNvSpPr>
            <p:nvPr/>
          </p:nvSpPr>
          <p:spPr bwMode="auto">
            <a:xfrm>
              <a:off x="3146" y="2768"/>
              <a:ext cx="789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Book Antiqua" pitchFamily="-106" charset="0"/>
                </a:rPr>
                <a:t>Amino-</a:t>
              </a:r>
            </a:p>
            <a:p>
              <a:r>
                <a:rPr lang="en-US" sz="1600">
                  <a:latin typeface="Book Antiqua" pitchFamily="-106" charset="0"/>
                </a:rPr>
                <a:t>transferases</a:t>
              </a:r>
            </a:p>
          </p:txBody>
        </p:sp>
        <p:sp>
          <p:nvSpPr>
            <p:cNvPr id="68639" name="Oval 18"/>
            <p:cNvSpPr>
              <a:spLocks noChangeArrowheads="1"/>
            </p:cNvSpPr>
            <p:nvPr/>
          </p:nvSpPr>
          <p:spPr bwMode="auto">
            <a:xfrm>
              <a:off x="2688" y="3576"/>
              <a:ext cx="67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0" name="Oval 19"/>
            <p:cNvSpPr>
              <a:spLocks noChangeArrowheads="1"/>
            </p:cNvSpPr>
            <p:nvPr/>
          </p:nvSpPr>
          <p:spPr bwMode="auto">
            <a:xfrm>
              <a:off x="1584" y="3576"/>
              <a:ext cx="67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1" name="Line 20"/>
            <p:cNvSpPr>
              <a:spLocks noChangeShapeType="1"/>
            </p:cNvSpPr>
            <p:nvPr/>
          </p:nvSpPr>
          <p:spPr bwMode="auto">
            <a:xfrm flipH="1">
              <a:off x="2064" y="3216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2" name="Line 21"/>
            <p:cNvSpPr>
              <a:spLocks noChangeShapeType="1"/>
            </p:cNvSpPr>
            <p:nvPr/>
          </p:nvSpPr>
          <p:spPr bwMode="auto">
            <a:xfrm>
              <a:off x="2688" y="3168"/>
              <a:ext cx="3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3" name="Text Box 22"/>
            <p:cNvSpPr txBox="1">
              <a:spLocks noChangeArrowheads="1"/>
            </p:cNvSpPr>
            <p:nvPr/>
          </p:nvSpPr>
          <p:spPr bwMode="auto">
            <a:xfrm>
              <a:off x="1604" y="3648"/>
              <a:ext cx="669" cy="2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Book Antiqua" pitchFamily="-106" charset="0"/>
                </a:rPr>
                <a:t>Sodium</a:t>
              </a:r>
            </a:p>
          </p:txBody>
        </p:sp>
        <p:sp>
          <p:nvSpPr>
            <p:cNvPr id="68644" name="Text Box 23"/>
            <p:cNvSpPr txBox="1">
              <a:spLocks noChangeArrowheads="1"/>
            </p:cNvSpPr>
            <p:nvPr/>
          </p:nvSpPr>
          <p:spPr bwMode="auto">
            <a:xfrm>
              <a:off x="2735" y="3635"/>
              <a:ext cx="62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Book Antiqua" pitchFamily="-106" charset="0"/>
                </a:rPr>
                <a:t>HCO</a:t>
              </a:r>
              <a:r>
                <a:rPr lang="en-US" sz="2400" baseline="-25000">
                  <a:latin typeface="Book Antiqua" pitchFamily="-106" charset="0"/>
                </a:rPr>
                <a:t>3</a:t>
              </a:r>
              <a:endParaRPr lang="en-US" sz="2400">
                <a:latin typeface="Book Antiqua" pitchFamily="-106" charset="0"/>
              </a:endParaRPr>
            </a:p>
          </p:txBody>
        </p:sp>
      </p:grpSp>
      <p:sp>
        <p:nvSpPr>
          <p:cNvPr id="68612" name="AutoShape 24"/>
          <p:cNvSpPr>
            <a:spLocks noChangeArrowheads="1"/>
          </p:cNvSpPr>
          <p:nvPr/>
        </p:nvSpPr>
        <p:spPr bwMode="auto">
          <a:xfrm>
            <a:off x="381000" y="1524000"/>
            <a:ext cx="1524000" cy="1676400"/>
          </a:xfrm>
          <a:prstGeom prst="foldedCorner">
            <a:avLst>
              <a:gd name="adj" fmla="val 12500"/>
            </a:avLst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>
                <a:solidFill>
                  <a:schemeClr val="bg2"/>
                </a:solidFill>
                <a:latin typeface="Book Antiqua" pitchFamily="-106" charset="0"/>
              </a:rPr>
              <a:t>Patient</a:t>
            </a:r>
          </a:p>
          <a:p>
            <a:r>
              <a:rPr lang="en-US" sz="2800">
                <a:solidFill>
                  <a:schemeClr val="bg2"/>
                </a:solidFill>
                <a:latin typeface="Book Antiqua" pitchFamily="-106" charset="0"/>
              </a:rPr>
              <a:t>Database</a:t>
            </a:r>
          </a:p>
          <a:p>
            <a:r>
              <a:rPr lang="en-US" sz="2800">
                <a:solidFill>
                  <a:schemeClr val="bg2"/>
                </a:solidFill>
                <a:latin typeface="Book Antiqua" pitchFamily="-106" charset="0"/>
              </a:rPr>
              <a:t>1</a:t>
            </a:r>
          </a:p>
        </p:txBody>
      </p:sp>
      <p:sp>
        <p:nvSpPr>
          <p:cNvPr id="68613" name="AutoShape 25"/>
          <p:cNvSpPr>
            <a:spLocks noChangeArrowheads="1"/>
          </p:cNvSpPr>
          <p:nvPr/>
        </p:nvSpPr>
        <p:spPr bwMode="auto">
          <a:xfrm>
            <a:off x="1676400" y="3276600"/>
            <a:ext cx="1524000" cy="16764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>
                <a:latin typeface="Book Antiqua" pitchFamily="-106" charset="0"/>
              </a:rPr>
              <a:t>Patient</a:t>
            </a:r>
          </a:p>
          <a:p>
            <a:r>
              <a:rPr lang="en-US" sz="2800">
                <a:latin typeface="Book Antiqua" pitchFamily="-106" charset="0"/>
              </a:rPr>
              <a:t>Database</a:t>
            </a:r>
          </a:p>
          <a:p>
            <a:r>
              <a:rPr lang="en-US" sz="2800">
                <a:latin typeface="Book Antiqua" pitchFamily="-106" charset="0"/>
              </a:rPr>
              <a:t>2</a:t>
            </a:r>
          </a:p>
        </p:txBody>
      </p:sp>
      <p:sp>
        <p:nvSpPr>
          <p:cNvPr id="68614" name="AutoShape 26"/>
          <p:cNvSpPr>
            <a:spLocks noChangeArrowheads="1"/>
          </p:cNvSpPr>
          <p:nvPr/>
        </p:nvSpPr>
        <p:spPr bwMode="auto">
          <a:xfrm>
            <a:off x="228600" y="4953000"/>
            <a:ext cx="1524000" cy="1676400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>
                <a:latin typeface="Book Antiqua" pitchFamily="-106" charset="0"/>
              </a:rPr>
              <a:t>Patient</a:t>
            </a:r>
          </a:p>
          <a:p>
            <a:r>
              <a:rPr lang="en-US" sz="2800">
                <a:latin typeface="Book Antiqua" pitchFamily="-106" charset="0"/>
              </a:rPr>
              <a:t>Database</a:t>
            </a:r>
          </a:p>
          <a:p>
            <a:r>
              <a:rPr lang="en-US" sz="2800">
                <a:latin typeface="Book Antiqua" pitchFamily="-106" charset="0"/>
              </a:rPr>
              <a:t>3</a:t>
            </a:r>
          </a:p>
        </p:txBody>
      </p:sp>
      <p:cxnSp>
        <p:nvCxnSpPr>
          <p:cNvPr id="68615" name="AutoShape 27"/>
          <p:cNvCxnSpPr>
            <a:cxnSpLocks noChangeShapeType="1"/>
            <a:stCxn id="68612" idx="3"/>
            <a:endCxn id="68639" idx="2"/>
          </p:cNvCxnSpPr>
          <p:nvPr/>
        </p:nvCxnSpPr>
        <p:spPr bwMode="auto">
          <a:xfrm>
            <a:off x="1905000" y="2362200"/>
            <a:ext cx="3810000" cy="32766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68616" name="AutoShape 28"/>
          <p:cNvCxnSpPr>
            <a:cxnSpLocks noChangeShapeType="1"/>
            <a:stCxn id="68613" idx="3"/>
            <a:endCxn id="68639" idx="1"/>
          </p:cNvCxnSpPr>
          <p:nvPr/>
        </p:nvCxnSpPr>
        <p:spPr bwMode="auto">
          <a:xfrm>
            <a:off x="3200400" y="4114800"/>
            <a:ext cx="2670175" cy="1281113"/>
          </a:xfrm>
          <a:prstGeom prst="curvedConnector2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68617" name="AutoShape 29"/>
          <p:cNvCxnSpPr>
            <a:cxnSpLocks noChangeShapeType="1"/>
            <a:stCxn id="68614" idx="3"/>
            <a:endCxn id="68639" idx="3"/>
          </p:cNvCxnSpPr>
          <p:nvPr/>
        </p:nvCxnSpPr>
        <p:spPr bwMode="auto">
          <a:xfrm>
            <a:off x="1752600" y="5791200"/>
            <a:ext cx="4117975" cy="90488"/>
          </a:xfrm>
          <a:prstGeom prst="curvedConnector4">
            <a:avLst>
              <a:gd name="adj1" fmla="val 48111"/>
              <a:gd name="adj2" fmla="val 463157"/>
            </a:avLst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</p:cxnSp>
      <p:sp>
        <p:nvSpPr>
          <p:cNvPr id="68618" name="Line 30"/>
          <p:cNvSpPr>
            <a:spLocks noChangeShapeType="1"/>
          </p:cNvSpPr>
          <p:nvPr/>
        </p:nvSpPr>
        <p:spPr bwMode="auto">
          <a:xfrm>
            <a:off x="6858000" y="5638800"/>
            <a:ext cx="6858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Text Box 31"/>
          <p:cNvSpPr txBox="1">
            <a:spLocks noChangeArrowheads="1"/>
          </p:cNvSpPr>
          <p:nvPr/>
        </p:nvSpPr>
        <p:spPr bwMode="auto">
          <a:xfrm>
            <a:off x="7696200" y="5410200"/>
            <a:ext cx="129540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latin typeface="Book Antiqua" pitchFamily="-106" charset="0"/>
              </a:rPr>
              <a:t>HCO</a:t>
            </a:r>
            <a:r>
              <a:rPr lang="en-US" sz="3200" b="1" baseline="-25000">
                <a:latin typeface="Book Antiqua" pitchFamily="-106" charset="0"/>
              </a:rPr>
              <a:t>3</a:t>
            </a:r>
            <a:endParaRPr lang="en-US" sz="3200" b="1">
              <a:latin typeface="Book Antiqua" pitchFamily="-106" charset="0"/>
            </a:endParaRPr>
          </a:p>
          <a:p>
            <a:pPr algn="l"/>
            <a:endParaRPr lang="en-US" sz="2800">
              <a:latin typeface="Book Antiqua" pitchFamily="-106" charset="0"/>
            </a:endParaRPr>
          </a:p>
        </p:txBody>
      </p:sp>
      <p:sp>
        <p:nvSpPr>
          <p:cNvPr id="68620" name="Text Box 32"/>
          <p:cNvSpPr txBox="1">
            <a:spLocks noChangeArrowheads="1"/>
          </p:cNvSpPr>
          <p:nvPr/>
        </p:nvSpPr>
        <p:spPr bwMode="auto">
          <a:xfrm>
            <a:off x="1981200" y="1879600"/>
            <a:ext cx="18430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Book Antiqua" pitchFamily="-106" charset="0"/>
              </a:rPr>
              <a:t>Bicarbonate</a:t>
            </a:r>
            <a:endParaRPr lang="en-US" sz="2800" b="1">
              <a:latin typeface="Book Antiqua" pitchFamily="-106" charset="0"/>
            </a:endParaRPr>
          </a:p>
        </p:txBody>
      </p:sp>
      <p:sp>
        <p:nvSpPr>
          <p:cNvPr id="68621" name="Text Box 33"/>
          <p:cNvSpPr txBox="1">
            <a:spLocks noChangeArrowheads="1"/>
          </p:cNvSpPr>
          <p:nvPr/>
        </p:nvSpPr>
        <p:spPr bwMode="auto">
          <a:xfrm>
            <a:off x="3200400" y="3657600"/>
            <a:ext cx="123031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latin typeface="Book Antiqua" pitchFamily="-106" charset="0"/>
              </a:rPr>
              <a:t>Bicarb</a:t>
            </a:r>
          </a:p>
        </p:txBody>
      </p:sp>
      <p:sp>
        <p:nvSpPr>
          <p:cNvPr id="68622" name="Text Box 34"/>
          <p:cNvSpPr txBox="1">
            <a:spLocks noChangeArrowheads="1"/>
          </p:cNvSpPr>
          <p:nvPr/>
        </p:nvSpPr>
        <p:spPr bwMode="auto">
          <a:xfrm>
            <a:off x="1828800" y="5181600"/>
            <a:ext cx="127476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latin typeface="Book Antiqua" pitchFamily="-106" charset="0"/>
              </a:rPr>
              <a:t>HCO</a:t>
            </a:r>
            <a:r>
              <a:rPr lang="en-US" sz="2800" b="1" baseline="-25000">
                <a:latin typeface="Book Antiqua" pitchFamily="-106" charset="0"/>
              </a:rPr>
              <a:t>3</a:t>
            </a:r>
            <a:r>
              <a:rPr lang="en-US" sz="2800" b="1" baseline="60000">
                <a:latin typeface="Book Antiqua" pitchFamily="-106" charset="0"/>
              </a:rPr>
              <a:t>–</a:t>
            </a:r>
            <a:endParaRPr lang="en-US" sz="2800" b="1">
              <a:solidFill>
                <a:schemeClr val="hlink"/>
              </a:solidFill>
              <a:latin typeface="Book Antiqua" pitchFamily="-106" charset="0"/>
            </a:endParaRPr>
          </a:p>
        </p:txBody>
      </p:sp>
      <p:sp>
        <p:nvSpPr>
          <p:cNvPr id="68623" name="Text Box 35"/>
          <p:cNvSpPr txBox="1">
            <a:spLocks noChangeArrowheads="1"/>
          </p:cNvSpPr>
          <p:nvPr/>
        </p:nvSpPr>
        <p:spPr bwMode="auto">
          <a:xfrm>
            <a:off x="6477000" y="1752600"/>
            <a:ext cx="2074863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>
                <a:latin typeface="Book Antiqua" pitchFamily="-106" charset="0"/>
              </a:rPr>
              <a:t>Ontology of</a:t>
            </a:r>
          </a:p>
          <a:p>
            <a:pPr algn="r"/>
            <a:r>
              <a:rPr lang="en-US" sz="2800">
                <a:latin typeface="Book Antiqua" pitchFamily="-106" charset="0"/>
              </a:rPr>
              <a:t>patient data</a:t>
            </a:r>
          </a:p>
        </p:txBody>
      </p:sp>
      <p:sp>
        <p:nvSpPr>
          <p:cNvPr id="68624" name="Text Box 36"/>
          <p:cNvSpPr txBox="1">
            <a:spLocks noChangeArrowheads="1"/>
          </p:cNvSpPr>
          <p:nvPr/>
        </p:nvSpPr>
        <p:spPr bwMode="auto">
          <a:xfrm>
            <a:off x="7473950" y="6019800"/>
            <a:ext cx="1443038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ook Antiqua" pitchFamily="-106" charset="0"/>
              </a:rPr>
              <a:t>(Canonical</a:t>
            </a:r>
          </a:p>
          <a:p>
            <a:r>
              <a:rPr lang="en-US" sz="2000">
                <a:latin typeface="Book Antiqua" pitchFamily="-106" charset="0"/>
              </a:rPr>
              <a:t>data value)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Challenges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Access to data</a:t>
            </a:r>
          </a:p>
          <a:p>
            <a:r>
              <a:rPr lang="en-US"/>
              <a:t>Interpretation of data</a:t>
            </a:r>
          </a:p>
          <a:p>
            <a:r>
              <a:rPr lang="en-US"/>
              <a:t>Integration of data</a:t>
            </a:r>
          </a:p>
          <a:p>
            <a:r>
              <a:rPr lang="en-US" b="1"/>
              <a:t>Identification of appropriate analytic methods</a:t>
            </a:r>
            <a:endParaRPr lang="en-US"/>
          </a:p>
          <a:p>
            <a:r>
              <a:rPr lang="en-US"/>
              <a:t>Coordination of problem solving to address diverse data sources</a:t>
            </a:r>
          </a:p>
          <a:p>
            <a:r>
              <a:rPr lang="en-US"/>
              <a:t>Determining what to report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Different types of data require different types of problem solvers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500"/>
              <a:t>Are the data multivariate or univariate? </a:t>
            </a:r>
          </a:p>
          <a:p>
            <a:r>
              <a:rPr lang="en-US" sz="2500"/>
              <a:t>Do the data involve temporal or spatial dimensions?</a:t>
            </a:r>
          </a:p>
          <a:p>
            <a:r>
              <a:rPr lang="en-US" sz="2500"/>
              <a:t>Are the data categorical or probabilistic?</a:t>
            </a:r>
          </a:p>
          <a:p>
            <a:r>
              <a:rPr lang="en-US" sz="2500"/>
              <a:t>Are the data acquired as a continuous stream or as a batch?</a:t>
            </a:r>
          </a:p>
          <a:p>
            <a:r>
              <a:rPr lang="en-US" sz="2500"/>
              <a:t>Is it possible for temporal data to arrive out of order?</a:t>
            </a:r>
          </a:p>
          <a:p>
            <a:r>
              <a:rPr lang="en-US" sz="2500"/>
              <a:t>What is the rate of data acquisition and what are the numbers of data that need to be processed?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Challenges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Access to data</a:t>
            </a:r>
          </a:p>
          <a:p>
            <a:r>
              <a:rPr lang="en-US"/>
              <a:t>Interpretation of data</a:t>
            </a:r>
          </a:p>
          <a:p>
            <a:r>
              <a:rPr lang="en-US"/>
              <a:t>Integration of data</a:t>
            </a:r>
          </a:p>
          <a:p>
            <a:r>
              <a:rPr lang="en-US"/>
              <a:t>Identification of appropriate analytic methods</a:t>
            </a:r>
          </a:p>
          <a:p>
            <a:r>
              <a:rPr lang="en-US"/>
              <a:t>Coordination of problem solving to address diverse data sources</a:t>
            </a:r>
          </a:p>
          <a:p>
            <a:r>
              <a:rPr lang="en-US"/>
              <a:t>Determining what to report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 noChangeAspect="1"/>
          </p:cNvGrpSpPr>
          <p:nvPr/>
        </p:nvGrpSpPr>
        <p:grpSpPr bwMode="auto">
          <a:xfrm>
            <a:off x="0" y="0"/>
            <a:ext cx="8382000" cy="6679222"/>
            <a:chOff x="-720" y="-1960"/>
            <a:chExt cx="11376" cy="9065"/>
          </a:xfrm>
        </p:grpSpPr>
        <p:sp>
          <p:nvSpPr>
            <p:cNvPr id="1556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-720" y="-1960"/>
              <a:ext cx="9360" cy="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2800" dirty="0" smtClean="0"/>
                <a:t>An ontology of problem solvers for aberrancy detection</a:t>
              </a:r>
              <a:endParaRPr lang="en-US" sz="2800" dirty="0"/>
            </a:p>
          </p:txBody>
        </p:sp>
        <p:sp>
          <p:nvSpPr>
            <p:cNvPr id="155652" name="Oval 4"/>
            <p:cNvSpPr>
              <a:spLocks noChangeArrowheads="1"/>
            </p:cNvSpPr>
            <p:nvPr/>
          </p:nvSpPr>
          <p:spPr bwMode="auto">
            <a:xfrm>
              <a:off x="3096" y="2150"/>
              <a:ext cx="1296" cy="854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Obtain Current Observation </a:t>
              </a:r>
            </a:p>
          </p:txBody>
        </p:sp>
        <p:sp>
          <p:nvSpPr>
            <p:cNvPr id="155653" name="Text Box 5"/>
            <p:cNvSpPr txBox="1">
              <a:spLocks noChangeArrowheads="1"/>
            </p:cNvSpPr>
            <p:nvPr/>
          </p:nvSpPr>
          <p:spPr bwMode="auto">
            <a:xfrm>
              <a:off x="4680" y="6086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Binary Alarm</a:t>
              </a:r>
            </a:p>
          </p:txBody>
        </p:sp>
        <p:sp>
          <p:nvSpPr>
            <p:cNvPr id="155654" name="Oval 6"/>
            <p:cNvSpPr>
              <a:spLocks noChangeArrowheads="1"/>
            </p:cNvSpPr>
            <p:nvPr/>
          </p:nvSpPr>
          <p:spPr bwMode="auto">
            <a:xfrm>
              <a:off x="6479" y="422"/>
              <a:ext cx="1117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Transform Data</a:t>
              </a:r>
            </a:p>
          </p:txBody>
        </p:sp>
        <p:sp>
          <p:nvSpPr>
            <p:cNvPr id="155655" name="Oval 7"/>
            <p:cNvSpPr>
              <a:spLocks noChangeArrowheads="1"/>
            </p:cNvSpPr>
            <p:nvPr/>
          </p:nvSpPr>
          <p:spPr bwMode="auto">
            <a:xfrm>
              <a:off x="6588" y="3312"/>
              <a:ext cx="972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Forecast</a:t>
              </a:r>
            </a:p>
          </p:txBody>
        </p:sp>
        <p:sp>
          <p:nvSpPr>
            <p:cNvPr id="155656" name="Oval 8"/>
            <p:cNvSpPr>
              <a:spLocks noChangeArrowheads="1"/>
            </p:cNvSpPr>
            <p:nvPr/>
          </p:nvSpPr>
          <p:spPr bwMode="auto">
            <a:xfrm>
              <a:off x="3096" y="3573"/>
              <a:ext cx="1224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Compute Test Value</a:t>
              </a:r>
            </a:p>
          </p:txBody>
        </p:sp>
        <p:sp>
          <p:nvSpPr>
            <p:cNvPr id="155657" name="Oval 9"/>
            <p:cNvSpPr>
              <a:spLocks noChangeArrowheads="1"/>
            </p:cNvSpPr>
            <p:nvPr/>
          </p:nvSpPr>
          <p:spPr bwMode="auto">
            <a:xfrm>
              <a:off x="6481" y="1286"/>
              <a:ext cx="1187" cy="854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Estimate Model Parameters</a:t>
              </a:r>
            </a:p>
          </p:txBody>
        </p:sp>
        <p:sp>
          <p:nvSpPr>
            <p:cNvPr id="155658" name="Oval 10"/>
            <p:cNvSpPr>
              <a:spLocks noChangeArrowheads="1"/>
            </p:cNvSpPr>
            <p:nvPr/>
          </p:nvSpPr>
          <p:spPr bwMode="auto">
            <a:xfrm>
              <a:off x="6481" y="-504"/>
              <a:ext cx="1043" cy="854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Obtain Baseline Data</a:t>
              </a:r>
            </a:p>
          </p:txBody>
        </p:sp>
        <p:sp>
          <p:nvSpPr>
            <p:cNvPr id="155659" name="Oval 11"/>
            <p:cNvSpPr>
              <a:spLocks noChangeArrowheads="1"/>
            </p:cNvSpPr>
            <p:nvPr/>
          </p:nvSpPr>
          <p:spPr bwMode="auto">
            <a:xfrm>
              <a:off x="3096" y="5853"/>
              <a:ext cx="1224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Evaluate Test Value</a:t>
              </a:r>
            </a:p>
          </p:txBody>
        </p:sp>
        <p:sp>
          <p:nvSpPr>
            <p:cNvPr id="155660" name="Oval 12"/>
            <p:cNvSpPr>
              <a:spLocks noChangeArrowheads="1"/>
            </p:cNvSpPr>
            <p:nvPr/>
          </p:nvSpPr>
          <p:spPr bwMode="auto">
            <a:xfrm>
              <a:off x="3096" y="477"/>
              <a:ext cx="1224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Compute Expectation</a:t>
              </a:r>
            </a:p>
          </p:txBody>
        </p:sp>
        <p:sp>
          <p:nvSpPr>
            <p:cNvPr id="155661" name="Text Box 13"/>
            <p:cNvSpPr txBox="1">
              <a:spLocks noChangeArrowheads="1"/>
            </p:cNvSpPr>
            <p:nvPr/>
          </p:nvSpPr>
          <p:spPr bwMode="auto">
            <a:xfrm>
              <a:off x="4680" y="917"/>
              <a:ext cx="1152" cy="441"/>
            </a:xfrm>
            <a:prstGeom prst="rect">
              <a:avLst/>
            </a:prstGeom>
            <a:solidFill>
              <a:srgbClr val="FFF8B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Empirical Forecasting</a:t>
              </a:r>
            </a:p>
          </p:txBody>
        </p:sp>
        <p:sp>
          <p:nvSpPr>
            <p:cNvPr id="155662" name="Text Box 14"/>
            <p:cNvSpPr txBox="1">
              <a:spLocks noChangeArrowheads="1"/>
            </p:cNvSpPr>
            <p:nvPr/>
          </p:nvSpPr>
          <p:spPr bwMode="auto">
            <a:xfrm>
              <a:off x="4680" y="3703"/>
              <a:ext cx="136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Moving Average</a:t>
              </a:r>
            </a:p>
          </p:txBody>
        </p:sp>
        <p:sp>
          <p:nvSpPr>
            <p:cNvPr id="155663" name="Text Box 15"/>
            <p:cNvSpPr txBox="1">
              <a:spLocks noChangeArrowheads="1"/>
            </p:cNvSpPr>
            <p:nvPr/>
          </p:nvSpPr>
          <p:spPr bwMode="auto">
            <a:xfrm>
              <a:off x="7992" y="1317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Mean, StDev</a:t>
              </a:r>
            </a:p>
          </p:txBody>
        </p:sp>
        <p:sp>
          <p:nvSpPr>
            <p:cNvPr id="155664" name="Text Box 16"/>
            <p:cNvSpPr txBox="1">
              <a:spLocks noChangeArrowheads="1"/>
            </p:cNvSpPr>
            <p:nvPr/>
          </p:nvSpPr>
          <p:spPr bwMode="auto">
            <a:xfrm>
              <a:off x="7992" y="-281"/>
              <a:ext cx="1296" cy="271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Database Query</a:t>
              </a:r>
            </a:p>
          </p:txBody>
        </p:sp>
        <p:sp>
          <p:nvSpPr>
            <p:cNvPr id="155665" name="Text Box 17"/>
            <p:cNvSpPr txBox="1">
              <a:spLocks noChangeArrowheads="1"/>
            </p:cNvSpPr>
            <p:nvPr/>
          </p:nvSpPr>
          <p:spPr bwMode="auto">
            <a:xfrm>
              <a:off x="4680" y="2366"/>
              <a:ext cx="1080" cy="441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Database Query</a:t>
              </a:r>
            </a:p>
          </p:txBody>
        </p:sp>
        <p:cxnSp>
          <p:nvCxnSpPr>
            <p:cNvPr id="155666" name="AutoShape 18"/>
            <p:cNvCxnSpPr>
              <a:cxnSpLocks noChangeShapeType="1"/>
              <a:stCxn id="155680" idx="3"/>
              <a:endCxn id="155660" idx="2"/>
            </p:cNvCxnSpPr>
            <p:nvPr/>
          </p:nvCxnSpPr>
          <p:spPr bwMode="auto">
            <a:xfrm flipV="1">
              <a:off x="2520" y="774"/>
              <a:ext cx="576" cy="1496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67" name="AutoShape 19"/>
            <p:cNvCxnSpPr>
              <a:cxnSpLocks noChangeShapeType="1"/>
              <a:stCxn id="155680" idx="3"/>
              <a:endCxn id="155652" idx="2"/>
            </p:cNvCxnSpPr>
            <p:nvPr/>
          </p:nvCxnSpPr>
          <p:spPr bwMode="auto">
            <a:xfrm>
              <a:off x="2520" y="2270"/>
              <a:ext cx="576" cy="307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68" name="AutoShape 20"/>
            <p:cNvCxnSpPr>
              <a:cxnSpLocks noChangeShapeType="1"/>
              <a:stCxn id="155680" idx="3"/>
              <a:endCxn id="155656" idx="2"/>
            </p:cNvCxnSpPr>
            <p:nvPr/>
          </p:nvCxnSpPr>
          <p:spPr bwMode="auto">
            <a:xfrm>
              <a:off x="2520" y="2270"/>
              <a:ext cx="576" cy="1600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69" name="AutoShape 21"/>
            <p:cNvCxnSpPr>
              <a:cxnSpLocks noChangeShapeType="1"/>
              <a:stCxn id="155680" idx="3"/>
              <a:endCxn id="155659" idx="2"/>
            </p:cNvCxnSpPr>
            <p:nvPr/>
          </p:nvCxnSpPr>
          <p:spPr bwMode="auto">
            <a:xfrm>
              <a:off x="2520" y="2270"/>
              <a:ext cx="576" cy="3880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0" name="AutoShape 22"/>
            <p:cNvCxnSpPr>
              <a:cxnSpLocks noChangeShapeType="1"/>
              <a:stCxn id="155659" idx="6"/>
              <a:endCxn id="155653" idx="1"/>
            </p:cNvCxnSpPr>
            <p:nvPr/>
          </p:nvCxnSpPr>
          <p:spPr bwMode="auto">
            <a:xfrm>
              <a:off x="4320" y="6150"/>
              <a:ext cx="360" cy="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1" name="AutoShape 23"/>
            <p:cNvCxnSpPr>
              <a:cxnSpLocks noChangeShapeType="1"/>
              <a:stCxn id="155656" idx="6"/>
              <a:endCxn id="155662" idx="1"/>
            </p:cNvCxnSpPr>
            <p:nvPr/>
          </p:nvCxnSpPr>
          <p:spPr bwMode="auto">
            <a:xfrm flipV="1">
              <a:off x="4320" y="3832"/>
              <a:ext cx="360" cy="3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2" name="AutoShape 24"/>
            <p:cNvCxnSpPr>
              <a:cxnSpLocks noChangeShapeType="1"/>
              <a:stCxn id="155652" idx="6"/>
              <a:endCxn id="155665" idx="1"/>
            </p:cNvCxnSpPr>
            <p:nvPr/>
          </p:nvCxnSpPr>
          <p:spPr bwMode="auto">
            <a:xfrm>
              <a:off x="4392" y="2577"/>
              <a:ext cx="288" cy="1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3" name="AutoShape 25"/>
            <p:cNvCxnSpPr>
              <a:cxnSpLocks noChangeShapeType="1"/>
              <a:stCxn id="155657" idx="6"/>
              <a:endCxn id="155663" idx="1"/>
            </p:cNvCxnSpPr>
            <p:nvPr/>
          </p:nvCxnSpPr>
          <p:spPr bwMode="auto">
            <a:xfrm flipV="1">
              <a:off x="7668" y="1446"/>
              <a:ext cx="324" cy="2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4" name="AutoShape 26"/>
            <p:cNvCxnSpPr>
              <a:cxnSpLocks noChangeShapeType="1"/>
              <a:stCxn id="155658" idx="6"/>
              <a:endCxn id="155664" idx="1"/>
            </p:cNvCxnSpPr>
            <p:nvPr/>
          </p:nvCxnSpPr>
          <p:spPr bwMode="auto">
            <a:xfrm flipV="1">
              <a:off x="7524" y="-145"/>
              <a:ext cx="468" cy="6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5" name="AutoShape 27"/>
            <p:cNvCxnSpPr>
              <a:cxnSpLocks noChangeShapeType="1"/>
              <a:stCxn id="155661" idx="3"/>
              <a:endCxn id="155658" idx="2"/>
            </p:cNvCxnSpPr>
            <p:nvPr/>
          </p:nvCxnSpPr>
          <p:spPr bwMode="auto">
            <a:xfrm flipV="1">
              <a:off x="5832" y="-77"/>
              <a:ext cx="649" cy="1215"/>
            </a:xfrm>
            <a:prstGeom prst="curvedConnector3">
              <a:avLst>
                <a:gd name="adj1" fmla="val 49921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6" name="AutoShape 28"/>
            <p:cNvCxnSpPr>
              <a:cxnSpLocks noChangeShapeType="1"/>
              <a:stCxn id="155661" idx="3"/>
              <a:endCxn id="155654" idx="2"/>
            </p:cNvCxnSpPr>
            <p:nvPr/>
          </p:nvCxnSpPr>
          <p:spPr bwMode="auto">
            <a:xfrm flipV="1">
              <a:off x="5832" y="719"/>
              <a:ext cx="647" cy="419"/>
            </a:xfrm>
            <a:prstGeom prst="curvedConnector3">
              <a:avLst>
                <a:gd name="adj1" fmla="val 49921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7" name="AutoShape 29"/>
            <p:cNvCxnSpPr>
              <a:cxnSpLocks noChangeShapeType="1"/>
              <a:stCxn id="155661" idx="3"/>
              <a:endCxn id="155657" idx="2"/>
            </p:cNvCxnSpPr>
            <p:nvPr/>
          </p:nvCxnSpPr>
          <p:spPr bwMode="auto">
            <a:xfrm>
              <a:off x="5832" y="1138"/>
              <a:ext cx="649" cy="575"/>
            </a:xfrm>
            <a:prstGeom prst="curvedConnector3">
              <a:avLst>
                <a:gd name="adj1" fmla="val 49921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8" name="AutoShape 30"/>
            <p:cNvCxnSpPr>
              <a:cxnSpLocks noChangeShapeType="1"/>
              <a:stCxn id="155661" idx="3"/>
              <a:endCxn id="155655" idx="2"/>
            </p:cNvCxnSpPr>
            <p:nvPr/>
          </p:nvCxnSpPr>
          <p:spPr bwMode="auto">
            <a:xfrm>
              <a:off x="5832" y="1138"/>
              <a:ext cx="756" cy="2341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9" name="AutoShape 31"/>
            <p:cNvCxnSpPr>
              <a:cxnSpLocks noChangeShapeType="1"/>
              <a:stCxn id="155660" idx="6"/>
              <a:endCxn id="155661" idx="1"/>
            </p:cNvCxnSpPr>
            <p:nvPr/>
          </p:nvCxnSpPr>
          <p:spPr bwMode="auto">
            <a:xfrm>
              <a:off x="4320" y="774"/>
              <a:ext cx="360" cy="36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80" name="Text Box 32"/>
            <p:cNvSpPr txBox="1">
              <a:spLocks noChangeArrowheads="1"/>
            </p:cNvSpPr>
            <p:nvPr/>
          </p:nvSpPr>
          <p:spPr bwMode="auto">
            <a:xfrm>
              <a:off x="1512" y="1957"/>
              <a:ext cx="1008" cy="625"/>
            </a:xfrm>
            <a:prstGeom prst="rect">
              <a:avLst/>
            </a:prstGeom>
            <a:solidFill>
              <a:srgbClr val="FFF8B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Aberrancy Detection (Temporal)</a:t>
              </a:r>
            </a:p>
          </p:txBody>
        </p:sp>
        <p:sp>
          <p:nvSpPr>
            <p:cNvPr id="155682" name="Text Box 34"/>
            <p:cNvSpPr txBox="1">
              <a:spLocks noChangeArrowheads="1"/>
            </p:cNvSpPr>
            <p:nvPr/>
          </p:nvSpPr>
          <p:spPr bwMode="auto">
            <a:xfrm>
              <a:off x="4680" y="5726"/>
              <a:ext cx="1296" cy="257"/>
            </a:xfrm>
            <a:prstGeom prst="rect">
              <a:avLst/>
            </a:prstGeom>
            <a:solidFill>
              <a:srgbClr val="FFF8B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Residual-Based</a:t>
              </a:r>
            </a:p>
          </p:txBody>
        </p:sp>
        <p:sp>
          <p:nvSpPr>
            <p:cNvPr id="155683" name="Text Box 35"/>
            <p:cNvSpPr txBox="1">
              <a:spLocks noChangeArrowheads="1"/>
            </p:cNvSpPr>
            <p:nvPr/>
          </p:nvSpPr>
          <p:spPr bwMode="auto">
            <a:xfrm>
              <a:off x="4680" y="6429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Layered Alarm</a:t>
              </a:r>
            </a:p>
          </p:txBody>
        </p:sp>
        <p:cxnSp>
          <p:nvCxnSpPr>
            <p:cNvPr id="155684" name="AutoShape 36"/>
            <p:cNvCxnSpPr>
              <a:cxnSpLocks noChangeShapeType="1"/>
              <a:stCxn id="155659" idx="6"/>
              <a:endCxn id="155682" idx="1"/>
            </p:cNvCxnSpPr>
            <p:nvPr/>
          </p:nvCxnSpPr>
          <p:spPr bwMode="auto">
            <a:xfrm flipV="1">
              <a:off x="4320" y="5855"/>
              <a:ext cx="360" cy="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85" name="AutoShape 37"/>
            <p:cNvCxnSpPr>
              <a:cxnSpLocks noChangeShapeType="1"/>
              <a:stCxn id="155659" idx="6"/>
              <a:endCxn id="155683" idx="1"/>
            </p:cNvCxnSpPr>
            <p:nvPr/>
          </p:nvCxnSpPr>
          <p:spPr bwMode="auto">
            <a:xfrm>
              <a:off x="4320" y="6150"/>
              <a:ext cx="360" cy="40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86" name="Text Box 38"/>
            <p:cNvSpPr txBox="1">
              <a:spLocks noChangeArrowheads="1"/>
            </p:cNvSpPr>
            <p:nvPr/>
          </p:nvSpPr>
          <p:spPr bwMode="auto">
            <a:xfrm>
              <a:off x="4680" y="4341"/>
              <a:ext cx="1080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EWMA</a:t>
              </a:r>
            </a:p>
          </p:txBody>
        </p:sp>
        <p:cxnSp>
          <p:nvCxnSpPr>
            <p:cNvPr id="155687" name="AutoShape 39"/>
            <p:cNvCxnSpPr>
              <a:cxnSpLocks noChangeShapeType="1"/>
              <a:stCxn id="155656" idx="6"/>
              <a:endCxn id="155686" idx="1"/>
            </p:cNvCxnSpPr>
            <p:nvPr/>
          </p:nvCxnSpPr>
          <p:spPr bwMode="auto">
            <a:xfrm>
              <a:off x="4320" y="3870"/>
              <a:ext cx="360" cy="60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88" name="Text Box 40"/>
            <p:cNvSpPr txBox="1">
              <a:spLocks noChangeArrowheads="1"/>
            </p:cNvSpPr>
            <p:nvPr/>
          </p:nvSpPr>
          <p:spPr bwMode="auto">
            <a:xfrm>
              <a:off x="4680" y="3374"/>
              <a:ext cx="136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Cumulative Sum</a:t>
              </a:r>
            </a:p>
          </p:txBody>
        </p:sp>
        <p:cxnSp>
          <p:nvCxnSpPr>
            <p:cNvPr id="155689" name="AutoShape 41"/>
            <p:cNvCxnSpPr>
              <a:cxnSpLocks noChangeShapeType="1"/>
              <a:stCxn id="155656" idx="6"/>
              <a:endCxn id="155688" idx="1"/>
            </p:cNvCxnSpPr>
            <p:nvPr/>
          </p:nvCxnSpPr>
          <p:spPr bwMode="auto">
            <a:xfrm flipV="1">
              <a:off x="4320" y="3503"/>
              <a:ext cx="360" cy="3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90" name="Text Box 42"/>
            <p:cNvSpPr txBox="1">
              <a:spLocks noChangeArrowheads="1"/>
            </p:cNvSpPr>
            <p:nvPr/>
          </p:nvSpPr>
          <p:spPr bwMode="auto">
            <a:xfrm>
              <a:off x="4680" y="4670"/>
              <a:ext cx="1080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P-Value</a:t>
              </a:r>
            </a:p>
          </p:txBody>
        </p:sp>
        <p:cxnSp>
          <p:nvCxnSpPr>
            <p:cNvPr id="155691" name="AutoShape 43"/>
            <p:cNvCxnSpPr>
              <a:cxnSpLocks noChangeShapeType="1"/>
              <a:stCxn id="155656" idx="6"/>
              <a:endCxn id="155690" idx="1"/>
            </p:cNvCxnSpPr>
            <p:nvPr/>
          </p:nvCxnSpPr>
          <p:spPr bwMode="auto">
            <a:xfrm>
              <a:off x="4320" y="3870"/>
              <a:ext cx="360" cy="92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92" name="Text Box 44"/>
            <p:cNvSpPr txBox="1">
              <a:spLocks noChangeArrowheads="1"/>
            </p:cNvSpPr>
            <p:nvPr/>
          </p:nvSpPr>
          <p:spPr bwMode="auto">
            <a:xfrm>
              <a:off x="4680" y="4999"/>
              <a:ext cx="1080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cxnSp>
          <p:nvCxnSpPr>
            <p:cNvPr id="155693" name="AutoShape 45"/>
            <p:cNvCxnSpPr>
              <a:cxnSpLocks noChangeShapeType="1"/>
              <a:stCxn id="155656" idx="6"/>
              <a:endCxn id="155692" idx="1"/>
            </p:cNvCxnSpPr>
            <p:nvPr/>
          </p:nvCxnSpPr>
          <p:spPr bwMode="auto">
            <a:xfrm>
              <a:off x="4320" y="3870"/>
              <a:ext cx="360" cy="125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94" name="Text Box 46"/>
            <p:cNvSpPr txBox="1">
              <a:spLocks noChangeArrowheads="1"/>
            </p:cNvSpPr>
            <p:nvPr/>
          </p:nvSpPr>
          <p:spPr bwMode="auto">
            <a:xfrm>
              <a:off x="4680" y="197"/>
              <a:ext cx="1152" cy="441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Constant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(theory-based)</a:t>
              </a:r>
            </a:p>
          </p:txBody>
        </p:sp>
        <p:cxnSp>
          <p:nvCxnSpPr>
            <p:cNvPr id="155695" name="AutoShape 47"/>
            <p:cNvCxnSpPr>
              <a:cxnSpLocks noChangeShapeType="1"/>
              <a:stCxn id="155660" idx="6"/>
              <a:endCxn id="155694" idx="1"/>
            </p:cNvCxnSpPr>
            <p:nvPr/>
          </p:nvCxnSpPr>
          <p:spPr bwMode="auto">
            <a:xfrm flipV="1">
              <a:off x="4320" y="418"/>
              <a:ext cx="360" cy="35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96" name="Text Box 48"/>
            <p:cNvSpPr txBox="1">
              <a:spLocks noChangeArrowheads="1"/>
            </p:cNvSpPr>
            <p:nvPr/>
          </p:nvSpPr>
          <p:spPr bwMode="auto">
            <a:xfrm>
              <a:off x="7992" y="206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Outlier Removal</a:t>
              </a:r>
            </a:p>
          </p:txBody>
        </p:sp>
        <p:sp>
          <p:nvSpPr>
            <p:cNvPr id="155697" name="Text Box 49"/>
            <p:cNvSpPr txBox="1">
              <a:spLocks noChangeArrowheads="1"/>
            </p:cNvSpPr>
            <p:nvPr/>
          </p:nvSpPr>
          <p:spPr bwMode="auto">
            <a:xfrm>
              <a:off x="7992" y="535"/>
              <a:ext cx="1008" cy="24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Smoothing</a:t>
              </a:r>
            </a:p>
          </p:txBody>
        </p:sp>
        <p:sp>
          <p:nvSpPr>
            <p:cNvPr id="155698" name="Text Box 50"/>
            <p:cNvSpPr txBox="1">
              <a:spLocks noChangeArrowheads="1"/>
            </p:cNvSpPr>
            <p:nvPr/>
          </p:nvSpPr>
          <p:spPr bwMode="auto">
            <a:xfrm>
              <a:off x="7992" y="854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sp>
          <p:nvSpPr>
            <p:cNvPr id="155699" name="Text Box 51"/>
            <p:cNvSpPr txBox="1">
              <a:spLocks noChangeArrowheads="1"/>
            </p:cNvSpPr>
            <p:nvPr/>
          </p:nvSpPr>
          <p:spPr bwMode="auto">
            <a:xfrm>
              <a:off x="7992" y="1965"/>
              <a:ext cx="172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GLM Model Fitting</a:t>
              </a:r>
            </a:p>
          </p:txBody>
        </p:sp>
        <p:sp>
          <p:nvSpPr>
            <p:cNvPr id="155700" name="Text Box 52"/>
            <p:cNvSpPr txBox="1">
              <a:spLocks noChangeArrowheads="1"/>
            </p:cNvSpPr>
            <p:nvPr/>
          </p:nvSpPr>
          <p:spPr bwMode="auto">
            <a:xfrm>
              <a:off x="7992" y="1636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Trend Estimation</a:t>
              </a:r>
            </a:p>
          </p:txBody>
        </p:sp>
        <p:sp>
          <p:nvSpPr>
            <p:cNvPr id="155701" name="Text Box 53"/>
            <p:cNvSpPr txBox="1">
              <a:spLocks noChangeArrowheads="1"/>
            </p:cNvSpPr>
            <p:nvPr/>
          </p:nvSpPr>
          <p:spPr bwMode="auto">
            <a:xfrm>
              <a:off x="7992" y="2613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cxnSp>
          <p:nvCxnSpPr>
            <p:cNvPr id="155702" name="AutoShape 54"/>
            <p:cNvCxnSpPr>
              <a:cxnSpLocks noChangeShapeType="1"/>
              <a:stCxn id="155654" idx="6"/>
              <a:endCxn id="155696" idx="1"/>
            </p:cNvCxnSpPr>
            <p:nvPr/>
          </p:nvCxnSpPr>
          <p:spPr bwMode="auto">
            <a:xfrm flipV="1">
              <a:off x="7596" y="335"/>
              <a:ext cx="396" cy="38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3" name="AutoShape 55"/>
            <p:cNvCxnSpPr>
              <a:cxnSpLocks noChangeShapeType="1"/>
              <a:stCxn id="155654" idx="6"/>
              <a:endCxn id="155697" idx="1"/>
            </p:cNvCxnSpPr>
            <p:nvPr/>
          </p:nvCxnSpPr>
          <p:spPr bwMode="auto">
            <a:xfrm flipV="1">
              <a:off x="7596" y="659"/>
              <a:ext cx="396" cy="6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4" name="AutoShape 56"/>
            <p:cNvCxnSpPr>
              <a:cxnSpLocks noChangeShapeType="1"/>
              <a:stCxn id="155654" idx="6"/>
              <a:endCxn id="155698" idx="1"/>
            </p:cNvCxnSpPr>
            <p:nvPr/>
          </p:nvCxnSpPr>
          <p:spPr bwMode="auto">
            <a:xfrm>
              <a:off x="7596" y="719"/>
              <a:ext cx="396" cy="26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5" name="AutoShape 57"/>
            <p:cNvCxnSpPr>
              <a:cxnSpLocks noChangeShapeType="1"/>
              <a:stCxn id="155657" idx="6"/>
              <a:endCxn id="155699" idx="1"/>
            </p:cNvCxnSpPr>
            <p:nvPr/>
          </p:nvCxnSpPr>
          <p:spPr bwMode="auto">
            <a:xfrm>
              <a:off x="7668" y="1713"/>
              <a:ext cx="324" cy="38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6" name="AutoShape 58"/>
            <p:cNvCxnSpPr>
              <a:cxnSpLocks noChangeShapeType="1"/>
              <a:stCxn id="155657" idx="6"/>
              <a:endCxn id="155700" idx="1"/>
            </p:cNvCxnSpPr>
            <p:nvPr/>
          </p:nvCxnSpPr>
          <p:spPr bwMode="auto">
            <a:xfrm>
              <a:off x="7668" y="1713"/>
              <a:ext cx="324" cy="5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7" name="AutoShape 59"/>
            <p:cNvCxnSpPr>
              <a:cxnSpLocks noChangeShapeType="1"/>
              <a:stCxn id="155657" idx="6"/>
              <a:endCxn id="155701" idx="1"/>
            </p:cNvCxnSpPr>
            <p:nvPr/>
          </p:nvCxnSpPr>
          <p:spPr bwMode="auto">
            <a:xfrm>
              <a:off x="7668" y="1713"/>
              <a:ext cx="324" cy="102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08" name="Text Box 60"/>
            <p:cNvSpPr txBox="1">
              <a:spLocks noChangeArrowheads="1"/>
            </p:cNvSpPr>
            <p:nvPr/>
          </p:nvSpPr>
          <p:spPr bwMode="auto">
            <a:xfrm>
              <a:off x="7992" y="4382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cxnSp>
          <p:nvCxnSpPr>
            <p:cNvPr id="155709" name="AutoShape 61"/>
            <p:cNvCxnSpPr>
              <a:cxnSpLocks noChangeShapeType="1"/>
              <a:stCxn id="155655" idx="6"/>
              <a:endCxn id="155708" idx="1"/>
            </p:cNvCxnSpPr>
            <p:nvPr/>
          </p:nvCxnSpPr>
          <p:spPr bwMode="auto">
            <a:xfrm>
              <a:off x="7560" y="3479"/>
              <a:ext cx="432" cy="103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10" name="Text Box 62"/>
            <p:cNvSpPr txBox="1">
              <a:spLocks noChangeArrowheads="1"/>
            </p:cNvSpPr>
            <p:nvPr/>
          </p:nvSpPr>
          <p:spPr bwMode="auto">
            <a:xfrm>
              <a:off x="7992" y="3734"/>
              <a:ext cx="151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GLM Forecasting</a:t>
              </a:r>
            </a:p>
          </p:txBody>
        </p:sp>
        <p:cxnSp>
          <p:nvCxnSpPr>
            <p:cNvPr id="155711" name="AutoShape 63"/>
            <p:cNvCxnSpPr>
              <a:cxnSpLocks noChangeShapeType="1"/>
              <a:stCxn id="155655" idx="6"/>
              <a:endCxn id="155710" idx="1"/>
            </p:cNvCxnSpPr>
            <p:nvPr/>
          </p:nvCxnSpPr>
          <p:spPr bwMode="auto">
            <a:xfrm>
              <a:off x="7560" y="3479"/>
              <a:ext cx="432" cy="38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12" name="Oval 64"/>
            <p:cNvSpPr>
              <a:spLocks noChangeArrowheads="1"/>
            </p:cNvSpPr>
            <p:nvPr/>
          </p:nvSpPr>
          <p:spPr bwMode="auto">
            <a:xfrm>
              <a:off x="10008" y="5520"/>
              <a:ext cx="360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</a:endParaRPr>
            </a:p>
          </p:txBody>
        </p:sp>
        <p:cxnSp>
          <p:nvCxnSpPr>
            <p:cNvPr id="155713" name="AutoShape 65"/>
            <p:cNvCxnSpPr>
              <a:cxnSpLocks noChangeShapeType="1"/>
              <a:stCxn id="155722" idx="3"/>
              <a:endCxn id="155712" idx="2"/>
            </p:cNvCxnSpPr>
            <p:nvPr/>
          </p:nvCxnSpPr>
          <p:spPr bwMode="auto">
            <a:xfrm flipV="1">
              <a:off x="9576" y="5687"/>
              <a:ext cx="432" cy="558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14" name="Oval 66"/>
            <p:cNvSpPr>
              <a:spLocks noChangeArrowheads="1"/>
            </p:cNvSpPr>
            <p:nvPr/>
          </p:nvSpPr>
          <p:spPr bwMode="auto">
            <a:xfrm>
              <a:off x="10008" y="5908"/>
              <a:ext cx="360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</a:endParaRPr>
            </a:p>
          </p:txBody>
        </p:sp>
        <p:cxnSp>
          <p:nvCxnSpPr>
            <p:cNvPr id="155715" name="AutoShape 67"/>
            <p:cNvCxnSpPr>
              <a:cxnSpLocks noChangeShapeType="1"/>
              <a:stCxn id="155722" idx="3"/>
              <a:endCxn id="155714" idx="2"/>
            </p:cNvCxnSpPr>
            <p:nvPr/>
          </p:nvCxnSpPr>
          <p:spPr bwMode="auto">
            <a:xfrm flipV="1">
              <a:off x="9576" y="6075"/>
              <a:ext cx="432" cy="170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16" name="Oval 68"/>
            <p:cNvSpPr>
              <a:spLocks noChangeArrowheads="1"/>
            </p:cNvSpPr>
            <p:nvPr/>
          </p:nvSpPr>
          <p:spPr bwMode="auto">
            <a:xfrm>
              <a:off x="6588" y="5287"/>
              <a:ext cx="972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Compute Residual</a:t>
              </a:r>
            </a:p>
          </p:txBody>
        </p:sp>
        <p:cxnSp>
          <p:nvCxnSpPr>
            <p:cNvPr id="155717" name="AutoShape 69"/>
            <p:cNvCxnSpPr>
              <a:cxnSpLocks noChangeShapeType="1"/>
              <a:stCxn id="155682" idx="3"/>
              <a:endCxn id="155716" idx="2"/>
            </p:cNvCxnSpPr>
            <p:nvPr/>
          </p:nvCxnSpPr>
          <p:spPr bwMode="auto">
            <a:xfrm flipV="1">
              <a:off x="5976" y="5584"/>
              <a:ext cx="612" cy="271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18" name="Oval 70"/>
            <p:cNvSpPr>
              <a:spLocks noChangeArrowheads="1"/>
            </p:cNvSpPr>
            <p:nvPr/>
          </p:nvSpPr>
          <p:spPr bwMode="auto">
            <a:xfrm>
              <a:off x="6588" y="6007"/>
              <a:ext cx="972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Evaluate Residual</a:t>
              </a:r>
            </a:p>
          </p:txBody>
        </p:sp>
        <p:cxnSp>
          <p:nvCxnSpPr>
            <p:cNvPr id="155719" name="AutoShape 71"/>
            <p:cNvCxnSpPr>
              <a:cxnSpLocks noChangeShapeType="1"/>
              <a:stCxn id="155682" idx="3"/>
              <a:endCxn id="155718" idx="2"/>
            </p:cNvCxnSpPr>
            <p:nvPr/>
          </p:nvCxnSpPr>
          <p:spPr bwMode="auto">
            <a:xfrm>
              <a:off x="5976" y="5855"/>
              <a:ext cx="612" cy="449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20" name="Text Box 72"/>
            <p:cNvSpPr txBox="1">
              <a:spLocks noChangeArrowheads="1"/>
            </p:cNvSpPr>
            <p:nvPr/>
          </p:nvSpPr>
          <p:spPr bwMode="auto">
            <a:xfrm>
              <a:off x="7992" y="6529"/>
              <a:ext cx="115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Binary Alarm</a:t>
              </a:r>
            </a:p>
          </p:txBody>
        </p:sp>
        <p:cxnSp>
          <p:nvCxnSpPr>
            <p:cNvPr id="155721" name="AutoShape 73"/>
            <p:cNvCxnSpPr>
              <a:cxnSpLocks noChangeShapeType="1"/>
              <a:stCxn id="155718" idx="6"/>
              <a:endCxn id="155720" idx="1"/>
            </p:cNvCxnSpPr>
            <p:nvPr/>
          </p:nvCxnSpPr>
          <p:spPr bwMode="auto">
            <a:xfrm>
              <a:off x="7560" y="6304"/>
              <a:ext cx="432" cy="35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22" name="Text Box 74"/>
            <p:cNvSpPr txBox="1">
              <a:spLocks noChangeArrowheads="1"/>
            </p:cNvSpPr>
            <p:nvPr/>
          </p:nvSpPr>
          <p:spPr bwMode="auto">
            <a:xfrm>
              <a:off x="7992" y="6024"/>
              <a:ext cx="1584" cy="441"/>
            </a:xfrm>
            <a:prstGeom prst="rect">
              <a:avLst/>
            </a:prstGeom>
            <a:solidFill>
              <a:srgbClr val="FFF8B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Aberrancy Detection (Control Chart)</a:t>
              </a:r>
            </a:p>
          </p:txBody>
        </p:sp>
        <p:sp>
          <p:nvSpPr>
            <p:cNvPr id="155723" name="Text Box 75"/>
            <p:cNvSpPr txBox="1">
              <a:spLocks noChangeArrowheads="1"/>
            </p:cNvSpPr>
            <p:nvPr/>
          </p:nvSpPr>
          <p:spPr bwMode="auto">
            <a:xfrm>
              <a:off x="7992" y="6848"/>
              <a:ext cx="115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Layered Alarm</a:t>
              </a:r>
            </a:p>
          </p:txBody>
        </p:sp>
        <p:cxnSp>
          <p:nvCxnSpPr>
            <p:cNvPr id="155724" name="AutoShape 76"/>
            <p:cNvCxnSpPr>
              <a:cxnSpLocks noChangeShapeType="1"/>
              <a:stCxn id="155718" idx="6"/>
              <a:endCxn id="155722" idx="1"/>
            </p:cNvCxnSpPr>
            <p:nvPr/>
          </p:nvCxnSpPr>
          <p:spPr bwMode="auto">
            <a:xfrm flipV="1">
              <a:off x="7560" y="6245"/>
              <a:ext cx="432" cy="5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25" name="AutoShape 77"/>
            <p:cNvCxnSpPr>
              <a:cxnSpLocks noChangeShapeType="1"/>
              <a:stCxn id="155718" idx="6"/>
              <a:endCxn id="155723" idx="1"/>
            </p:cNvCxnSpPr>
            <p:nvPr/>
          </p:nvCxnSpPr>
          <p:spPr bwMode="auto">
            <a:xfrm>
              <a:off x="7560" y="6304"/>
              <a:ext cx="432" cy="67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26" name="Text Box 78"/>
            <p:cNvSpPr txBox="1">
              <a:spLocks noChangeArrowheads="1"/>
            </p:cNvSpPr>
            <p:nvPr/>
          </p:nvSpPr>
          <p:spPr bwMode="auto">
            <a:xfrm>
              <a:off x="7992" y="4958"/>
              <a:ext cx="115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Raw Residual</a:t>
              </a:r>
            </a:p>
          </p:txBody>
        </p:sp>
        <p:cxnSp>
          <p:nvCxnSpPr>
            <p:cNvPr id="155727" name="AutoShape 79"/>
            <p:cNvCxnSpPr>
              <a:cxnSpLocks noChangeShapeType="1"/>
              <a:stCxn id="155716" idx="6"/>
              <a:endCxn id="155726" idx="1"/>
            </p:cNvCxnSpPr>
            <p:nvPr/>
          </p:nvCxnSpPr>
          <p:spPr bwMode="auto">
            <a:xfrm flipV="1">
              <a:off x="7560" y="5087"/>
              <a:ext cx="432" cy="49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28" name="Text Box 80"/>
            <p:cNvSpPr txBox="1">
              <a:spLocks noChangeArrowheads="1"/>
            </p:cNvSpPr>
            <p:nvPr/>
          </p:nvSpPr>
          <p:spPr bwMode="auto">
            <a:xfrm>
              <a:off x="7992" y="5287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Z-Score</a:t>
              </a:r>
            </a:p>
          </p:txBody>
        </p:sp>
        <p:cxnSp>
          <p:nvCxnSpPr>
            <p:cNvPr id="155729" name="AutoShape 81"/>
            <p:cNvCxnSpPr>
              <a:cxnSpLocks noChangeShapeType="1"/>
              <a:stCxn id="155716" idx="6"/>
              <a:endCxn id="155728" idx="1"/>
            </p:cNvCxnSpPr>
            <p:nvPr/>
          </p:nvCxnSpPr>
          <p:spPr bwMode="auto">
            <a:xfrm flipV="1">
              <a:off x="7560" y="5416"/>
              <a:ext cx="432" cy="16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30" name="Text Box 82"/>
            <p:cNvSpPr txBox="1">
              <a:spLocks noChangeArrowheads="1"/>
            </p:cNvSpPr>
            <p:nvPr/>
          </p:nvSpPr>
          <p:spPr bwMode="auto">
            <a:xfrm>
              <a:off x="7992" y="5616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cxnSp>
          <p:nvCxnSpPr>
            <p:cNvPr id="155731" name="AutoShape 83"/>
            <p:cNvCxnSpPr>
              <a:cxnSpLocks noChangeShapeType="1"/>
              <a:stCxn id="155716" idx="6"/>
              <a:endCxn id="155730" idx="1"/>
            </p:cNvCxnSpPr>
            <p:nvPr/>
          </p:nvCxnSpPr>
          <p:spPr bwMode="auto">
            <a:xfrm>
              <a:off x="7560" y="5584"/>
              <a:ext cx="432" cy="16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32" name="Oval 84"/>
            <p:cNvSpPr>
              <a:spLocks noChangeArrowheads="1"/>
            </p:cNvSpPr>
            <p:nvPr/>
          </p:nvSpPr>
          <p:spPr bwMode="auto">
            <a:xfrm>
              <a:off x="10008" y="6312"/>
              <a:ext cx="360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</a:endParaRPr>
            </a:p>
          </p:txBody>
        </p:sp>
        <p:cxnSp>
          <p:nvCxnSpPr>
            <p:cNvPr id="155733" name="AutoShape 85"/>
            <p:cNvCxnSpPr>
              <a:cxnSpLocks noChangeShapeType="1"/>
              <a:stCxn id="155722" idx="3"/>
              <a:endCxn id="155732" idx="2"/>
            </p:cNvCxnSpPr>
            <p:nvPr/>
          </p:nvCxnSpPr>
          <p:spPr bwMode="auto">
            <a:xfrm>
              <a:off x="9576" y="6245"/>
              <a:ext cx="432" cy="234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34" name="Oval 86"/>
            <p:cNvSpPr>
              <a:spLocks noChangeArrowheads="1"/>
            </p:cNvSpPr>
            <p:nvPr/>
          </p:nvSpPr>
          <p:spPr bwMode="auto">
            <a:xfrm>
              <a:off x="10008" y="6700"/>
              <a:ext cx="360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</a:endParaRPr>
            </a:p>
          </p:txBody>
        </p:sp>
        <p:cxnSp>
          <p:nvCxnSpPr>
            <p:cNvPr id="155735" name="AutoShape 87"/>
            <p:cNvCxnSpPr>
              <a:cxnSpLocks noChangeShapeType="1"/>
              <a:stCxn id="155722" idx="3"/>
              <a:endCxn id="155734" idx="2"/>
            </p:cNvCxnSpPr>
            <p:nvPr/>
          </p:nvCxnSpPr>
          <p:spPr bwMode="auto">
            <a:xfrm>
              <a:off x="9576" y="6245"/>
              <a:ext cx="432" cy="622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36" name="Text Box 88"/>
            <p:cNvSpPr txBox="1">
              <a:spLocks noChangeArrowheads="1"/>
            </p:cNvSpPr>
            <p:nvPr/>
          </p:nvSpPr>
          <p:spPr bwMode="auto">
            <a:xfrm>
              <a:off x="7992" y="3086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EWMA</a:t>
              </a:r>
            </a:p>
          </p:txBody>
        </p:sp>
        <p:cxnSp>
          <p:nvCxnSpPr>
            <p:cNvPr id="155737" name="AutoShape 89"/>
            <p:cNvCxnSpPr>
              <a:cxnSpLocks noChangeShapeType="1"/>
              <a:stCxn id="155655" idx="6"/>
              <a:endCxn id="155736" idx="1"/>
            </p:cNvCxnSpPr>
            <p:nvPr/>
          </p:nvCxnSpPr>
          <p:spPr bwMode="auto">
            <a:xfrm flipV="1">
              <a:off x="7560" y="3215"/>
              <a:ext cx="432" cy="26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38" name="Text Box 90"/>
            <p:cNvSpPr txBox="1">
              <a:spLocks noChangeArrowheads="1"/>
            </p:cNvSpPr>
            <p:nvPr/>
          </p:nvSpPr>
          <p:spPr bwMode="auto">
            <a:xfrm>
              <a:off x="7992" y="3405"/>
              <a:ext cx="2664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Generalized Exponential Smoothing</a:t>
              </a:r>
            </a:p>
          </p:txBody>
        </p:sp>
        <p:cxnSp>
          <p:nvCxnSpPr>
            <p:cNvPr id="155739" name="AutoShape 91"/>
            <p:cNvCxnSpPr>
              <a:cxnSpLocks noChangeShapeType="1"/>
              <a:stCxn id="155655" idx="6"/>
              <a:endCxn id="155738" idx="1"/>
            </p:cNvCxnSpPr>
            <p:nvPr/>
          </p:nvCxnSpPr>
          <p:spPr bwMode="auto">
            <a:xfrm>
              <a:off x="7560" y="3479"/>
              <a:ext cx="432" cy="5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40" name="Text Box 92"/>
            <p:cNvSpPr txBox="1">
              <a:spLocks noChangeArrowheads="1"/>
            </p:cNvSpPr>
            <p:nvPr/>
          </p:nvSpPr>
          <p:spPr bwMode="auto">
            <a:xfrm>
              <a:off x="7992" y="2284"/>
              <a:ext cx="172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ARIMA Model Fitting </a:t>
              </a:r>
            </a:p>
          </p:txBody>
        </p:sp>
        <p:cxnSp>
          <p:nvCxnSpPr>
            <p:cNvPr id="155741" name="AutoShape 93"/>
            <p:cNvCxnSpPr>
              <a:cxnSpLocks noChangeShapeType="1"/>
              <a:stCxn id="155657" idx="6"/>
              <a:endCxn id="155740" idx="1"/>
            </p:cNvCxnSpPr>
            <p:nvPr/>
          </p:nvCxnSpPr>
          <p:spPr bwMode="auto">
            <a:xfrm>
              <a:off x="7668" y="1713"/>
              <a:ext cx="324" cy="70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42" name="Text Box 94"/>
            <p:cNvSpPr txBox="1">
              <a:spLocks noChangeArrowheads="1"/>
            </p:cNvSpPr>
            <p:nvPr/>
          </p:nvSpPr>
          <p:spPr bwMode="auto">
            <a:xfrm>
              <a:off x="4680" y="4022"/>
              <a:ext cx="1944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Signal Processing Filter</a:t>
              </a:r>
            </a:p>
          </p:txBody>
        </p:sp>
        <p:cxnSp>
          <p:nvCxnSpPr>
            <p:cNvPr id="155743" name="AutoShape 95"/>
            <p:cNvCxnSpPr>
              <a:cxnSpLocks noChangeShapeType="1"/>
              <a:stCxn id="155656" idx="6"/>
              <a:endCxn id="155742" idx="1"/>
            </p:cNvCxnSpPr>
            <p:nvPr/>
          </p:nvCxnSpPr>
          <p:spPr bwMode="auto">
            <a:xfrm>
              <a:off x="4320" y="3870"/>
              <a:ext cx="360" cy="28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44" name="Text Box 96"/>
            <p:cNvSpPr txBox="1">
              <a:spLocks noChangeArrowheads="1"/>
            </p:cNvSpPr>
            <p:nvPr/>
          </p:nvSpPr>
          <p:spPr bwMode="auto">
            <a:xfrm>
              <a:off x="7992" y="4053"/>
              <a:ext cx="151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ARIMA Forecasting</a:t>
              </a:r>
            </a:p>
          </p:txBody>
        </p:sp>
        <p:cxnSp>
          <p:nvCxnSpPr>
            <p:cNvPr id="155745" name="AutoShape 97"/>
            <p:cNvCxnSpPr>
              <a:cxnSpLocks noChangeShapeType="1"/>
              <a:stCxn id="155655" idx="6"/>
              <a:endCxn id="155744" idx="1"/>
            </p:cNvCxnSpPr>
            <p:nvPr/>
          </p:nvCxnSpPr>
          <p:spPr bwMode="auto">
            <a:xfrm>
              <a:off x="7560" y="3479"/>
              <a:ext cx="432" cy="70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BioSTORM: A Prototype </a:t>
            </a:r>
            <a:br>
              <a:rPr lang="en-US"/>
            </a:br>
            <a:r>
              <a:rPr lang="en-US"/>
              <a:t>Next-Generation Surveillance Sytem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Developed at Stanford, initially with funding from </a:t>
            </a:r>
            <a:r>
              <a:rPr lang="en-US" dirty="0" smtClean="0"/>
              <a:t>DARPA, now from CDC</a:t>
            </a:r>
          </a:p>
          <a:p>
            <a:r>
              <a:rPr lang="en-US" dirty="0"/>
              <a:t>Provides a test bed for evaluating alternative data sources and alternative problem solvers</a:t>
            </a:r>
          </a:p>
          <a:p>
            <a:r>
              <a:rPr lang="en-US" dirty="0"/>
              <a:t>Demonstrates</a:t>
            </a:r>
          </a:p>
          <a:p>
            <a:pPr lvl="1"/>
            <a:r>
              <a:rPr lang="en-US" dirty="0">
                <a:ea typeface="ＭＳ Ｐゴシック" pitchFamily="-106" charset="-128"/>
              </a:rPr>
              <a:t>Use of </a:t>
            </a:r>
            <a:r>
              <a:rPr lang="en-US" dirty="0" err="1">
                <a:ea typeface="ＭＳ Ｐゴシック" pitchFamily="-106" charset="-128"/>
              </a:rPr>
              <a:t>ontologies</a:t>
            </a:r>
            <a:r>
              <a:rPr lang="en-US" dirty="0">
                <a:ea typeface="ＭＳ Ｐゴシック" pitchFamily="-106" charset="-128"/>
              </a:rPr>
              <a:t> for data acquisition and data integration</a:t>
            </a:r>
          </a:p>
          <a:p>
            <a:pPr lvl="1"/>
            <a:r>
              <a:rPr lang="en-US" dirty="0">
                <a:ea typeface="ＭＳ Ｐゴシック" pitchFamily="-106" charset="-128"/>
              </a:rPr>
              <a:t>Use of a high-performance computing system for scalable data analysis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ChangeArrowheads="1"/>
          </p:cNvSpPr>
          <p:nvPr/>
        </p:nvSpPr>
        <p:spPr bwMode="auto">
          <a:xfrm flipV="1">
            <a:off x="-762000" y="3048000"/>
            <a:ext cx="3733800" cy="1066800"/>
          </a:xfrm>
          <a:custGeom>
            <a:avLst/>
            <a:gdLst>
              <a:gd name="T0" fmla="*/ 1874852 w 21600"/>
              <a:gd name="T1" fmla="*/ 0 h 21600"/>
              <a:gd name="T2" fmla="*/ 1566295 w 21600"/>
              <a:gd name="T3" fmla="*/ 107322 h 21600"/>
              <a:gd name="T4" fmla="*/ 1871913 w 21600"/>
              <a:gd name="T5" fmla="*/ 197605 h 21600"/>
              <a:gd name="T6" fmla="*/ 2347281 w 21600"/>
              <a:gd name="T7" fmla="*/ -119077 h 21600"/>
              <a:gd name="T8" fmla="*/ 2975113 w 21600"/>
              <a:gd name="T9" fmla="*/ 155871 h 21600"/>
              <a:gd name="T10" fmla="*/ 2012622 w 21600"/>
              <a:gd name="T11" fmla="*/ 3352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199" y="4146"/>
                </a:moveTo>
                <a:cubicBezTo>
                  <a:pt x="11739" y="4049"/>
                  <a:pt x="11270" y="4001"/>
                  <a:pt x="10800" y="4001"/>
                </a:cubicBezTo>
                <a:cubicBezTo>
                  <a:pt x="10348" y="4000"/>
                  <a:pt x="9899" y="4045"/>
                  <a:pt x="9456" y="4134"/>
                </a:cubicBezTo>
                <a:lnTo>
                  <a:pt x="8666" y="212"/>
                </a:lnTo>
                <a:cubicBezTo>
                  <a:pt x="9368" y="71"/>
                  <a:pt x="10083" y="0"/>
                  <a:pt x="10800" y="0"/>
                </a:cubicBezTo>
                <a:cubicBezTo>
                  <a:pt x="11547" y="0"/>
                  <a:pt x="12292" y="77"/>
                  <a:pt x="13023" y="231"/>
                </a:cubicBezTo>
                <a:lnTo>
                  <a:pt x="13579" y="-2411"/>
                </a:lnTo>
                <a:lnTo>
                  <a:pt x="17211" y="3156"/>
                </a:lnTo>
                <a:lnTo>
                  <a:pt x="11643" y="6788"/>
                </a:lnTo>
                <a:lnTo>
                  <a:pt x="12199" y="4146"/>
                </a:lnTo>
                <a:close/>
              </a:path>
            </a:pathLst>
          </a:cu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 rot="21015259" flipV="1">
            <a:off x="152400" y="4191000"/>
            <a:ext cx="1828800" cy="762000"/>
          </a:xfrm>
          <a:custGeom>
            <a:avLst/>
            <a:gdLst>
              <a:gd name="T0" fmla="*/ 1213019 w 21600"/>
              <a:gd name="T1" fmla="*/ 20884 h 21600"/>
              <a:gd name="T2" fmla="*/ 727710 w 21600"/>
              <a:gd name="T3" fmla="*/ 118145 h 21600"/>
              <a:gd name="T4" fmla="*/ 1045379 w 21600"/>
              <a:gd name="T5" fmla="*/ 222956 h 21600"/>
              <a:gd name="T6" fmla="*/ 1846157 w 21600"/>
              <a:gd name="T7" fmla="*/ 105163 h 21600"/>
              <a:gd name="T8" fmla="*/ 1731687 w 21600"/>
              <a:gd name="T9" fmla="*/ 387068 h 21600"/>
              <a:gd name="T10" fmla="*/ 1055116 w 21600"/>
              <a:gd name="T11" fmla="*/ 33933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3" y="8055"/>
                </a:moveTo>
                <a:cubicBezTo>
                  <a:pt x="13774" y="6804"/>
                  <a:pt x="12334" y="6061"/>
                  <a:pt x="10800" y="6061"/>
                </a:cubicBezTo>
                <a:cubicBezTo>
                  <a:pt x="10344" y="6060"/>
                  <a:pt x="9892" y="6126"/>
                  <a:pt x="9455" y="6255"/>
                </a:cubicBezTo>
                <a:lnTo>
                  <a:pt x="7736" y="443"/>
                </a:lnTo>
                <a:cubicBezTo>
                  <a:pt x="8730" y="149"/>
                  <a:pt x="9762" y="0"/>
                  <a:pt x="10800" y="0"/>
                </a:cubicBezTo>
                <a:cubicBezTo>
                  <a:pt x="14297" y="0"/>
                  <a:pt x="17578" y="1693"/>
                  <a:pt x="19604" y="4545"/>
                </a:cubicBezTo>
                <a:lnTo>
                  <a:pt x="21805" y="2981"/>
                </a:lnTo>
                <a:lnTo>
                  <a:pt x="20453" y="10972"/>
                </a:lnTo>
                <a:lnTo>
                  <a:pt x="12462" y="9619"/>
                </a:lnTo>
                <a:lnTo>
                  <a:pt x="14663" y="8055"/>
                </a:lnTo>
                <a:close/>
              </a:path>
            </a:pathLst>
          </a:custGeom>
          <a:solidFill>
            <a:srgbClr val="C475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943600" y="1905000"/>
            <a:ext cx="3124200" cy="41148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3975" y="3505200"/>
            <a:ext cx="631825" cy="838200"/>
          </a:xfrm>
          <a:prstGeom prst="can">
            <a:avLst>
              <a:gd name="adj" fmla="val 33166"/>
            </a:avLst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152400" y="2590800"/>
            <a:ext cx="631825" cy="838200"/>
          </a:xfrm>
          <a:prstGeom prst="can">
            <a:avLst>
              <a:gd name="adj" fmla="val 33166"/>
            </a:avLst>
          </a:prstGeom>
          <a:solidFill>
            <a:srgbClr val="FFB03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152400" y="4419600"/>
            <a:ext cx="631825" cy="838200"/>
          </a:xfrm>
          <a:prstGeom prst="can">
            <a:avLst>
              <a:gd name="adj" fmla="val 33166"/>
            </a:avLst>
          </a:prstGeom>
          <a:solidFill>
            <a:srgbClr val="C475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 rot="362517">
            <a:off x="150813" y="3051175"/>
            <a:ext cx="1905000" cy="762000"/>
          </a:xfrm>
          <a:custGeom>
            <a:avLst/>
            <a:gdLst>
              <a:gd name="T0" fmla="*/ 1263562 w 21600"/>
              <a:gd name="T1" fmla="*/ 20884 h 21600"/>
              <a:gd name="T2" fmla="*/ 758031 w 21600"/>
              <a:gd name="T3" fmla="*/ 118145 h 21600"/>
              <a:gd name="T4" fmla="*/ 1088937 w 21600"/>
              <a:gd name="T5" fmla="*/ 222956 h 21600"/>
              <a:gd name="T6" fmla="*/ 1923080 w 21600"/>
              <a:gd name="T7" fmla="*/ 105163 h 21600"/>
              <a:gd name="T8" fmla="*/ 1803841 w 21600"/>
              <a:gd name="T9" fmla="*/ 387068 h 21600"/>
              <a:gd name="T10" fmla="*/ 1099079 w 21600"/>
              <a:gd name="T11" fmla="*/ 33933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3" y="8055"/>
                </a:moveTo>
                <a:cubicBezTo>
                  <a:pt x="13774" y="6804"/>
                  <a:pt x="12334" y="6061"/>
                  <a:pt x="10800" y="6061"/>
                </a:cubicBezTo>
                <a:cubicBezTo>
                  <a:pt x="10344" y="6060"/>
                  <a:pt x="9892" y="6126"/>
                  <a:pt x="9455" y="6255"/>
                </a:cubicBezTo>
                <a:lnTo>
                  <a:pt x="7736" y="443"/>
                </a:lnTo>
                <a:cubicBezTo>
                  <a:pt x="8730" y="149"/>
                  <a:pt x="9762" y="0"/>
                  <a:pt x="10800" y="0"/>
                </a:cubicBezTo>
                <a:cubicBezTo>
                  <a:pt x="14297" y="0"/>
                  <a:pt x="17578" y="1693"/>
                  <a:pt x="19604" y="4545"/>
                </a:cubicBezTo>
                <a:lnTo>
                  <a:pt x="21805" y="2981"/>
                </a:lnTo>
                <a:lnTo>
                  <a:pt x="20453" y="10972"/>
                </a:lnTo>
                <a:lnTo>
                  <a:pt x="12462" y="9619"/>
                </a:lnTo>
                <a:lnTo>
                  <a:pt x="14663" y="8055"/>
                </a:lnTo>
                <a:close/>
              </a:path>
            </a:pathLst>
          </a:custGeom>
          <a:solidFill>
            <a:srgbClr val="FFB03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1981200" y="2819400"/>
            <a:ext cx="990600" cy="2209800"/>
          </a:xfrm>
          <a:prstGeom prst="cube">
            <a:avLst>
              <a:gd name="adj" fmla="val 62153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 rot="16200000" flipH="1">
            <a:off x="2228850" y="3638550"/>
            <a:ext cx="762000" cy="342900"/>
          </a:xfrm>
          <a:prstGeom prst="parallelogram">
            <a:avLst>
              <a:gd name="adj" fmla="val 93508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 flipH="1">
            <a:off x="2438400" y="38862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 flipV="1">
            <a:off x="1676400" y="3095625"/>
            <a:ext cx="2590800" cy="762000"/>
          </a:xfrm>
          <a:custGeom>
            <a:avLst/>
            <a:gdLst>
              <a:gd name="T0" fmla="*/ 1369646 w 21600"/>
              <a:gd name="T1" fmla="*/ 600 h 21600"/>
              <a:gd name="T2" fmla="*/ 982945 w 21600"/>
              <a:gd name="T3" fmla="*/ 127670 h 21600"/>
              <a:gd name="T4" fmla="*/ 1326106 w 21600"/>
              <a:gd name="T5" fmla="*/ 223379 h 21600"/>
              <a:gd name="T6" fmla="*/ 2018185 w 21600"/>
              <a:gd name="T7" fmla="*/ -45191 h 21600"/>
              <a:gd name="T8" fmla="*/ 2333519 w 21600"/>
              <a:gd name="T9" fmla="*/ 232198 h 21600"/>
              <a:gd name="T10" fmla="*/ 1390396 w 21600"/>
              <a:gd name="T11" fmla="*/ 3249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797" y="6795"/>
                </a:moveTo>
                <a:cubicBezTo>
                  <a:pt x="12177" y="6486"/>
                  <a:pt x="11493" y="6325"/>
                  <a:pt x="10800" y="6325"/>
                </a:cubicBezTo>
                <a:cubicBezTo>
                  <a:pt x="10279" y="6324"/>
                  <a:pt x="9763" y="6415"/>
                  <a:pt x="9273" y="6593"/>
                </a:cubicBezTo>
                <a:lnTo>
                  <a:pt x="7116" y="647"/>
                </a:lnTo>
                <a:cubicBezTo>
                  <a:pt x="8297" y="219"/>
                  <a:pt x="9544" y="0"/>
                  <a:pt x="10800" y="0"/>
                </a:cubicBezTo>
                <a:cubicBezTo>
                  <a:pt x="12473" y="0"/>
                  <a:pt x="14123" y="388"/>
                  <a:pt x="15621" y="1135"/>
                </a:cubicBezTo>
                <a:lnTo>
                  <a:pt x="16826" y="-1281"/>
                </a:lnTo>
                <a:lnTo>
                  <a:pt x="19455" y="6582"/>
                </a:lnTo>
                <a:lnTo>
                  <a:pt x="11592" y="9211"/>
                </a:lnTo>
                <a:lnTo>
                  <a:pt x="12797" y="6795"/>
                </a:lnTo>
                <a:close/>
              </a:path>
            </a:pathLst>
          </a:cu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7" name="AutoShape 13"/>
          <p:cNvSpPr>
            <a:spLocks noChangeArrowheads="1"/>
          </p:cNvSpPr>
          <p:nvPr/>
        </p:nvSpPr>
        <p:spPr bwMode="auto">
          <a:xfrm>
            <a:off x="3962400" y="2743200"/>
            <a:ext cx="838200" cy="2209800"/>
          </a:xfrm>
          <a:prstGeom prst="cube">
            <a:avLst>
              <a:gd name="adj" fmla="val 6215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4114800" y="685800"/>
            <a:ext cx="1828800" cy="1676400"/>
          </a:xfrm>
          <a:prstGeom prst="cloudCallout">
            <a:avLst>
              <a:gd name="adj1" fmla="val -29685"/>
              <a:gd name="adj2" fmla="val 77366"/>
            </a:avLst>
          </a:prstGeom>
          <a:gradFill rotWithShape="0">
            <a:gsLst>
              <a:gs pos="0">
                <a:srgbClr val="33CC33"/>
              </a:gs>
              <a:gs pos="100000">
                <a:srgbClr val="CC00FF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 rot="16200000" flipH="1">
            <a:off x="4133850" y="3638550"/>
            <a:ext cx="762000" cy="342900"/>
          </a:xfrm>
          <a:prstGeom prst="parallelogram">
            <a:avLst>
              <a:gd name="adj" fmla="val 9350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H="1">
            <a:off x="4343400" y="38862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>
            <a:off x="3962400" y="3657600"/>
            <a:ext cx="2209800" cy="762000"/>
          </a:xfrm>
          <a:custGeom>
            <a:avLst/>
            <a:gdLst>
              <a:gd name="T0" fmla="*/ 839417 w 21600"/>
              <a:gd name="T1" fmla="*/ 11148 h 21600"/>
              <a:gd name="T2" fmla="*/ 643502 w 21600"/>
              <a:gd name="T3" fmla="*/ 172614 h 21600"/>
              <a:gd name="T4" fmla="*/ 1005050 w 21600"/>
              <a:gd name="T5" fmla="*/ 241900 h 21600"/>
              <a:gd name="T6" fmla="*/ 1334371 w 21600"/>
              <a:gd name="T7" fmla="*/ -88653 h 21600"/>
              <a:gd name="T8" fmla="*/ 1843444 w 21600"/>
              <a:gd name="T9" fmla="*/ 158044 h 21600"/>
              <a:gd name="T10" fmla="*/ 1128021 w 21600"/>
              <a:gd name="T11" fmla="*/ 3336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474" y="6795"/>
                </a:moveTo>
                <a:cubicBezTo>
                  <a:pt x="11251" y="6757"/>
                  <a:pt x="11026" y="6739"/>
                  <a:pt x="10800" y="6739"/>
                </a:cubicBezTo>
                <a:cubicBezTo>
                  <a:pt x="9909" y="6738"/>
                  <a:pt x="9043" y="7031"/>
                  <a:pt x="8335" y="7572"/>
                </a:cubicBezTo>
                <a:lnTo>
                  <a:pt x="4245" y="2216"/>
                </a:lnTo>
                <a:cubicBezTo>
                  <a:pt x="6128" y="778"/>
                  <a:pt x="8431" y="0"/>
                  <a:pt x="10800" y="0"/>
                </a:cubicBezTo>
                <a:cubicBezTo>
                  <a:pt x="11401" y="0"/>
                  <a:pt x="12001" y="50"/>
                  <a:pt x="12594" y="150"/>
                </a:cubicBezTo>
                <a:lnTo>
                  <a:pt x="13043" y="-2513"/>
                </a:lnTo>
                <a:lnTo>
                  <a:pt x="18019" y="4480"/>
                </a:lnTo>
                <a:lnTo>
                  <a:pt x="11026" y="9457"/>
                </a:lnTo>
                <a:lnTo>
                  <a:pt x="11474" y="6795"/>
                </a:lnTo>
                <a:close/>
              </a:path>
            </a:pathLst>
          </a:cu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>
            <a:off x="2057400" y="914400"/>
            <a:ext cx="1828800" cy="1676400"/>
          </a:xfrm>
          <a:prstGeom prst="cloudCallout">
            <a:avLst>
              <a:gd name="adj1" fmla="val -27255"/>
              <a:gd name="adj2" fmla="val 72634"/>
            </a:avLst>
          </a:prstGeom>
          <a:gradFill rotWithShape="0">
            <a:gsLst>
              <a:gs pos="0">
                <a:srgbClr val="FF9900"/>
              </a:gs>
              <a:gs pos="100000">
                <a:srgbClr val="33CC33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grpSp>
        <p:nvGrpSpPr>
          <p:cNvPr id="93203" name="Group 19"/>
          <p:cNvGrpSpPr>
            <a:grpSpLocks/>
          </p:cNvGrpSpPr>
          <p:nvPr/>
        </p:nvGrpSpPr>
        <p:grpSpPr bwMode="auto">
          <a:xfrm>
            <a:off x="2514600" y="1143000"/>
            <a:ext cx="935038" cy="1143000"/>
            <a:chOff x="2784" y="2784"/>
            <a:chExt cx="432" cy="528"/>
          </a:xfrm>
        </p:grpSpPr>
        <p:sp>
          <p:nvSpPr>
            <p:cNvPr id="93383" name="Oval 20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84" name="Oval 21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85" name="Oval 22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86" name="Oval 23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387" name="AutoShape 24"/>
            <p:cNvCxnSpPr>
              <a:cxnSpLocks noChangeShapeType="1"/>
              <a:stCxn id="93383" idx="4"/>
              <a:endCxn id="93384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88" name="AutoShape 25"/>
            <p:cNvCxnSpPr>
              <a:cxnSpLocks noChangeShapeType="1"/>
              <a:stCxn id="93383" idx="4"/>
              <a:endCxn id="93385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89" name="AutoShape 26"/>
            <p:cNvCxnSpPr>
              <a:cxnSpLocks noChangeShapeType="1"/>
              <a:stCxn id="93384" idx="4"/>
              <a:endCxn id="93386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90" name="AutoShape 27"/>
            <p:cNvCxnSpPr>
              <a:cxnSpLocks noChangeShapeType="1"/>
              <a:stCxn id="93391" idx="0"/>
              <a:endCxn id="93384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391" name="Oval 28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204" name="AutoShape 29"/>
          <p:cNvSpPr>
            <a:spLocks noChangeArrowheads="1"/>
          </p:cNvSpPr>
          <p:nvPr/>
        </p:nvSpPr>
        <p:spPr bwMode="auto">
          <a:xfrm>
            <a:off x="4038600" y="838200"/>
            <a:ext cx="1828800" cy="1676400"/>
          </a:xfrm>
          <a:prstGeom prst="cloudCallout">
            <a:avLst>
              <a:gd name="adj1" fmla="val -31162"/>
              <a:gd name="adj2" fmla="val 73676"/>
            </a:avLst>
          </a:prstGeom>
          <a:gradFill rotWithShape="0">
            <a:gsLst>
              <a:gs pos="0">
                <a:srgbClr val="33CC33"/>
              </a:gs>
              <a:gs pos="100000">
                <a:schemeClr val="hlink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grpSp>
        <p:nvGrpSpPr>
          <p:cNvPr id="93205" name="Group 30"/>
          <p:cNvGrpSpPr>
            <a:grpSpLocks/>
          </p:cNvGrpSpPr>
          <p:nvPr/>
        </p:nvGrpSpPr>
        <p:grpSpPr bwMode="auto">
          <a:xfrm>
            <a:off x="4419600" y="1136650"/>
            <a:ext cx="996950" cy="1073150"/>
            <a:chOff x="2832" y="1100"/>
            <a:chExt cx="628" cy="676"/>
          </a:xfrm>
        </p:grpSpPr>
        <p:sp>
          <p:nvSpPr>
            <p:cNvPr id="93376" name="Oval 31"/>
            <p:cNvSpPr>
              <a:spLocks noChangeArrowheads="1"/>
            </p:cNvSpPr>
            <p:nvPr/>
          </p:nvSpPr>
          <p:spPr bwMode="auto">
            <a:xfrm>
              <a:off x="3046" y="110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77" name="Oval 32"/>
            <p:cNvSpPr>
              <a:spLocks noChangeArrowheads="1"/>
            </p:cNvSpPr>
            <p:nvPr/>
          </p:nvSpPr>
          <p:spPr bwMode="auto">
            <a:xfrm>
              <a:off x="2832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78" name="Oval 33"/>
            <p:cNvSpPr>
              <a:spLocks noChangeArrowheads="1"/>
            </p:cNvSpPr>
            <p:nvPr/>
          </p:nvSpPr>
          <p:spPr bwMode="auto">
            <a:xfrm>
              <a:off x="3264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79" name="Oval 34"/>
            <p:cNvSpPr>
              <a:spLocks noChangeArrowheads="1"/>
            </p:cNvSpPr>
            <p:nvPr/>
          </p:nvSpPr>
          <p:spPr bwMode="auto">
            <a:xfrm>
              <a:off x="3036" y="158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380" name="AutoShape 35"/>
            <p:cNvCxnSpPr>
              <a:cxnSpLocks noChangeShapeType="1"/>
              <a:stCxn id="93376" idx="4"/>
              <a:endCxn id="93377" idx="0"/>
            </p:cNvCxnSpPr>
            <p:nvPr/>
          </p:nvCxnSpPr>
          <p:spPr bwMode="auto">
            <a:xfrm flipH="1">
              <a:off x="2930" y="1296"/>
              <a:ext cx="214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81" name="AutoShape 36"/>
            <p:cNvCxnSpPr>
              <a:cxnSpLocks noChangeShapeType="1"/>
              <a:stCxn id="93376" idx="4"/>
              <a:endCxn id="93378" idx="0"/>
            </p:cNvCxnSpPr>
            <p:nvPr/>
          </p:nvCxnSpPr>
          <p:spPr bwMode="auto">
            <a:xfrm>
              <a:off x="3144" y="1296"/>
              <a:ext cx="218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82" name="AutoShape 37"/>
            <p:cNvCxnSpPr>
              <a:cxnSpLocks noChangeShapeType="1"/>
              <a:stCxn id="93376" idx="4"/>
              <a:endCxn id="93379" idx="0"/>
            </p:cNvCxnSpPr>
            <p:nvPr/>
          </p:nvCxnSpPr>
          <p:spPr bwMode="auto">
            <a:xfrm flipH="1">
              <a:off x="3134" y="1296"/>
              <a:ext cx="1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3206" name="Group 38"/>
          <p:cNvGrpSpPr>
            <a:grpSpLocks/>
          </p:cNvGrpSpPr>
          <p:nvPr/>
        </p:nvGrpSpPr>
        <p:grpSpPr bwMode="auto">
          <a:xfrm>
            <a:off x="6248400" y="2971800"/>
            <a:ext cx="1143000" cy="914400"/>
            <a:chOff x="3888" y="2448"/>
            <a:chExt cx="720" cy="576"/>
          </a:xfrm>
        </p:grpSpPr>
        <p:sp>
          <p:nvSpPr>
            <p:cNvPr id="93372" name="AutoShape 39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3373" name="Group 40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93374" name="Rectangle 41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75" name="Rectangle 42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207" name="Group 43"/>
          <p:cNvGrpSpPr>
            <a:grpSpLocks/>
          </p:cNvGrpSpPr>
          <p:nvPr/>
        </p:nvGrpSpPr>
        <p:grpSpPr bwMode="auto">
          <a:xfrm>
            <a:off x="6538913" y="3048000"/>
            <a:ext cx="561975" cy="685800"/>
            <a:chOff x="2784" y="2784"/>
            <a:chExt cx="432" cy="528"/>
          </a:xfrm>
        </p:grpSpPr>
        <p:sp>
          <p:nvSpPr>
            <p:cNvPr id="93363" name="Oval 44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64" name="Oval 45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65" name="Oval 46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66" name="Oval 47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367" name="AutoShape 48"/>
            <p:cNvCxnSpPr>
              <a:cxnSpLocks noChangeShapeType="1"/>
              <a:stCxn id="93363" idx="4"/>
              <a:endCxn id="93364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68" name="AutoShape 49"/>
            <p:cNvCxnSpPr>
              <a:cxnSpLocks noChangeShapeType="1"/>
              <a:stCxn id="93363" idx="4"/>
              <a:endCxn id="93365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69" name="AutoShape 50"/>
            <p:cNvCxnSpPr>
              <a:cxnSpLocks noChangeShapeType="1"/>
              <a:stCxn id="93364" idx="4"/>
              <a:endCxn id="93366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70" name="AutoShape 51"/>
            <p:cNvCxnSpPr>
              <a:cxnSpLocks noChangeShapeType="1"/>
              <a:stCxn id="93371" idx="0"/>
              <a:endCxn id="93364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371" name="Oval 52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08" name="Group 53"/>
          <p:cNvGrpSpPr>
            <a:grpSpLocks/>
          </p:cNvGrpSpPr>
          <p:nvPr/>
        </p:nvGrpSpPr>
        <p:grpSpPr bwMode="auto">
          <a:xfrm>
            <a:off x="7848600" y="3581400"/>
            <a:ext cx="1143000" cy="914400"/>
            <a:chOff x="3840" y="3408"/>
            <a:chExt cx="720" cy="576"/>
          </a:xfrm>
        </p:grpSpPr>
        <p:sp>
          <p:nvSpPr>
            <p:cNvPr id="93360" name="AutoShape 54"/>
            <p:cNvSpPr>
              <a:spLocks noChangeArrowheads="1"/>
            </p:cNvSpPr>
            <p:nvPr/>
          </p:nvSpPr>
          <p:spPr bwMode="auto">
            <a:xfrm>
              <a:off x="3840" y="340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61" name="Rectangle 55"/>
            <p:cNvSpPr>
              <a:spLocks noChangeArrowheads="1"/>
            </p:cNvSpPr>
            <p:nvPr/>
          </p:nvSpPr>
          <p:spPr bwMode="auto">
            <a:xfrm flipH="1">
              <a:off x="4416" y="3546"/>
              <a:ext cx="144" cy="2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62" name="Rectangle 56"/>
            <p:cNvSpPr>
              <a:spLocks noChangeArrowheads="1"/>
            </p:cNvSpPr>
            <p:nvPr/>
          </p:nvSpPr>
          <p:spPr bwMode="auto">
            <a:xfrm flipH="1">
              <a:off x="3840" y="3546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09" name="Group 57"/>
          <p:cNvGrpSpPr>
            <a:grpSpLocks/>
          </p:cNvGrpSpPr>
          <p:nvPr/>
        </p:nvGrpSpPr>
        <p:grpSpPr bwMode="auto">
          <a:xfrm>
            <a:off x="8153400" y="3657600"/>
            <a:ext cx="561975" cy="685800"/>
            <a:chOff x="5088" y="2304"/>
            <a:chExt cx="354" cy="432"/>
          </a:xfrm>
        </p:grpSpPr>
        <p:sp>
          <p:nvSpPr>
            <p:cNvPr id="93353" name="Oval 58"/>
            <p:cNvSpPr>
              <a:spLocks noChangeArrowheads="1"/>
            </p:cNvSpPr>
            <p:nvPr/>
          </p:nvSpPr>
          <p:spPr bwMode="auto">
            <a:xfrm>
              <a:off x="5245" y="2304"/>
              <a:ext cx="118" cy="118"/>
            </a:xfrm>
            <a:prstGeom prst="ellipse">
              <a:avLst/>
            </a:prstGeom>
            <a:solidFill>
              <a:srgbClr val="A1C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54" name="Oval 59"/>
            <p:cNvSpPr>
              <a:spLocks noChangeArrowheads="1"/>
            </p:cNvSpPr>
            <p:nvPr/>
          </p:nvSpPr>
          <p:spPr bwMode="auto">
            <a:xfrm>
              <a:off x="5167" y="2461"/>
              <a:ext cx="118" cy="118"/>
            </a:xfrm>
            <a:prstGeom prst="ellipse">
              <a:avLst/>
            </a:prstGeom>
            <a:solidFill>
              <a:srgbClr val="A1C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55" name="Oval 60"/>
            <p:cNvSpPr>
              <a:spLocks noChangeArrowheads="1"/>
            </p:cNvSpPr>
            <p:nvPr/>
          </p:nvSpPr>
          <p:spPr bwMode="auto">
            <a:xfrm>
              <a:off x="5324" y="2461"/>
              <a:ext cx="118" cy="118"/>
            </a:xfrm>
            <a:prstGeom prst="ellipse">
              <a:avLst/>
            </a:prstGeom>
            <a:solidFill>
              <a:srgbClr val="A1C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356" name="AutoShape 61"/>
            <p:cNvCxnSpPr>
              <a:cxnSpLocks noChangeShapeType="1"/>
              <a:stCxn id="93353" idx="4"/>
              <a:endCxn id="93354" idx="0"/>
            </p:cNvCxnSpPr>
            <p:nvPr/>
          </p:nvCxnSpPr>
          <p:spPr bwMode="auto">
            <a:xfrm flipH="1">
              <a:off x="5226" y="2422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57" name="AutoShape 62"/>
            <p:cNvCxnSpPr>
              <a:cxnSpLocks noChangeShapeType="1"/>
              <a:stCxn id="93353" idx="4"/>
              <a:endCxn id="93355" idx="0"/>
            </p:cNvCxnSpPr>
            <p:nvPr/>
          </p:nvCxnSpPr>
          <p:spPr bwMode="auto">
            <a:xfrm>
              <a:off x="5304" y="2422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58" name="AutoShape 63"/>
            <p:cNvCxnSpPr>
              <a:cxnSpLocks noChangeShapeType="1"/>
              <a:stCxn id="93359" idx="0"/>
              <a:endCxn id="93354" idx="4"/>
            </p:cNvCxnSpPr>
            <p:nvPr/>
          </p:nvCxnSpPr>
          <p:spPr bwMode="auto">
            <a:xfrm flipV="1">
              <a:off x="5147" y="2579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359" name="Oval 64"/>
            <p:cNvSpPr>
              <a:spLocks noChangeArrowheads="1"/>
            </p:cNvSpPr>
            <p:nvPr/>
          </p:nvSpPr>
          <p:spPr bwMode="auto">
            <a:xfrm>
              <a:off x="5088" y="2618"/>
              <a:ext cx="118" cy="118"/>
            </a:xfrm>
            <a:prstGeom prst="ellipse">
              <a:avLst/>
            </a:prstGeom>
            <a:solidFill>
              <a:srgbClr val="A1C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10" name="Group 65"/>
          <p:cNvGrpSpPr>
            <a:grpSpLocks/>
          </p:cNvGrpSpPr>
          <p:nvPr/>
        </p:nvGrpSpPr>
        <p:grpSpPr bwMode="auto">
          <a:xfrm>
            <a:off x="6248400" y="4419600"/>
            <a:ext cx="1143000" cy="914400"/>
            <a:chOff x="3936" y="3504"/>
            <a:chExt cx="720" cy="576"/>
          </a:xfrm>
        </p:grpSpPr>
        <p:sp>
          <p:nvSpPr>
            <p:cNvPr id="93350" name="AutoShape 66"/>
            <p:cNvSpPr>
              <a:spLocks noChangeArrowheads="1"/>
            </p:cNvSpPr>
            <p:nvPr/>
          </p:nvSpPr>
          <p:spPr bwMode="auto">
            <a:xfrm>
              <a:off x="3936" y="3504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51" name="Rectangle 67"/>
            <p:cNvSpPr>
              <a:spLocks noChangeArrowheads="1"/>
            </p:cNvSpPr>
            <p:nvPr/>
          </p:nvSpPr>
          <p:spPr bwMode="auto">
            <a:xfrm>
              <a:off x="3936" y="3642"/>
              <a:ext cx="144" cy="294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52" name="Rectangle 68"/>
            <p:cNvSpPr>
              <a:spLocks noChangeArrowheads="1"/>
            </p:cNvSpPr>
            <p:nvPr/>
          </p:nvSpPr>
          <p:spPr bwMode="auto">
            <a:xfrm>
              <a:off x="4512" y="3642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11" name="Group 69"/>
          <p:cNvGrpSpPr>
            <a:grpSpLocks/>
          </p:cNvGrpSpPr>
          <p:nvPr/>
        </p:nvGrpSpPr>
        <p:grpSpPr bwMode="auto">
          <a:xfrm>
            <a:off x="6553200" y="4495800"/>
            <a:ext cx="436563" cy="685800"/>
            <a:chOff x="4128" y="3216"/>
            <a:chExt cx="275" cy="432"/>
          </a:xfrm>
        </p:grpSpPr>
        <p:sp>
          <p:nvSpPr>
            <p:cNvPr id="93343" name="Oval 70"/>
            <p:cNvSpPr>
              <a:spLocks noChangeArrowheads="1"/>
            </p:cNvSpPr>
            <p:nvPr/>
          </p:nvSpPr>
          <p:spPr bwMode="auto">
            <a:xfrm>
              <a:off x="4285" y="3216"/>
              <a:ext cx="118" cy="118"/>
            </a:xfrm>
            <a:prstGeom prst="ellipse">
              <a:avLst/>
            </a:prstGeom>
            <a:solidFill>
              <a:srgbClr val="E7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44" name="Oval 71"/>
            <p:cNvSpPr>
              <a:spLocks noChangeArrowheads="1"/>
            </p:cNvSpPr>
            <p:nvPr/>
          </p:nvSpPr>
          <p:spPr bwMode="auto">
            <a:xfrm>
              <a:off x="4207" y="3373"/>
              <a:ext cx="118" cy="118"/>
            </a:xfrm>
            <a:prstGeom prst="ellipse">
              <a:avLst/>
            </a:prstGeom>
            <a:solidFill>
              <a:srgbClr val="E7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45" name="Oval 72"/>
            <p:cNvSpPr>
              <a:spLocks noChangeArrowheads="1"/>
            </p:cNvSpPr>
            <p:nvPr/>
          </p:nvSpPr>
          <p:spPr bwMode="auto">
            <a:xfrm>
              <a:off x="4128" y="3530"/>
              <a:ext cx="118" cy="118"/>
            </a:xfrm>
            <a:prstGeom prst="ellipse">
              <a:avLst/>
            </a:prstGeom>
            <a:solidFill>
              <a:srgbClr val="E7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346" name="AutoShape 73"/>
            <p:cNvCxnSpPr>
              <a:cxnSpLocks noChangeShapeType="1"/>
              <a:stCxn id="93343" idx="4"/>
              <a:endCxn id="93344" idx="0"/>
            </p:cNvCxnSpPr>
            <p:nvPr/>
          </p:nvCxnSpPr>
          <p:spPr bwMode="auto">
            <a:xfrm flipH="1">
              <a:off x="4266" y="3334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47" name="AutoShape 74"/>
            <p:cNvCxnSpPr>
              <a:cxnSpLocks noChangeShapeType="1"/>
              <a:stCxn id="93344" idx="4"/>
              <a:endCxn id="93345" idx="0"/>
            </p:cNvCxnSpPr>
            <p:nvPr/>
          </p:nvCxnSpPr>
          <p:spPr bwMode="auto">
            <a:xfrm flipH="1">
              <a:off x="4187" y="3491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48" name="AutoShape 75"/>
            <p:cNvCxnSpPr>
              <a:cxnSpLocks noChangeShapeType="1"/>
              <a:stCxn id="93349" idx="0"/>
              <a:endCxn id="93344" idx="4"/>
            </p:cNvCxnSpPr>
            <p:nvPr/>
          </p:nvCxnSpPr>
          <p:spPr bwMode="auto">
            <a:xfrm flipH="1" flipV="1">
              <a:off x="4266" y="3491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349" name="Oval 76"/>
            <p:cNvSpPr>
              <a:spLocks noChangeArrowheads="1"/>
            </p:cNvSpPr>
            <p:nvPr/>
          </p:nvSpPr>
          <p:spPr bwMode="auto">
            <a:xfrm>
              <a:off x="4285" y="3530"/>
              <a:ext cx="118" cy="118"/>
            </a:xfrm>
            <a:prstGeom prst="ellipse">
              <a:avLst/>
            </a:prstGeom>
            <a:solidFill>
              <a:srgbClr val="E7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12" name="Group 77"/>
          <p:cNvGrpSpPr>
            <a:grpSpLocks/>
          </p:cNvGrpSpPr>
          <p:nvPr/>
        </p:nvGrpSpPr>
        <p:grpSpPr bwMode="auto">
          <a:xfrm>
            <a:off x="6172200" y="3124200"/>
            <a:ext cx="1143000" cy="914400"/>
            <a:chOff x="3888" y="2448"/>
            <a:chExt cx="720" cy="576"/>
          </a:xfrm>
        </p:grpSpPr>
        <p:sp>
          <p:nvSpPr>
            <p:cNvPr id="93339" name="AutoShape 78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3340" name="Group 79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93341" name="Rectangle 80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42" name="Rectangle 81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213" name="Group 82"/>
          <p:cNvGrpSpPr>
            <a:grpSpLocks/>
          </p:cNvGrpSpPr>
          <p:nvPr/>
        </p:nvGrpSpPr>
        <p:grpSpPr bwMode="auto">
          <a:xfrm>
            <a:off x="6462713" y="3200400"/>
            <a:ext cx="561975" cy="685800"/>
            <a:chOff x="2784" y="2784"/>
            <a:chExt cx="432" cy="528"/>
          </a:xfrm>
        </p:grpSpPr>
        <p:sp>
          <p:nvSpPr>
            <p:cNvPr id="93330" name="Oval 83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31" name="Oval 84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32" name="Oval 85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33" name="Oval 86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334" name="AutoShape 87"/>
            <p:cNvCxnSpPr>
              <a:cxnSpLocks noChangeShapeType="1"/>
              <a:stCxn id="93330" idx="4"/>
              <a:endCxn id="93331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35" name="AutoShape 88"/>
            <p:cNvCxnSpPr>
              <a:cxnSpLocks noChangeShapeType="1"/>
              <a:stCxn id="93330" idx="4"/>
              <a:endCxn id="93332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36" name="AutoShape 89"/>
            <p:cNvCxnSpPr>
              <a:cxnSpLocks noChangeShapeType="1"/>
              <a:stCxn id="93331" idx="4"/>
              <a:endCxn id="93333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37" name="AutoShape 90"/>
            <p:cNvCxnSpPr>
              <a:cxnSpLocks noChangeShapeType="1"/>
              <a:stCxn id="93338" idx="0"/>
              <a:endCxn id="93331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338" name="Oval 91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14" name="Group 92"/>
          <p:cNvGrpSpPr>
            <a:grpSpLocks/>
          </p:cNvGrpSpPr>
          <p:nvPr/>
        </p:nvGrpSpPr>
        <p:grpSpPr bwMode="auto">
          <a:xfrm>
            <a:off x="6096000" y="3276600"/>
            <a:ext cx="1143000" cy="914400"/>
            <a:chOff x="3888" y="2448"/>
            <a:chExt cx="720" cy="576"/>
          </a:xfrm>
        </p:grpSpPr>
        <p:sp>
          <p:nvSpPr>
            <p:cNvPr id="93326" name="AutoShape 93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3327" name="Group 94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93328" name="Rectangle 95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29" name="Rectangle 96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215" name="Group 97"/>
          <p:cNvGrpSpPr>
            <a:grpSpLocks/>
          </p:cNvGrpSpPr>
          <p:nvPr/>
        </p:nvGrpSpPr>
        <p:grpSpPr bwMode="auto">
          <a:xfrm>
            <a:off x="6386513" y="3352800"/>
            <a:ext cx="561975" cy="685800"/>
            <a:chOff x="2784" y="2784"/>
            <a:chExt cx="432" cy="528"/>
          </a:xfrm>
        </p:grpSpPr>
        <p:sp>
          <p:nvSpPr>
            <p:cNvPr id="93317" name="Oval 98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18" name="Oval 99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19" name="Oval 100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20" name="Oval 101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321" name="AutoShape 102"/>
            <p:cNvCxnSpPr>
              <a:cxnSpLocks noChangeShapeType="1"/>
              <a:stCxn id="93317" idx="4"/>
              <a:endCxn id="93318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22" name="AutoShape 103"/>
            <p:cNvCxnSpPr>
              <a:cxnSpLocks noChangeShapeType="1"/>
              <a:stCxn id="93317" idx="4"/>
              <a:endCxn id="93319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23" name="AutoShape 104"/>
            <p:cNvCxnSpPr>
              <a:cxnSpLocks noChangeShapeType="1"/>
              <a:stCxn id="93318" idx="4"/>
              <a:endCxn id="93320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24" name="AutoShape 105"/>
            <p:cNvCxnSpPr>
              <a:cxnSpLocks noChangeShapeType="1"/>
              <a:stCxn id="93325" idx="0"/>
              <a:endCxn id="93318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325" name="Oval 106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16" name="Group 107"/>
          <p:cNvGrpSpPr>
            <a:grpSpLocks/>
          </p:cNvGrpSpPr>
          <p:nvPr/>
        </p:nvGrpSpPr>
        <p:grpSpPr bwMode="auto">
          <a:xfrm>
            <a:off x="6019800" y="3429000"/>
            <a:ext cx="1143000" cy="914400"/>
            <a:chOff x="3888" y="2448"/>
            <a:chExt cx="720" cy="576"/>
          </a:xfrm>
        </p:grpSpPr>
        <p:sp>
          <p:nvSpPr>
            <p:cNvPr id="93313" name="AutoShape 108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3314" name="Group 109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93315" name="Rectangle 110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16" name="Rectangle 111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217" name="Group 112"/>
          <p:cNvGrpSpPr>
            <a:grpSpLocks/>
          </p:cNvGrpSpPr>
          <p:nvPr/>
        </p:nvGrpSpPr>
        <p:grpSpPr bwMode="auto">
          <a:xfrm>
            <a:off x="6310313" y="3505200"/>
            <a:ext cx="561975" cy="685800"/>
            <a:chOff x="2784" y="2784"/>
            <a:chExt cx="432" cy="528"/>
          </a:xfrm>
        </p:grpSpPr>
        <p:sp>
          <p:nvSpPr>
            <p:cNvPr id="93304" name="Oval 113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05" name="Oval 114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06" name="Oval 115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07" name="Oval 116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308" name="AutoShape 117"/>
            <p:cNvCxnSpPr>
              <a:cxnSpLocks noChangeShapeType="1"/>
              <a:stCxn id="93304" idx="4"/>
              <a:endCxn id="93305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09" name="AutoShape 118"/>
            <p:cNvCxnSpPr>
              <a:cxnSpLocks noChangeShapeType="1"/>
              <a:stCxn id="93304" idx="4"/>
              <a:endCxn id="93306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10" name="AutoShape 119"/>
            <p:cNvCxnSpPr>
              <a:cxnSpLocks noChangeShapeType="1"/>
              <a:stCxn id="93305" idx="4"/>
              <a:endCxn id="93307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311" name="AutoShape 120"/>
            <p:cNvCxnSpPr>
              <a:cxnSpLocks noChangeShapeType="1"/>
              <a:stCxn id="93312" idx="0"/>
              <a:endCxn id="93305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312" name="Oval 121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18" name="Group 122"/>
          <p:cNvGrpSpPr>
            <a:grpSpLocks/>
          </p:cNvGrpSpPr>
          <p:nvPr/>
        </p:nvGrpSpPr>
        <p:grpSpPr bwMode="auto">
          <a:xfrm>
            <a:off x="6172200" y="4572000"/>
            <a:ext cx="1143000" cy="914400"/>
            <a:chOff x="3936" y="3504"/>
            <a:chExt cx="720" cy="576"/>
          </a:xfrm>
        </p:grpSpPr>
        <p:sp>
          <p:nvSpPr>
            <p:cNvPr id="93301" name="AutoShape 123"/>
            <p:cNvSpPr>
              <a:spLocks noChangeArrowheads="1"/>
            </p:cNvSpPr>
            <p:nvPr/>
          </p:nvSpPr>
          <p:spPr bwMode="auto">
            <a:xfrm>
              <a:off x="3936" y="3504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02" name="Rectangle 124"/>
            <p:cNvSpPr>
              <a:spLocks noChangeArrowheads="1"/>
            </p:cNvSpPr>
            <p:nvPr/>
          </p:nvSpPr>
          <p:spPr bwMode="auto">
            <a:xfrm>
              <a:off x="3936" y="3642"/>
              <a:ext cx="144" cy="294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03" name="Rectangle 125"/>
            <p:cNvSpPr>
              <a:spLocks noChangeArrowheads="1"/>
            </p:cNvSpPr>
            <p:nvPr/>
          </p:nvSpPr>
          <p:spPr bwMode="auto">
            <a:xfrm>
              <a:off x="4512" y="3642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19" name="Group 126"/>
          <p:cNvGrpSpPr>
            <a:grpSpLocks/>
          </p:cNvGrpSpPr>
          <p:nvPr/>
        </p:nvGrpSpPr>
        <p:grpSpPr bwMode="auto">
          <a:xfrm>
            <a:off x="6477000" y="4648200"/>
            <a:ext cx="436563" cy="685800"/>
            <a:chOff x="4128" y="3216"/>
            <a:chExt cx="275" cy="432"/>
          </a:xfrm>
        </p:grpSpPr>
        <p:sp>
          <p:nvSpPr>
            <p:cNvPr id="93294" name="Oval 127"/>
            <p:cNvSpPr>
              <a:spLocks noChangeArrowheads="1"/>
            </p:cNvSpPr>
            <p:nvPr/>
          </p:nvSpPr>
          <p:spPr bwMode="auto">
            <a:xfrm>
              <a:off x="4285" y="3216"/>
              <a:ext cx="118" cy="118"/>
            </a:xfrm>
            <a:prstGeom prst="ellipse">
              <a:avLst/>
            </a:prstGeom>
            <a:solidFill>
              <a:srgbClr val="ABD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95" name="Oval 128"/>
            <p:cNvSpPr>
              <a:spLocks noChangeArrowheads="1"/>
            </p:cNvSpPr>
            <p:nvPr/>
          </p:nvSpPr>
          <p:spPr bwMode="auto">
            <a:xfrm>
              <a:off x="4207" y="3373"/>
              <a:ext cx="118" cy="118"/>
            </a:xfrm>
            <a:prstGeom prst="ellipse">
              <a:avLst/>
            </a:prstGeom>
            <a:solidFill>
              <a:srgbClr val="ABD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96" name="Oval 129"/>
            <p:cNvSpPr>
              <a:spLocks noChangeArrowheads="1"/>
            </p:cNvSpPr>
            <p:nvPr/>
          </p:nvSpPr>
          <p:spPr bwMode="auto">
            <a:xfrm>
              <a:off x="4128" y="3530"/>
              <a:ext cx="118" cy="118"/>
            </a:xfrm>
            <a:prstGeom prst="ellipse">
              <a:avLst/>
            </a:prstGeom>
            <a:solidFill>
              <a:srgbClr val="ABD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297" name="AutoShape 130"/>
            <p:cNvCxnSpPr>
              <a:cxnSpLocks noChangeShapeType="1"/>
              <a:stCxn id="93294" idx="4"/>
              <a:endCxn id="93295" idx="0"/>
            </p:cNvCxnSpPr>
            <p:nvPr/>
          </p:nvCxnSpPr>
          <p:spPr bwMode="auto">
            <a:xfrm flipH="1">
              <a:off x="4266" y="3334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98" name="AutoShape 131"/>
            <p:cNvCxnSpPr>
              <a:cxnSpLocks noChangeShapeType="1"/>
              <a:stCxn id="93295" idx="4"/>
              <a:endCxn id="93296" idx="0"/>
            </p:cNvCxnSpPr>
            <p:nvPr/>
          </p:nvCxnSpPr>
          <p:spPr bwMode="auto">
            <a:xfrm flipH="1">
              <a:off x="4187" y="3491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99" name="AutoShape 132"/>
            <p:cNvCxnSpPr>
              <a:cxnSpLocks noChangeShapeType="1"/>
              <a:stCxn id="93300" idx="0"/>
              <a:endCxn id="93295" idx="4"/>
            </p:cNvCxnSpPr>
            <p:nvPr/>
          </p:nvCxnSpPr>
          <p:spPr bwMode="auto">
            <a:xfrm flipH="1" flipV="1">
              <a:off x="4266" y="3491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300" name="Oval 133"/>
            <p:cNvSpPr>
              <a:spLocks noChangeArrowheads="1"/>
            </p:cNvSpPr>
            <p:nvPr/>
          </p:nvSpPr>
          <p:spPr bwMode="auto">
            <a:xfrm>
              <a:off x="4285" y="3530"/>
              <a:ext cx="118" cy="118"/>
            </a:xfrm>
            <a:prstGeom prst="ellipse">
              <a:avLst/>
            </a:prstGeom>
            <a:solidFill>
              <a:srgbClr val="ABD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0" name="Group 134"/>
          <p:cNvGrpSpPr>
            <a:grpSpLocks/>
          </p:cNvGrpSpPr>
          <p:nvPr/>
        </p:nvGrpSpPr>
        <p:grpSpPr bwMode="auto">
          <a:xfrm>
            <a:off x="6096000" y="4724400"/>
            <a:ext cx="1143000" cy="914400"/>
            <a:chOff x="3936" y="3504"/>
            <a:chExt cx="720" cy="576"/>
          </a:xfrm>
        </p:grpSpPr>
        <p:sp>
          <p:nvSpPr>
            <p:cNvPr id="93291" name="AutoShape 135"/>
            <p:cNvSpPr>
              <a:spLocks noChangeArrowheads="1"/>
            </p:cNvSpPr>
            <p:nvPr/>
          </p:nvSpPr>
          <p:spPr bwMode="auto">
            <a:xfrm>
              <a:off x="3936" y="3504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92" name="Rectangle 136"/>
            <p:cNvSpPr>
              <a:spLocks noChangeArrowheads="1"/>
            </p:cNvSpPr>
            <p:nvPr/>
          </p:nvSpPr>
          <p:spPr bwMode="auto">
            <a:xfrm>
              <a:off x="3936" y="3642"/>
              <a:ext cx="144" cy="294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93" name="Rectangle 137"/>
            <p:cNvSpPr>
              <a:spLocks noChangeArrowheads="1"/>
            </p:cNvSpPr>
            <p:nvPr/>
          </p:nvSpPr>
          <p:spPr bwMode="auto">
            <a:xfrm>
              <a:off x="4512" y="3642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1" name="Group 138"/>
          <p:cNvGrpSpPr>
            <a:grpSpLocks/>
          </p:cNvGrpSpPr>
          <p:nvPr/>
        </p:nvGrpSpPr>
        <p:grpSpPr bwMode="auto">
          <a:xfrm>
            <a:off x="6400800" y="4800600"/>
            <a:ext cx="436563" cy="685800"/>
            <a:chOff x="4128" y="3216"/>
            <a:chExt cx="275" cy="432"/>
          </a:xfrm>
        </p:grpSpPr>
        <p:sp>
          <p:nvSpPr>
            <p:cNvPr id="93284" name="Oval 139"/>
            <p:cNvSpPr>
              <a:spLocks noChangeArrowheads="1"/>
            </p:cNvSpPr>
            <p:nvPr/>
          </p:nvSpPr>
          <p:spPr bwMode="auto">
            <a:xfrm>
              <a:off x="4285" y="3216"/>
              <a:ext cx="118" cy="118"/>
            </a:xfrm>
            <a:prstGeom prst="ellipse">
              <a:avLst/>
            </a:prstGeom>
            <a:solidFill>
              <a:srgbClr val="6FB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85" name="Oval 140"/>
            <p:cNvSpPr>
              <a:spLocks noChangeArrowheads="1"/>
            </p:cNvSpPr>
            <p:nvPr/>
          </p:nvSpPr>
          <p:spPr bwMode="auto">
            <a:xfrm>
              <a:off x="4207" y="3373"/>
              <a:ext cx="118" cy="118"/>
            </a:xfrm>
            <a:prstGeom prst="ellipse">
              <a:avLst/>
            </a:prstGeom>
            <a:solidFill>
              <a:srgbClr val="6FB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86" name="Oval 141"/>
            <p:cNvSpPr>
              <a:spLocks noChangeArrowheads="1"/>
            </p:cNvSpPr>
            <p:nvPr/>
          </p:nvSpPr>
          <p:spPr bwMode="auto">
            <a:xfrm>
              <a:off x="4128" y="3530"/>
              <a:ext cx="118" cy="118"/>
            </a:xfrm>
            <a:prstGeom prst="ellipse">
              <a:avLst/>
            </a:prstGeom>
            <a:solidFill>
              <a:srgbClr val="6FB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287" name="AutoShape 142"/>
            <p:cNvCxnSpPr>
              <a:cxnSpLocks noChangeShapeType="1"/>
              <a:stCxn id="93284" idx="4"/>
              <a:endCxn id="93285" idx="0"/>
            </p:cNvCxnSpPr>
            <p:nvPr/>
          </p:nvCxnSpPr>
          <p:spPr bwMode="auto">
            <a:xfrm flipH="1">
              <a:off x="4266" y="3334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88" name="AutoShape 143"/>
            <p:cNvCxnSpPr>
              <a:cxnSpLocks noChangeShapeType="1"/>
              <a:stCxn id="93285" idx="4"/>
              <a:endCxn id="93286" idx="0"/>
            </p:cNvCxnSpPr>
            <p:nvPr/>
          </p:nvCxnSpPr>
          <p:spPr bwMode="auto">
            <a:xfrm flipH="1">
              <a:off x="4187" y="3491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89" name="AutoShape 144"/>
            <p:cNvCxnSpPr>
              <a:cxnSpLocks noChangeShapeType="1"/>
              <a:stCxn id="93290" idx="0"/>
              <a:endCxn id="93285" idx="4"/>
            </p:cNvCxnSpPr>
            <p:nvPr/>
          </p:nvCxnSpPr>
          <p:spPr bwMode="auto">
            <a:xfrm flipH="1" flipV="1">
              <a:off x="4266" y="3491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290" name="Oval 145"/>
            <p:cNvSpPr>
              <a:spLocks noChangeArrowheads="1"/>
            </p:cNvSpPr>
            <p:nvPr/>
          </p:nvSpPr>
          <p:spPr bwMode="auto">
            <a:xfrm>
              <a:off x="4285" y="3530"/>
              <a:ext cx="118" cy="118"/>
            </a:xfrm>
            <a:prstGeom prst="ellipse">
              <a:avLst/>
            </a:prstGeom>
            <a:solidFill>
              <a:srgbClr val="6FB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2" name="Group 146"/>
          <p:cNvGrpSpPr>
            <a:grpSpLocks/>
          </p:cNvGrpSpPr>
          <p:nvPr/>
        </p:nvGrpSpPr>
        <p:grpSpPr bwMode="auto">
          <a:xfrm>
            <a:off x="6019800" y="4876800"/>
            <a:ext cx="1143000" cy="914400"/>
            <a:chOff x="3936" y="3504"/>
            <a:chExt cx="720" cy="576"/>
          </a:xfrm>
        </p:grpSpPr>
        <p:sp>
          <p:nvSpPr>
            <p:cNvPr id="93281" name="AutoShape 147"/>
            <p:cNvSpPr>
              <a:spLocks noChangeArrowheads="1"/>
            </p:cNvSpPr>
            <p:nvPr/>
          </p:nvSpPr>
          <p:spPr bwMode="auto">
            <a:xfrm>
              <a:off x="3936" y="3504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82" name="Rectangle 148"/>
            <p:cNvSpPr>
              <a:spLocks noChangeArrowheads="1"/>
            </p:cNvSpPr>
            <p:nvPr/>
          </p:nvSpPr>
          <p:spPr bwMode="auto">
            <a:xfrm>
              <a:off x="3936" y="3642"/>
              <a:ext cx="144" cy="294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83" name="Rectangle 149"/>
            <p:cNvSpPr>
              <a:spLocks noChangeArrowheads="1"/>
            </p:cNvSpPr>
            <p:nvPr/>
          </p:nvSpPr>
          <p:spPr bwMode="auto">
            <a:xfrm>
              <a:off x="4512" y="3642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3" name="Group 150"/>
          <p:cNvGrpSpPr>
            <a:grpSpLocks/>
          </p:cNvGrpSpPr>
          <p:nvPr/>
        </p:nvGrpSpPr>
        <p:grpSpPr bwMode="auto">
          <a:xfrm>
            <a:off x="6324600" y="4953000"/>
            <a:ext cx="436563" cy="685800"/>
            <a:chOff x="4128" y="3216"/>
            <a:chExt cx="275" cy="432"/>
          </a:xfrm>
        </p:grpSpPr>
        <p:sp>
          <p:nvSpPr>
            <p:cNvPr id="93274" name="Oval 151"/>
            <p:cNvSpPr>
              <a:spLocks noChangeArrowheads="1"/>
            </p:cNvSpPr>
            <p:nvPr/>
          </p:nvSpPr>
          <p:spPr bwMode="auto">
            <a:xfrm>
              <a:off x="4285" y="3216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75" name="Oval 152"/>
            <p:cNvSpPr>
              <a:spLocks noChangeArrowheads="1"/>
            </p:cNvSpPr>
            <p:nvPr/>
          </p:nvSpPr>
          <p:spPr bwMode="auto">
            <a:xfrm>
              <a:off x="4207" y="3373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76" name="Oval 153"/>
            <p:cNvSpPr>
              <a:spLocks noChangeArrowheads="1"/>
            </p:cNvSpPr>
            <p:nvPr/>
          </p:nvSpPr>
          <p:spPr bwMode="auto">
            <a:xfrm>
              <a:off x="4128" y="3530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277" name="AutoShape 154"/>
            <p:cNvCxnSpPr>
              <a:cxnSpLocks noChangeShapeType="1"/>
              <a:stCxn id="93274" idx="4"/>
              <a:endCxn id="93275" idx="0"/>
            </p:cNvCxnSpPr>
            <p:nvPr/>
          </p:nvCxnSpPr>
          <p:spPr bwMode="auto">
            <a:xfrm flipH="1">
              <a:off x="4266" y="3334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78" name="AutoShape 155"/>
            <p:cNvCxnSpPr>
              <a:cxnSpLocks noChangeShapeType="1"/>
              <a:stCxn id="93275" idx="4"/>
              <a:endCxn id="93276" idx="0"/>
            </p:cNvCxnSpPr>
            <p:nvPr/>
          </p:nvCxnSpPr>
          <p:spPr bwMode="auto">
            <a:xfrm flipH="1">
              <a:off x="4187" y="3491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79" name="AutoShape 156"/>
            <p:cNvCxnSpPr>
              <a:cxnSpLocks noChangeShapeType="1"/>
              <a:stCxn id="93280" idx="0"/>
              <a:endCxn id="93275" idx="4"/>
            </p:cNvCxnSpPr>
            <p:nvPr/>
          </p:nvCxnSpPr>
          <p:spPr bwMode="auto">
            <a:xfrm flipH="1" flipV="1">
              <a:off x="4266" y="3491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280" name="Oval 157"/>
            <p:cNvSpPr>
              <a:spLocks noChangeArrowheads="1"/>
            </p:cNvSpPr>
            <p:nvPr/>
          </p:nvSpPr>
          <p:spPr bwMode="auto">
            <a:xfrm>
              <a:off x="4285" y="3530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4" name="Group 158"/>
          <p:cNvGrpSpPr>
            <a:grpSpLocks/>
          </p:cNvGrpSpPr>
          <p:nvPr/>
        </p:nvGrpSpPr>
        <p:grpSpPr bwMode="auto">
          <a:xfrm>
            <a:off x="7772400" y="3733800"/>
            <a:ext cx="1143000" cy="914400"/>
            <a:chOff x="3840" y="3408"/>
            <a:chExt cx="720" cy="576"/>
          </a:xfrm>
        </p:grpSpPr>
        <p:sp>
          <p:nvSpPr>
            <p:cNvPr id="93271" name="AutoShape 159"/>
            <p:cNvSpPr>
              <a:spLocks noChangeArrowheads="1"/>
            </p:cNvSpPr>
            <p:nvPr/>
          </p:nvSpPr>
          <p:spPr bwMode="auto">
            <a:xfrm>
              <a:off x="3840" y="340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72" name="Rectangle 160"/>
            <p:cNvSpPr>
              <a:spLocks noChangeArrowheads="1"/>
            </p:cNvSpPr>
            <p:nvPr/>
          </p:nvSpPr>
          <p:spPr bwMode="auto">
            <a:xfrm flipH="1">
              <a:off x="4416" y="3546"/>
              <a:ext cx="144" cy="2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73" name="Rectangle 161"/>
            <p:cNvSpPr>
              <a:spLocks noChangeArrowheads="1"/>
            </p:cNvSpPr>
            <p:nvPr/>
          </p:nvSpPr>
          <p:spPr bwMode="auto">
            <a:xfrm flipH="1">
              <a:off x="3840" y="3546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5" name="Group 162"/>
          <p:cNvGrpSpPr>
            <a:grpSpLocks/>
          </p:cNvGrpSpPr>
          <p:nvPr/>
        </p:nvGrpSpPr>
        <p:grpSpPr bwMode="auto">
          <a:xfrm>
            <a:off x="8077200" y="3810000"/>
            <a:ext cx="561975" cy="685800"/>
            <a:chOff x="5088" y="2304"/>
            <a:chExt cx="354" cy="432"/>
          </a:xfrm>
        </p:grpSpPr>
        <p:sp>
          <p:nvSpPr>
            <p:cNvPr id="93264" name="Oval 163"/>
            <p:cNvSpPr>
              <a:spLocks noChangeArrowheads="1"/>
            </p:cNvSpPr>
            <p:nvPr/>
          </p:nvSpPr>
          <p:spPr bwMode="auto">
            <a:xfrm>
              <a:off x="5245" y="2304"/>
              <a:ext cx="118" cy="118"/>
            </a:xfrm>
            <a:prstGeom prst="ellipse">
              <a:avLst/>
            </a:prstGeom>
            <a:solidFill>
              <a:srgbClr val="79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65" name="Oval 164"/>
            <p:cNvSpPr>
              <a:spLocks noChangeArrowheads="1"/>
            </p:cNvSpPr>
            <p:nvPr/>
          </p:nvSpPr>
          <p:spPr bwMode="auto">
            <a:xfrm>
              <a:off x="5167" y="2461"/>
              <a:ext cx="118" cy="118"/>
            </a:xfrm>
            <a:prstGeom prst="ellipse">
              <a:avLst/>
            </a:prstGeom>
            <a:solidFill>
              <a:srgbClr val="79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66" name="Oval 165"/>
            <p:cNvSpPr>
              <a:spLocks noChangeArrowheads="1"/>
            </p:cNvSpPr>
            <p:nvPr/>
          </p:nvSpPr>
          <p:spPr bwMode="auto">
            <a:xfrm>
              <a:off x="5324" y="2461"/>
              <a:ext cx="118" cy="118"/>
            </a:xfrm>
            <a:prstGeom prst="ellipse">
              <a:avLst/>
            </a:prstGeom>
            <a:solidFill>
              <a:srgbClr val="79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267" name="AutoShape 166"/>
            <p:cNvCxnSpPr>
              <a:cxnSpLocks noChangeShapeType="1"/>
              <a:stCxn id="93264" idx="4"/>
              <a:endCxn id="93265" idx="0"/>
            </p:cNvCxnSpPr>
            <p:nvPr/>
          </p:nvCxnSpPr>
          <p:spPr bwMode="auto">
            <a:xfrm flipH="1">
              <a:off x="5226" y="2422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68" name="AutoShape 167"/>
            <p:cNvCxnSpPr>
              <a:cxnSpLocks noChangeShapeType="1"/>
              <a:stCxn id="93264" idx="4"/>
              <a:endCxn id="93266" idx="0"/>
            </p:cNvCxnSpPr>
            <p:nvPr/>
          </p:nvCxnSpPr>
          <p:spPr bwMode="auto">
            <a:xfrm>
              <a:off x="5304" y="2422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69" name="AutoShape 168"/>
            <p:cNvCxnSpPr>
              <a:cxnSpLocks noChangeShapeType="1"/>
              <a:stCxn id="93270" idx="0"/>
              <a:endCxn id="93265" idx="4"/>
            </p:cNvCxnSpPr>
            <p:nvPr/>
          </p:nvCxnSpPr>
          <p:spPr bwMode="auto">
            <a:xfrm flipV="1">
              <a:off x="5147" y="2579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270" name="Oval 169"/>
            <p:cNvSpPr>
              <a:spLocks noChangeArrowheads="1"/>
            </p:cNvSpPr>
            <p:nvPr/>
          </p:nvSpPr>
          <p:spPr bwMode="auto">
            <a:xfrm>
              <a:off x="5088" y="2618"/>
              <a:ext cx="118" cy="118"/>
            </a:xfrm>
            <a:prstGeom prst="ellipse">
              <a:avLst/>
            </a:prstGeom>
            <a:solidFill>
              <a:srgbClr val="79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6" name="Group 170"/>
          <p:cNvGrpSpPr>
            <a:grpSpLocks/>
          </p:cNvGrpSpPr>
          <p:nvPr/>
        </p:nvGrpSpPr>
        <p:grpSpPr bwMode="auto">
          <a:xfrm>
            <a:off x="7696200" y="3886200"/>
            <a:ext cx="1143000" cy="914400"/>
            <a:chOff x="3840" y="3408"/>
            <a:chExt cx="720" cy="576"/>
          </a:xfrm>
        </p:grpSpPr>
        <p:sp>
          <p:nvSpPr>
            <p:cNvPr id="93261" name="AutoShape 171"/>
            <p:cNvSpPr>
              <a:spLocks noChangeArrowheads="1"/>
            </p:cNvSpPr>
            <p:nvPr/>
          </p:nvSpPr>
          <p:spPr bwMode="auto">
            <a:xfrm>
              <a:off x="3840" y="340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62" name="Rectangle 172"/>
            <p:cNvSpPr>
              <a:spLocks noChangeArrowheads="1"/>
            </p:cNvSpPr>
            <p:nvPr/>
          </p:nvSpPr>
          <p:spPr bwMode="auto">
            <a:xfrm flipH="1">
              <a:off x="4416" y="3546"/>
              <a:ext cx="144" cy="2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63" name="Rectangle 173"/>
            <p:cNvSpPr>
              <a:spLocks noChangeArrowheads="1"/>
            </p:cNvSpPr>
            <p:nvPr/>
          </p:nvSpPr>
          <p:spPr bwMode="auto">
            <a:xfrm flipH="1">
              <a:off x="3840" y="3546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7" name="Group 174"/>
          <p:cNvGrpSpPr>
            <a:grpSpLocks/>
          </p:cNvGrpSpPr>
          <p:nvPr/>
        </p:nvGrpSpPr>
        <p:grpSpPr bwMode="auto">
          <a:xfrm>
            <a:off x="8001000" y="3962400"/>
            <a:ext cx="561975" cy="685800"/>
            <a:chOff x="5088" y="2304"/>
            <a:chExt cx="354" cy="432"/>
          </a:xfrm>
        </p:grpSpPr>
        <p:sp>
          <p:nvSpPr>
            <p:cNvPr id="93254" name="Oval 175"/>
            <p:cNvSpPr>
              <a:spLocks noChangeArrowheads="1"/>
            </p:cNvSpPr>
            <p:nvPr/>
          </p:nvSpPr>
          <p:spPr bwMode="auto">
            <a:xfrm>
              <a:off x="5245" y="2304"/>
              <a:ext cx="118" cy="118"/>
            </a:xfrm>
            <a:prstGeom prst="ellipse">
              <a:avLst/>
            </a:prstGeom>
            <a:solidFill>
              <a:srgbClr val="3D8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55" name="Oval 176"/>
            <p:cNvSpPr>
              <a:spLocks noChangeArrowheads="1"/>
            </p:cNvSpPr>
            <p:nvPr/>
          </p:nvSpPr>
          <p:spPr bwMode="auto">
            <a:xfrm>
              <a:off x="5167" y="2461"/>
              <a:ext cx="118" cy="118"/>
            </a:xfrm>
            <a:prstGeom prst="ellipse">
              <a:avLst/>
            </a:prstGeom>
            <a:solidFill>
              <a:srgbClr val="3D8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56" name="Oval 177"/>
            <p:cNvSpPr>
              <a:spLocks noChangeArrowheads="1"/>
            </p:cNvSpPr>
            <p:nvPr/>
          </p:nvSpPr>
          <p:spPr bwMode="auto">
            <a:xfrm>
              <a:off x="5324" y="2461"/>
              <a:ext cx="118" cy="118"/>
            </a:xfrm>
            <a:prstGeom prst="ellipse">
              <a:avLst/>
            </a:prstGeom>
            <a:solidFill>
              <a:srgbClr val="3D8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257" name="AutoShape 178"/>
            <p:cNvCxnSpPr>
              <a:cxnSpLocks noChangeShapeType="1"/>
              <a:stCxn id="93254" idx="4"/>
              <a:endCxn id="93255" idx="0"/>
            </p:cNvCxnSpPr>
            <p:nvPr/>
          </p:nvCxnSpPr>
          <p:spPr bwMode="auto">
            <a:xfrm flipH="1">
              <a:off x="5226" y="2422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58" name="AutoShape 179"/>
            <p:cNvCxnSpPr>
              <a:cxnSpLocks noChangeShapeType="1"/>
              <a:stCxn id="93254" idx="4"/>
              <a:endCxn id="93256" idx="0"/>
            </p:cNvCxnSpPr>
            <p:nvPr/>
          </p:nvCxnSpPr>
          <p:spPr bwMode="auto">
            <a:xfrm>
              <a:off x="5304" y="2422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59" name="AutoShape 180"/>
            <p:cNvCxnSpPr>
              <a:cxnSpLocks noChangeShapeType="1"/>
              <a:stCxn id="93260" idx="0"/>
              <a:endCxn id="93255" idx="4"/>
            </p:cNvCxnSpPr>
            <p:nvPr/>
          </p:nvCxnSpPr>
          <p:spPr bwMode="auto">
            <a:xfrm flipV="1">
              <a:off x="5147" y="2579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260" name="Oval 181"/>
            <p:cNvSpPr>
              <a:spLocks noChangeArrowheads="1"/>
            </p:cNvSpPr>
            <p:nvPr/>
          </p:nvSpPr>
          <p:spPr bwMode="auto">
            <a:xfrm>
              <a:off x="5088" y="2618"/>
              <a:ext cx="118" cy="118"/>
            </a:xfrm>
            <a:prstGeom prst="ellipse">
              <a:avLst/>
            </a:prstGeom>
            <a:solidFill>
              <a:srgbClr val="3D8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8" name="Group 182"/>
          <p:cNvGrpSpPr>
            <a:grpSpLocks/>
          </p:cNvGrpSpPr>
          <p:nvPr/>
        </p:nvGrpSpPr>
        <p:grpSpPr bwMode="auto">
          <a:xfrm>
            <a:off x="7620000" y="4038600"/>
            <a:ext cx="1143000" cy="914400"/>
            <a:chOff x="3840" y="3408"/>
            <a:chExt cx="720" cy="576"/>
          </a:xfrm>
        </p:grpSpPr>
        <p:sp>
          <p:nvSpPr>
            <p:cNvPr id="93251" name="AutoShape 183"/>
            <p:cNvSpPr>
              <a:spLocks noChangeArrowheads="1"/>
            </p:cNvSpPr>
            <p:nvPr/>
          </p:nvSpPr>
          <p:spPr bwMode="auto">
            <a:xfrm>
              <a:off x="3840" y="340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52" name="Rectangle 184"/>
            <p:cNvSpPr>
              <a:spLocks noChangeArrowheads="1"/>
            </p:cNvSpPr>
            <p:nvPr/>
          </p:nvSpPr>
          <p:spPr bwMode="auto">
            <a:xfrm flipH="1">
              <a:off x="4416" y="3546"/>
              <a:ext cx="144" cy="2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53" name="Rectangle 185"/>
            <p:cNvSpPr>
              <a:spLocks noChangeArrowheads="1"/>
            </p:cNvSpPr>
            <p:nvPr/>
          </p:nvSpPr>
          <p:spPr bwMode="auto">
            <a:xfrm flipH="1">
              <a:off x="3840" y="3546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29" name="Group 186"/>
          <p:cNvGrpSpPr>
            <a:grpSpLocks/>
          </p:cNvGrpSpPr>
          <p:nvPr/>
        </p:nvGrpSpPr>
        <p:grpSpPr bwMode="auto">
          <a:xfrm>
            <a:off x="7924800" y="4114800"/>
            <a:ext cx="561975" cy="685800"/>
            <a:chOff x="5088" y="2304"/>
            <a:chExt cx="354" cy="432"/>
          </a:xfrm>
        </p:grpSpPr>
        <p:sp>
          <p:nvSpPr>
            <p:cNvPr id="93244" name="Oval 187"/>
            <p:cNvSpPr>
              <a:spLocks noChangeArrowheads="1"/>
            </p:cNvSpPr>
            <p:nvPr/>
          </p:nvSpPr>
          <p:spPr bwMode="auto">
            <a:xfrm>
              <a:off x="5245" y="2304"/>
              <a:ext cx="118" cy="1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45" name="Oval 188"/>
            <p:cNvSpPr>
              <a:spLocks noChangeArrowheads="1"/>
            </p:cNvSpPr>
            <p:nvPr/>
          </p:nvSpPr>
          <p:spPr bwMode="auto">
            <a:xfrm>
              <a:off x="5167" y="2461"/>
              <a:ext cx="118" cy="1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46" name="Oval 189"/>
            <p:cNvSpPr>
              <a:spLocks noChangeArrowheads="1"/>
            </p:cNvSpPr>
            <p:nvPr/>
          </p:nvSpPr>
          <p:spPr bwMode="auto">
            <a:xfrm>
              <a:off x="5324" y="2461"/>
              <a:ext cx="118" cy="1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247" name="AutoShape 190"/>
            <p:cNvCxnSpPr>
              <a:cxnSpLocks noChangeShapeType="1"/>
              <a:stCxn id="93244" idx="4"/>
              <a:endCxn id="93245" idx="0"/>
            </p:cNvCxnSpPr>
            <p:nvPr/>
          </p:nvCxnSpPr>
          <p:spPr bwMode="auto">
            <a:xfrm flipH="1">
              <a:off x="5226" y="2422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48" name="AutoShape 191"/>
            <p:cNvCxnSpPr>
              <a:cxnSpLocks noChangeShapeType="1"/>
              <a:stCxn id="93244" idx="4"/>
              <a:endCxn id="93246" idx="0"/>
            </p:cNvCxnSpPr>
            <p:nvPr/>
          </p:nvCxnSpPr>
          <p:spPr bwMode="auto">
            <a:xfrm>
              <a:off x="5304" y="2422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49" name="AutoShape 192"/>
            <p:cNvCxnSpPr>
              <a:cxnSpLocks noChangeShapeType="1"/>
              <a:stCxn id="93250" idx="0"/>
              <a:endCxn id="93245" idx="4"/>
            </p:cNvCxnSpPr>
            <p:nvPr/>
          </p:nvCxnSpPr>
          <p:spPr bwMode="auto">
            <a:xfrm flipV="1">
              <a:off x="5147" y="2579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3250" name="Oval 193"/>
            <p:cNvSpPr>
              <a:spLocks noChangeArrowheads="1"/>
            </p:cNvSpPr>
            <p:nvPr/>
          </p:nvSpPr>
          <p:spPr bwMode="auto">
            <a:xfrm>
              <a:off x="5088" y="2618"/>
              <a:ext cx="118" cy="1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230" name="AutoShape 194"/>
          <p:cNvSpPr>
            <a:spLocks noChangeArrowheads="1"/>
          </p:cNvSpPr>
          <p:nvPr/>
        </p:nvSpPr>
        <p:spPr bwMode="auto">
          <a:xfrm>
            <a:off x="5772150" y="1895475"/>
            <a:ext cx="3295650" cy="6858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1" name="AutoShape 195"/>
          <p:cNvSpPr>
            <a:spLocks noChangeArrowheads="1"/>
          </p:cNvSpPr>
          <p:nvPr/>
        </p:nvSpPr>
        <p:spPr bwMode="auto">
          <a:xfrm rot="1911928" flipV="1">
            <a:off x="3956050" y="3752850"/>
            <a:ext cx="2590800" cy="835025"/>
          </a:xfrm>
          <a:custGeom>
            <a:avLst/>
            <a:gdLst>
              <a:gd name="T0" fmla="*/ 984144 w 21600"/>
              <a:gd name="T1" fmla="*/ 12216 h 21600"/>
              <a:gd name="T2" fmla="*/ 754451 w 21600"/>
              <a:gd name="T3" fmla="*/ 189156 h 21600"/>
              <a:gd name="T4" fmla="*/ 1178334 w 21600"/>
              <a:gd name="T5" fmla="*/ 265082 h 21600"/>
              <a:gd name="T6" fmla="*/ 1564435 w 21600"/>
              <a:gd name="T7" fmla="*/ -97149 h 21600"/>
              <a:gd name="T8" fmla="*/ 2161279 w 21600"/>
              <a:gd name="T9" fmla="*/ 173190 h 21600"/>
              <a:gd name="T10" fmla="*/ 1322507 w 21600"/>
              <a:gd name="T11" fmla="*/ 36559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474" y="6795"/>
                </a:moveTo>
                <a:cubicBezTo>
                  <a:pt x="11251" y="6757"/>
                  <a:pt x="11026" y="6739"/>
                  <a:pt x="10800" y="6739"/>
                </a:cubicBezTo>
                <a:cubicBezTo>
                  <a:pt x="9909" y="6738"/>
                  <a:pt x="9043" y="7031"/>
                  <a:pt x="8335" y="7572"/>
                </a:cubicBezTo>
                <a:lnTo>
                  <a:pt x="4245" y="2216"/>
                </a:lnTo>
                <a:cubicBezTo>
                  <a:pt x="6128" y="778"/>
                  <a:pt x="8431" y="0"/>
                  <a:pt x="10800" y="0"/>
                </a:cubicBezTo>
                <a:cubicBezTo>
                  <a:pt x="11401" y="0"/>
                  <a:pt x="12001" y="50"/>
                  <a:pt x="12594" y="150"/>
                </a:cubicBezTo>
                <a:lnTo>
                  <a:pt x="13043" y="-2513"/>
                </a:lnTo>
                <a:lnTo>
                  <a:pt x="18019" y="4480"/>
                </a:lnTo>
                <a:lnTo>
                  <a:pt x="11026" y="9457"/>
                </a:lnTo>
                <a:lnTo>
                  <a:pt x="11474" y="6795"/>
                </a:lnTo>
                <a:close/>
              </a:path>
            </a:pathLst>
          </a:custGeom>
          <a:solidFill>
            <a:srgbClr val="CC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2" name="Text Box 196"/>
          <p:cNvSpPr txBox="1">
            <a:spLocks noChangeArrowheads="1"/>
          </p:cNvSpPr>
          <p:nvPr/>
        </p:nvSpPr>
        <p:spPr bwMode="auto">
          <a:xfrm>
            <a:off x="-76200" y="601980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Data Sources</a:t>
            </a:r>
          </a:p>
        </p:txBody>
      </p:sp>
      <p:sp>
        <p:nvSpPr>
          <p:cNvPr id="93233" name="Text Box 197"/>
          <p:cNvSpPr txBox="1">
            <a:spLocks noChangeArrowheads="1"/>
          </p:cNvSpPr>
          <p:nvPr/>
        </p:nvSpPr>
        <p:spPr bwMode="auto">
          <a:xfrm>
            <a:off x="1676400" y="6035675"/>
            <a:ext cx="3810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Data Regularization Middleware</a:t>
            </a:r>
          </a:p>
        </p:txBody>
      </p:sp>
      <p:sp>
        <p:nvSpPr>
          <p:cNvPr id="93234" name="Text Box 198"/>
          <p:cNvSpPr txBox="1">
            <a:spLocks noChangeArrowheads="1"/>
          </p:cNvSpPr>
          <p:nvPr/>
        </p:nvSpPr>
        <p:spPr bwMode="auto">
          <a:xfrm>
            <a:off x="5943600" y="6035675"/>
            <a:ext cx="3200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latin typeface="Tahoma" pitchFamily="-106" charset="0"/>
              </a:rPr>
              <a:t>Epidemic Detection Problem Solvers</a:t>
            </a:r>
          </a:p>
        </p:txBody>
      </p:sp>
      <p:sp>
        <p:nvSpPr>
          <p:cNvPr id="93235" name="Text Box 199"/>
          <p:cNvSpPr txBox="1">
            <a:spLocks noChangeArrowheads="1"/>
          </p:cNvSpPr>
          <p:nvPr/>
        </p:nvSpPr>
        <p:spPr bwMode="auto">
          <a:xfrm>
            <a:off x="5867400" y="2133600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Control Structure</a:t>
            </a:r>
          </a:p>
        </p:txBody>
      </p:sp>
      <p:sp>
        <p:nvSpPr>
          <p:cNvPr id="93236" name="Rectangle 200"/>
          <p:cNvSpPr>
            <a:spLocks noChangeArrowheads="1"/>
          </p:cNvSpPr>
          <p:nvPr/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>
                <a:latin typeface="Tahoma" pitchFamily="-106" charset="0"/>
              </a:rPr>
              <a:t>BioSTORM Data Flow</a:t>
            </a:r>
          </a:p>
        </p:txBody>
      </p:sp>
      <p:sp>
        <p:nvSpPr>
          <p:cNvPr id="93237" name="Text Box 201"/>
          <p:cNvSpPr txBox="1">
            <a:spLocks noChangeArrowheads="1"/>
          </p:cNvSpPr>
          <p:nvPr/>
        </p:nvSpPr>
        <p:spPr bwMode="auto">
          <a:xfrm>
            <a:off x="5791200" y="1066800"/>
            <a:ext cx="152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Tahoma" pitchFamily="-106" charset="0"/>
              </a:rPr>
              <a:t>Mapping Ontology</a:t>
            </a:r>
          </a:p>
        </p:txBody>
      </p:sp>
      <p:sp>
        <p:nvSpPr>
          <p:cNvPr id="93238" name="Text Box 202"/>
          <p:cNvSpPr txBox="1">
            <a:spLocks noChangeArrowheads="1"/>
          </p:cNvSpPr>
          <p:nvPr/>
        </p:nvSpPr>
        <p:spPr bwMode="auto">
          <a:xfrm>
            <a:off x="381000" y="5349875"/>
            <a:ext cx="1981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latin typeface="Tahoma" pitchFamily="-106" charset="0"/>
              </a:rPr>
              <a:t>Heterogeneous Input Data</a:t>
            </a:r>
          </a:p>
        </p:txBody>
      </p:sp>
      <p:sp>
        <p:nvSpPr>
          <p:cNvPr id="93239" name="Text Box 203"/>
          <p:cNvSpPr txBox="1">
            <a:spLocks noChangeArrowheads="1"/>
          </p:cNvSpPr>
          <p:nvPr/>
        </p:nvSpPr>
        <p:spPr bwMode="auto">
          <a:xfrm>
            <a:off x="2286000" y="5349875"/>
            <a:ext cx="1981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latin typeface="Tahoma" pitchFamily="-106" charset="0"/>
              </a:rPr>
              <a:t>Semantically Uniform Data</a:t>
            </a:r>
          </a:p>
        </p:txBody>
      </p:sp>
      <p:sp>
        <p:nvSpPr>
          <p:cNvPr id="93240" name="Text Box 204"/>
          <p:cNvSpPr txBox="1">
            <a:spLocks noChangeArrowheads="1"/>
          </p:cNvSpPr>
          <p:nvPr/>
        </p:nvSpPr>
        <p:spPr bwMode="auto">
          <a:xfrm>
            <a:off x="4191000" y="5349875"/>
            <a:ext cx="1828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latin typeface="Tahoma" pitchFamily="-106" charset="0"/>
              </a:rPr>
              <a:t>Customized Output Data</a:t>
            </a:r>
          </a:p>
        </p:txBody>
      </p:sp>
      <p:sp>
        <p:nvSpPr>
          <p:cNvPr id="93241" name="Text Box 205"/>
          <p:cNvSpPr txBox="1">
            <a:spLocks noChangeArrowheads="1"/>
          </p:cNvSpPr>
          <p:nvPr/>
        </p:nvSpPr>
        <p:spPr bwMode="auto">
          <a:xfrm>
            <a:off x="1219200" y="4967288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Tahoma" pitchFamily="-106" charset="0"/>
              </a:rPr>
              <a:t>Data Broker</a:t>
            </a:r>
          </a:p>
        </p:txBody>
      </p:sp>
      <p:sp>
        <p:nvSpPr>
          <p:cNvPr id="93242" name="Text Box 206"/>
          <p:cNvSpPr txBox="1">
            <a:spLocks noChangeArrowheads="1"/>
          </p:cNvSpPr>
          <p:nvPr/>
        </p:nvSpPr>
        <p:spPr bwMode="auto">
          <a:xfrm>
            <a:off x="3276600" y="4967288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Tahoma" pitchFamily="-106" charset="0"/>
              </a:rPr>
              <a:t>Data Mapper</a:t>
            </a:r>
          </a:p>
        </p:txBody>
      </p:sp>
      <p:sp>
        <p:nvSpPr>
          <p:cNvPr id="93243" name="Text Box 207"/>
          <p:cNvSpPr txBox="1">
            <a:spLocks noChangeArrowheads="1"/>
          </p:cNvSpPr>
          <p:nvPr/>
        </p:nvSpPr>
        <p:spPr bwMode="auto">
          <a:xfrm>
            <a:off x="381000" y="1066800"/>
            <a:ext cx="2057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Tahoma" pitchFamily="-106" charset="0"/>
              </a:rPr>
              <a:t>Data Source Ontology</a:t>
            </a:r>
            <a:endParaRPr lang="en-US" sz="2000" b="1">
              <a:latin typeface="Tahoma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625475" y="2819400"/>
            <a:ext cx="730250" cy="2667000"/>
            <a:chOff x="672" y="1776"/>
            <a:chExt cx="460" cy="1680"/>
          </a:xfrm>
        </p:grpSpPr>
        <p:sp>
          <p:nvSpPr>
            <p:cNvPr id="95261" name="AutoShape 3"/>
            <p:cNvSpPr>
              <a:spLocks noChangeArrowheads="1"/>
            </p:cNvSpPr>
            <p:nvPr/>
          </p:nvSpPr>
          <p:spPr bwMode="auto">
            <a:xfrm>
              <a:off x="672" y="2352"/>
              <a:ext cx="398" cy="528"/>
            </a:xfrm>
            <a:prstGeom prst="can">
              <a:avLst>
                <a:gd name="adj" fmla="val 33166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62" name="AutoShape 4"/>
            <p:cNvSpPr>
              <a:spLocks noChangeArrowheads="1"/>
            </p:cNvSpPr>
            <p:nvPr/>
          </p:nvSpPr>
          <p:spPr bwMode="auto">
            <a:xfrm>
              <a:off x="734" y="1776"/>
              <a:ext cx="398" cy="528"/>
            </a:xfrm>
            <a:prstGeom prst="can">
              <a:avLst>
                <a:gd name="adj" fmla="val 33166"/>
              </a:avLst>
            </a:prstGeom>
            <a:solidFill>
              <a:srgbClr val="FFB03D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63" name="AutoShape 5"/>
            <p:cNvSpPr>
              <a:spLocks noChangeArrowheads="1"/>
            </p:cNvSpPr>
            <p:nvPr/>
          </p:nvSpPr>
          <p:spPr bwMode="auto">
            <a:xfrm>
              <a:off x="734" y="2928"/>
              <a:ext cx="398" cy="528"/>
            </a:xfrm>
            <a:prstGeom prst="can">
              <a:avLst>
                <a:gd name="adj" fmla="val 33166"/>
              </a:avLst>
            </a:prstGeom>
            <a:solidFill>
              <a:srgbClr val="C475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235" name="AutoShape 6"/>
          <p:cNvSpPr>
            <a:spLocks noChangeArrowheads="1"/>
          </p:cNvSpPr>
          <p:nvPr/>
        </p:nvSpPr>
        <p:spPr bwMode="auto">
          <a:xfrm flipV="1">
            <a:off x="6400800" y="3352800"/>
            <a:ext cx="2590800" cy="762000"/>
          </a:xfrm>
          <a:custGeom>
            <a:avLst/>
            <a:gdLst>
              <a:gd name="T0" fmla="*/ 1369646 w 21600"/>
              <a:gd name="T1" fmla="*/ 600 h 21600"/>
              <a:gd name="T2" fmla="*/ 982945 w 21600"/>
              <a:gd name="T3" fmla="*/ 127670 h 21600"/>
              <a:gd name="T4" fmla="*/ 1326106 w 21600"/>
              <a:gd name="T5" fmla="*/ 223379 h 21600"/>
              <a:gd name="T6" fmla="*/ 2018185 w 21600"/>
              <a:gd name="T7" fmla="*/ -45191 h 21600"/>
              <a:gd name="T8" fmla="*/ 2333519 w 21600"/>
              <a:gd name="T9" fmla="*/ 232198 h 21600"/>
              <a:gd name="T10" fmla="*/ 1390396 w 21600"/>
              <a:gd name="T11" fmla="*/ 3249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797" y="6795"/>
                </a:moveTo>
                <a:cubicBezTo>
                  <a:pt x="12177" y="6486"/>
                  <a:pt x="11493" y="6325"/>
                  <a:pt x="10800" y="6325"/>
                </a:cubicBezTo>
                <a:cubicBezTo>
                  <a:pt x="10279" y="6324"/>
                  <a:pt x="9763" y="6415"/>
                  <a:pt x="9273" y="6593"/>
                </a:cubicBezTo>
                <a:lnTo>
                  <a:pt x="7116" y="647"/>
                </a:lnTo>
                <a:cubicBezTo>
                  <a:pt x="8297" y="219"/>
                  <a:pt x="9544" y="0"/>
                  <a:pt x="10800" y="0"/>
                </a:cubicBezTo>
                <a:cubicBezTo>
                  <a:pt x="12473" y="0"/>
                  <a:pt x="14123" y="388"/>
                  <a:pt x="15621" y="1135"/>
                </a:cubicBezTo>
                <a:lnTo>
                  <a:pt x="16826" y="-1281"/>
                </a:lnTo>
                <a:lnTo>
                  <a:pt x="19455" y="6582"/>
                </a:lnTo>
                <a:lnTo>
                  <a:pt x="11592" y="9211"/>
                </a:lnTo>
                <a:lnTo>
                  <a:pt x="12797" y="6795"/>
                </a:lnTo>
                <a:close/>
              </a:path>
            </a:pathLst>
          </a:cu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5236" name="Group 7"/>
          <p:cNvGrpSpPr>
            <a:grpSpLocks/>
          </p:cNvGrpSpPr>
          <p:nvPr/>
        </p:nvGrpSpPr>
        <p:grpSpPr bwMode="auto">
          <a:xfrm>
            <a:off x="5105400" y="1143000"/>
            <a:ext cx="1905000" cy="4114800"/>
            <a:chOff x="2448" y="720"/>
            <a:chExt cx="1200" cy="2592"/>
          </a:xfrm>
        </p:grpSpPr>
        <p:sp>
          <p:nvSpPr>
            <p:cNvPr id="95247" name="AutoShape 8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prstGeom prst="cube">
              <a:avLst>
                <a:gd name="adj" fmla="val 62153"/>
              </a:avLst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8" name="AutoShape 9"/>
            <p:cNvSpPr>
              <a:spLocks noChangeArrowheads="1"/>
            </p:cNvSpPr>
            <p:nvPr/>
          </p:nvSpPr>
          <p:spPr bwMode="auto">
            <a:xfrm rot="16200000" flipH="1">
              <a:off x="2604" y="2436"/>
              <a:ext cx="480" cy="216"/>
            </a:xfrm>
            <a:prstGeom prst="parallelogram">
              <a:avLst>
                <a:gd name="adj" fmla="val 93508"/>
              </a:avLst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9" name="Line 10"/>
            <p:cNvSpPr>
              <a:spLocks noChangeShapeType="1"/>
            </p:cNvSpPr>
            <p:nvPr/>
          </p:nvSpPr>
          <p:spPr bwMode="auto">
            <a:xfrm flipH="1">
              <a:off x="2736" y="2592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0" name="AutoShape 11"/>
            <p:cNvSpPr>
              <a:spLocks noChangeArrowheads="1"/>
            </p:cNvSpPr>
            <p:nvPr/>
          </p:nvSpPr>
          <p:spPr bwMode="auto">
            <a:xfrm>
              <a:off x="2496" y="720"/>
              <a:ext cx="1152" cy="1056"/>
            </a:xfrm>
            <a:prstGeom prst="cloudCallout">
              <a:avLst>
                <a:gd name="adj1" fmla="val -27255"/>
                <a:gd name="adj2" fmla="val 77176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33CC33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ahoma" pitchFamily="-106" charset="0"/>
              </a:endParaRPr>
            </a:p>
          </p:txBody>
        </p:sp>
        <p:grpSp>
          <p:nvGrpSpPr>
            <p:cNvPr id="95251" name="Group 12"/>
            <p:cNvGrpSpPr>
              <a:grpSpLocks/>
            </p:cNvGrpSpPr>
            <p:nvPr/>
          </p:nvGrpSpPr>
          <p:grpSpPr bwMode="auto">
            <a:xfrm>
              <a:off x="2784" y="864"/>
              <a:ext cx="589" cy="720"/>
              <a:chOff x="2784" y="2784"/>
              <a:chExt cx="432" cy="528"/>
            </a:xfrm>
          </p:grpSpPr>
          <p:sp>
            <p:nvSpPr>
              <p:cNvPr id="95252" name="Oval 13"/>
              <p:cNvSpPr>
                <a:spLocks noChangeArrowheads="1"/>
              </p:cNvSpPr>
              <p:nvPr/>
            </p:nvSpPr>
            <p:spPr bwMode="auto">
              <a:xfrm>
                <a:off x="2976" y="2784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3" name="Oval 14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Oval 15"/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5" name="Oval 16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95256" name="AutoShape 17"/>
              <p:cNvCxnSpPr>
                <a:cxnSpLocks noChangeShapeType="1"/>
                <a:stCxn id="95252" idx="4"/>
                <a:endCxn id="95253" idx="0"/>
              </p:cNvCxnSpPr>
              <p:nvPr/>
            </p:nvCxnSpPr>
            <p:spPr bwMode="auto">
              <a:xfrm flipH="1">
                <a:off x="2952" y="2928"/>
                <a:ext cx="96" cy="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257" name="AutoShape 18"/>
              <p:cNvCxnSpPr>
                <a:cxnSpLocks noChangeShapeType="1"/>
                <a:stCxn id="95252" idx="4"/>
                <a:endCxn id="95254" idx="0"/>
              </p:cNvCxnSpPr>
              <p:nvPr/>
            </p:nvCxnSpPr>
            <p:spPr bwMode="auto">
              <a:xfrm>
                <a:off x="3048" y="2928"/>
                <a:ext cx="96" cy="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258" name="AutoShape 19"/>
              <p:cNvCxnSpPr>
                <a:cxnSpLocks noChangeShapeType="1"/>
                <a:stCxn id="95253" idx="4"/>
                <a:endCxn id="95255" idx="0"/>
              </p:cNvCxnSpPr>
              <p:nvPr/>
            </p:nvCxnSpPr>
            <p:spPr bwMode="auto">
              <a:xfrm flipH="1">
                <a:off x="2856" y="3120"/>
                <a:ext cx="96" cy="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259" name="AutoShape 20"/>
              <p:cNvCxnSpPr>
                <a:cxnSpLocks noChangeShapeType="1"/>
                <a:stCxn id="95260" idx="0"/>
                <a:endCxn id="95253" idx="4"/>
              </p:cNvCxnSpPr>
              <p:nvPr/>
            </p:nvCxnSpPr>
            <p:spPr bwMode="auto">
              <a:xfrm flipH="1" flipV="1">
                <a:off x="2952" y="3120"/>
                <a:ext cx="96" cy="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95260" name="Oval 21"/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5237" name="Text Box 22"/>
          <p:cNvSpPr txBox="1">
            <a:spLocks noChangeArrowheads="1"/>
          </p:cNvSpPr>
          <p:nvPr/>
        </p:nvSpPr>
        <p:spPr bwMode="auto">
          <a:xfrm>
            <a:off x="0" y="5715000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Distributed Data Sources</a:t>
            </a:r>
          </a:p>
        </p:txBody>
      </p:sp>
      <p:sp>
        <p:nvSpPr>
          <p:cNvPr id="95238" name="Text Box 23"/>
          <p:cNvSpPr txBox="1">
            <a:spLocks noChangeArrowheads="1"/>
          </p:cNvSpPr>
          <p:nvPr/>
        </p:nvSpPr>
        <p:spPr bwMode="auto">
          <a:xfrm>
            <a:off x="4953000" y="5715000"/>
            <a:ext cx="1447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Data</a:t>
            </a:r>
          </a:p>
          <a:p>
            <a:pPr eaLnBrk="1" hangingPunct="1"/>
            <a:r>
              <a:rPr lang="en-US" sz="2400" b="1">
                <a:latin typeface="Tahoma" pitchFamily="-106" charset="0"/>
              </a:rPr>
              <a:t>Broker</a:t>
            </a:r>
          </a:p>
        </p:txBody>
      </p:sp>
      <p:sp>
        <p:nvSpPr>
          <p:cNvPr id="95239" name="Text Box 24"/>
          <p:cNvSpPr txBox="1">
            <a:spLocks noChangeArrowheads="1"/>
          </p:cNvSpPr>
          <p:nvPr/>
        </p:nvSpPr>
        <p:spPr bwMode="auto">
          <a:xfrm>
            <a:off x="6705600" y="1600200"/>
            <a:ext cx="2286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latin typeface="Tahoma" pitchFamily="-106" charset="0"/>
              </a:rPr>
              <a:t>Data Source Ontology</a:t>
            </a:r>
          </a:p>
        </p:txBody>
      </p:sp>
      <p:grpSp>
        <p:nvGrpSpPr>
          <p:cNvPr id="95240" name="Group 25"/>
          <p:cNvGrpSpPr>
            <a:grpSpLocks/>
          </p:cNvGrpSpPr>
          <p:nvPr/>
        </p:nvGrpSpPr>
        <p:grpSpPr bwMode="auto">
          <a:xfrm>
            <a:off x="1066800" y="3276600"/>
            <a:ext cx="3733800" cy="1905000"/>
            <a:chOff x="432" y="2064"/>
            <a:chExt cx="2352" cy="1200"/>
          </a:xfrm>
        </p:grpSpPr>
        <p:sp>
          <p:nvSpPr>
            <p:cNvPr id="95244" name="AutoShape 26"/>
            <p:cNvSpPr>
              <a:spLocks noChangeArrowheads="1"/>
            </p:cNvSpPr>
            <p:nvPr/>
          </p:nvSpPr>
          <p:spPr bwMode="auto">
            <a:xfrm flipV="1">
              <a:off x="432" y="2064"/>
              <a:ext cx="2352" cy="672"/>
            </a:xfrm>
            <a:custGeom>
              <a:avLst/>
              <a:gdLst>
                <a:gd name="T0" fmla="*/ 1181 w 21600"/>
                <a:gd name="T1" fmla="*/ 0 h 21600"/>
                <a:gd name="T2" fmla="*/ 987 w 21600"/>
                <a:gd name="T3" fmla="*/ 68 h 21600"/>
                <a:gd name="T4" fmla="*/ 1179 w 21600"/>
                <a:gd name="T5" fmla="*/ 124 h 21600"/>
                <a:gd name="T6" fmla="*/ 1479 w 21600"/>
                <a:gd name="T7" fmla="*/ -75 h 21600"/>
                <a:gd name="T8" fmla="*/ 1874 w 21600"/>
                <a:gd name="T9" fmla="*/ 98 h 21600"/>
                <a:gd name="T10" fmla="*/ 1268 w 21600"/>
                <a:gd name="T11" fmla="*/ 21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9 w 21600"/>
                <a:gd name="T19" fmla="*/ 3150 h 21600"/>
                <a:gd name="T20" fmla="*/ 18441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199" y="4146"/>
                  </a:moveTo>
                  <a:cubicBezTo>
                    <a:pt x="11739" y="4049"/>
                    <a:pt x="11270" y="4001"/>
                    <a:pt x="10800" y="4001"/>
                  </a:cubicBezTo>
                  <a:cubicBezTo>
                    <a:pt x="10348" y="4000"/>
                    <a:pt x="9899" y="4045"/>
                    <a:pt x="9456" y="4134"/>
                  </a:cubicBezTo>
                  <a:lnTo>
                    <a:pt x="8666" y="212"/>
                  </a:lnTo>
                  <a:cubicBezTo>
                    <a:pt x="9368" y="71"/>
                    <a:pt x="10083" y="0"/>
                    <a:pt x="10800" y="0"/>
                  </a:cubicBezTo>
                  <a:cubicBezTo>
                    <a:pt x="11547" y="0"/>
                    <a:pt x="12292" y="77"/>
                    <a:pt x="13023" y="231"/>
                  </a:cubicBezTo>
                  <a:lnTo>
                    <a:pt x="13579" y="-2411"/>
                  </a:lnTo>
                  <a:lnTo>
                    <a:pt x="17211" y="3156"/>
                  </a:lnTo>
                  <a:lnTo>
                    <a:pt x="11643" y="6788"/>
                  </a:lnTo>
                  <a:lnTo>
                    <a:pt x="12199" y="4146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5" name="AutoShape 27"/>
            <p:cNvSpPr>
              <a:spLocks noChangeArrowheads="1"/>
            </p:cNvSpPr>
            <p:nvPr/>
          </p:nvSpPr>
          <p:spPr bwMode="auto">
            <a:xfrm rot="21015259" flipV="1">
              <a:off x="1008" y="2784"/>
              <a:ext cx="1152" cy="480"/>
            </a:xfrm>
            <a:custGeom>
              <a:avLst/>
              <a:gdLst>
                <a:gd name="T0" fmla="*/ 764 w 21600"/>
                <a:gd name="T1" fmla="*/ 13 h 21600"/>
                <a:gd name="T2" fmla="*/ 458 w 21600"/>
                <a:gd name="T3" fmla="*/ 74 h 21600"/>
                <a:gd name="T4" fmla="*/ 659 w 21600"/>
                <a:gd name="T5" fmla="*/ 140 h 21600"/>
                <a:gd name="T6" fmla="*/ 1163 w 21600"/>
                <a:gd name="T7" fmla="*/ 66 h 21600"/>
                <a:gd name="T8" fmla="*/ 1091 w 21600"/>
                <a:gd name="T9" fmla="*/ 244 h 21600"/>
                <a:gd name="T10" fmla="*/ 665 w 21600"/>
                <a:gd name="T11" fmla="*/ 21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50 h 21600"/>
                <a:gd name="T20" fmla="*/ 18431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663" y="8055"/>
                  </a:moveTo>
                  <a:cubicBezTo>
                    <a:pt x="13774" y="6804"/>
                    <a:pt x="12334" y="6061"/>
                    <a:pt x="10800" y="6061"/>
                  </a:cubicBezTo>
                  <a:cubicBezTo>
                    <a:pt x="10344" y="6060"/>
                    <a:pt x="9892" y="6126"/>
                    <a:pt x="9455" y="6255"/>
                  </a:cubicBezTo>
                  <a:lnTo>
                    <a:pt x="7736" y="443"/>
                  </a:lnTo>
                  <a:cubicBezTo>
                    <a:pt x="8730" y="149"/>
                    <a:pt x="9762" y="0"/>
                    <a:pt x="10800" y="0"/>
                  </a:cubicBezTo>
                  <a:cubicBezTo>
                    <a:pt x="14297" y="0"/>
                    <a:pt x="17578" y="1693"/>
                    <a:pt x="19604" y="4545"/>
                  </a:cubicBezTo>
                  <a:lnTo>
                    <a:pt x="21805" y="2981"/>
                  </a:lnTo>
                  <a:lnTo>
                    <a:pt x="20453" y="10972"/>
                  </a:lnTo>
                  <a:lnTo>
                    <a:pt x="12462" y="9619"/>
                  </a:lnTo>
                  <a:lnTo>
                    <a:pt x="14663" y="8055"/>
                  </a:lnTo>
                  <a:close/>
                </a:path>
              </a:pathLst>
            </a:custGeom>
            <a:solidFill>
              <a:srgbClr val="C475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6" name="AutoShape 28"/>
            <p:cNvSpPr>
              <a:spLocks noChangeArrowheads="1"/>
            </p:cNvSpPr>
            <p:nvPr/>
          </p:nvSpPr>
          <p:spPr bwMode="auto">
            <a:xfrm rot="362517">
              <a:off x="1007" y="2066"/>
              <a:ext cx="1200" cy="480"/>
            </a:xfrm>
            <a:custGeom>
              <a:avLst/>
              <a:gdLst>
                <a:gd name="T0" fmla="*/ 796 w 21600"/>
                <a:gd name="T1" fmla="*/ 13 h 21600"/>
                <a:gd name="T2" fmla="*/ 478 w 21600"/>
                <a:gd name="T3" fmla="*/ 74 h 21600"/>
                <a:gd name="T4" fmla="*/ 686 w 21600"/>
                <a:gd name="T5" fmla="*/ 140 h 21600"/>
                <a:gd name="T6" fmla="*/ 1211 w 21600"/>
                <a:gd name="T7" fmla="*/ 66 h 21600"/>
                <a:gd name="T8" fmla="*/ 1136 w 21600"/>
                <a:gd name="T9" fmla="*/ 244 h 21600"/>
                <a:gd name="T10" fmla="*/ 692 w 21600"/>
                <a:gd name="T11" fmla="*/ 21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8 w 21600"/>
                <a:gd name="T19" fmla="*/ 3150 h 21600"/>
                <a:gd name="T20" fmla="*/ 18432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663" y="8055"/>
                  </a:moveTo>
                  <a:cubicBezTo>
                    <a:pt x="13774" y="6804"/>
                    <a:pt x="12334" y="6061"/>
                    <a:pt x="10800" y="6061"/>
                  </a:cubicBezTo>
                  <a:cubicBezTo>
                    <a:pt x="10344" y="6060"/>
                    <a:pt x="9892" y="6126"/>
                    <a:pt x="9455" y="6255"/>
                  </a:cubicBezTo>
                  <a:lnTo>
                    <a:pt x="7736" y="443"/>
                  </a:lnTo>
                  <a:cubicBezTo>
                    <a:pt x="8730" y="149"/>
                    <a:pt x="9762" y="0"/>
                    <a:pt x="10800" y="0"/>
                  </a:cubicBezTo>
                  <a:cubicBezTo>
                    <a:pt x="14297" y="0"/>
                    <a:pt x="17578" y="1693"/>
                    <a:pt x="19604" y="4545"/>
                  </a:cubicBezTo>
                  <a:lnTo>
                    <a:pt x="21805" y="2981"/>
                  </a:lnTo>
                  <a:lnTo>
                    <a:pt x="20453" y="10972"/>
                  </a:lnTo>
                  <a:lnTo>
                    <a:pt x="12462" y="9619"/>
                  </a:lnTo>
                  <a:lnTo>
                    <a:pt x="14663" y="8055"/>
                  </a:lnTo>
                  <a:close/>
                </a:path>
              </a:pathLst>
            </a:custGeom>
            <a:solidFill>
              <a:srgbClr val="FFB03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241" name="Text Box 29"/>
          <p:cNvSpPr txBox="1">
            <a:spLocks noChangeArrowheads="1"/>
          </p:cNvSpPr>
          <p:nvPr/>
        </p:nvSpPr>
        <p:spPr bwMode="auto">
          <a:xfrm>
            <a:off x="1981200" y="5241925"/>
            <a:ext cx="2667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ahoma" pitchFamily="-106" charset="0"/>
              </a:rPr>
              <a:t>Heterogeneous Data Input</a:t>
            </a:r>
          </a:p>
        </p:txBody>
      </p:sp>
      <p:sp>
        <p:nvSpPr>
          <p:cNvPr id="95242" name="Text Box 30"/>
          <p:cNvSpPr txBox="1">
            <a:spLocks noChangeArrowheads="1"/>
          </p:cNvSpPr>
          <p:nvPr/>
        </p:nvSpPr>
        <p:spPr bwMode="auto">
          <a:xfrm>
            <a:off x="6705600" y="4267200"/>
            <a:ext cx="2286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ahoma" pitchFamily="-106" charset="0"/>
              </a:rPr>
              <a:t>Semantically Uniform Data Objects</a:t>
            </a:r>
          </a:p>
        </p:txBody>
      </p:sp>
      <p:sp>
        <p:nvSpPr>
          <p:cNvPr id="95243" name="Rectangle 31"/>
          <p:cNvSpPr>
            <a:spLocks noChangeArrowheads="1"/>
          </p:cNvSpPr>
          <p:nvPr/>
        </p:nvSpPr>
        <p:spPr bwMode="auto">
          <a:xfrm>
            <a:off x="6096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en-US" sz="3600">
                <a:solidFill>
                  <a:schemeClr val="tx2"/>
                </a:solidFill>
                <a:latin typeface="Tahoma" pitchFamily="-106" charset="0"/>
              </a:rPr>
              <a:t>Data Broker and Data Source Ontology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Biosurveillance Data Sources Ontology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0" y="1443038"/>
          <a:ext cx="9144000" cy="5414962"/>
        </p:xfrm>
        <a:graphic>
          <a:graphicData uri="http://schemas.openxmlformats.org/presentationml/2006/ole">
            <p:oleObj spid="_x0000_s96258" name="Bitmap Image" r:id="rId4" imgW="8628571" imgH="6392167" progId="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Ontology defines how data should be accessed from the database</a:t>
            </a: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0" y="1490663"/>
          <a:ext cx="9144000" cy="5367337"/>
        </p:xfrm>
        <a:graphic>
          <a:graphicData uri="http://schemas.openxmlformats.org/presentationml/2006/ole">
            <p:oleObj spid="_x0000_s98306" name="Bitmap Image" r:id="rId4" imgW="8419048" imgH="3600000" progId="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625475" y="2819400"/>
            <a:ext cx="730250" cy="2667000"/>
            <a:chOff x="672" y="1776"/>
            <a:chExt cx="460" cy="1680"/>
          </a:xfrm>
        </p:grpSpPr>
        <p:sp>
          <p:nvSpPr>
            <p:cNvPr id="100381" name="AutoShape 3"/>
            <p:cNvSpPr>
              <a:spLocks noChangeArrowheads="1"/>
            </p:cNvSpPr>
            <p:nvPr/>
          </p:nvSpPr>
          <p:spPr bwMode="auto">
            <a:xfrm>
              <a:off x="672" y="2352"/>
              <a:ext cx="398" cy="528"/>
            </a:xfrm>
            <a:prstGeom prst="can">
              <a:avLst>
                <a:gd name="adj" fmla="val 33166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2" name="AutoShape 4"/>
            <p:cNvSpPr>
              <a:spLocks noChangeArrowheads="1"/>
            </p:cNvSpPr>
            <p:nvPr/>
          </p:nvSpPr>
          <p:spPr bwMode="auto">
            <a:xfrm>
              <a:off x="734" y="1776"/>
              <a:ext cx="398" cy="528"/>
            </a:xfrm>
            <a:prstGeom prst="can">
              <a:avLst>
                <a:gd name="adj" fmla="val 33166"/>
              </a:avLst>
            </a:prstGeom>
            <a:solidFill>
              <a:srgbClr val="FFB03D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3" name="AutoShape 5"/>
            <p:cNvSpPr>
              <a:spLocks noChangeArrowheads="1"/>
            </p:cNvSpPr>
            <p:nvPr/>
          </p:nvSpPr>
          <p:spPr bwMode="auto">
            <a:xfrm>
              <a:off x="734" y="2928"/>
              <a:ext cx="398" cy="528"/>
            </a:xfrm>
            <a:prstGeom prst="can">
              <a:avLst>
                <a:gd name="adj" fmla="val 33166"/>
              </a:avLst>
            </a:prstGeom>
            <a:solidFill>
              <a:srgbClr val="C475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355" name="AutoShape 6"/>
          <p:cNvSpPr>
            <a:spLocks noChangeArrowheads="1"/>
          </p:cNvSpPr>
          <p:nvPr/>
        </p:nvSpPr>
        <p:spPr bwMode="auto">
          <a:xfrm flipV="1">
            <a:off x="6400800" y="3352800"/>
            <a:ext cx="2590800" cy="762000"/>
          </a:xfrm>
          <a:custGeom>
            <a:avLst/>
            <a:gdLst>
              <a:gd name="T0" fmla="*/ 1369646 w 21600"/>
              <a:gd name="T1" fmla="*/ 600 h 21600"/>
              <a:gd name="T2" fmla="*/ 982945 w 21600"/>
              <a:gd name="T3" fmla="*/ 127670 h 21600"/>
              <a:gd name="T4" fmla="*/ 1326106 w 21600"/>
              <a:gd name="T5" fmla="*/ 223379 h 21600"/>
              <a:gd name="T6" fmla="*/ 2018185 w 21600"/>
              <a:gd name="T7" fmla="*/ -45191 h 21600"/>
              <a:gd name="T8" fmla="*/ 2333519 w 21600"/>
              <a:gd name="T9" fmla="*/ 232198 h 21600"/>
              <a:gd name="T10" fmla="*/ 1390396 w 21600"/>
              <a:gd name="T11" fmla="*/ 3249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797" y="6795"/>
                </a:moveTo>
                <a:cubicBezTo>
                  <a:pt x="12177" y="6486"/>
                  <a:pt x="11493" y="6325"/>
                  <a:pt x="10800" y="6325"/>
                </a:cubicBezTo>
                <a:cubicBezTo>
                  <a:pt x="10279" y="6324"/>
                  <a:pt x="9763" y="6415"/>
                  <a:pt x="9273" y="6593"/>
                </a:cubicBezTo>
                <a:lnTo>
                  <a:pt x="7116" y="647"/>
                </a:lnTo>
                <a:cubicBezTo>
                  <a:pt x="8297" y="219"/>
                  <a:pt x="9544" y="0"/>
                  <a:pt x="10800" y="0"/>
                </a:cubicBezTo>
                <a:cubicBezTo>
                  <a:pt x="12473" y="0"/>
                  <a:pt x="14123" y="388"/>
                  <a:pt x="15621" y="1135"/>
                </a:cubicBezTo>
                <a:lnTo>
                  <a:pt x="16826" y="-1281"/>
                </a:lnTo>
                <a:lnTo>
                  <a:pt x="19455" y="6582"/>
                </a:lnTo>
                <a:lnTo>
                  <a:pt x="11592" y="9211"/>
                </a:lnTo>
                <a:lnTo>
                  <a:pt x="12797" y="6795"/>
                </a:lnTo>
                <a:close/>
              </a:path>
            </a:pathLst>
          </a:cu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0356" name="Group 7"/>
          <p:cNvGrpSpPr>
            <a:grpSpLocks/>
          </p:cNvGrpSpPr>
          <p:nvPr/>
        </p:nvGrpSpPr>
        <p:grpSpPr bwMode="auto">
          <a:xfrm>
            <a:off x="5105400" y="1143000"/>
            <a:ext cx="1905000" cy="4114800"/>
            <a:chOff x="2448" y="720"/>
            <a:chExt cx="1200" cy="2592"/>
          </a:xfrm>
        </p:grpSpPr>
        <p:sp>
          <p:nvSpPr>
            <p:cNvPr id="100367" name="AutoShape 8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prstGeom prst="cube">
              <a:avLst>
                <a:gd name="adj" fmla="val 62153"/>
              </a:avLst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8" name="AutoShape 9"/>
            <p:cNvSpPr>
              <a:spLocks noChangeArrowheads="1"/>
            </p:cNvSpPr>
            <p:nvPr/>
          </p:nvSpPr>
          <p:spPr bwMode="auto">
            <a:xfrm rot="16200000" flipH="1">
              <a:off x="2604" y="2436"/>
              <a:ext cx="480" cy="216"/>
            </a:xfrm>
            <a:prstGeom prst="parallelogram">
              <a:avLst>
                <a:gd name="adj" fmla="val 93508"/>
              </a:avLst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9" name="Line 10"/>
            <p:cNvSpPr>
              <a:spLocks noChangeShapeType="1"/>
            </p:cNvSpPr>
            <p:nvPr/>
          </p:nvSpPr>
          <p:spPr bwMode="auto">
            <a:xfrm flipH="1">
              <a:off x="2736" y="2592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0" name="AutoShape 11"/>
            <p:cNvSpPr>
              <a:spLocks noChangeArrowheads="1"/>
            </p:cNvSpPr>
            <p:nvPr/>
          </p:nvSpPr>
          <p:spPr bwMode="auto">
            <a:xfrm>
              <a:off x="2496" y="720"/>
              <a:ext cx="1152" cy="1056"/>
            </a:xfrm>
            <a:prstGeom prst="cloudCallout">
              <a:avLst>
                <a:gd name="adj1" fmla="val -27255"/>
                <a:gd name="adj2" fmla="val 77176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33CC33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ahoma" pitchFamily="-106" charset="0"/>
              </a:endParaRPr>
            </a:p>
          </p:txBody>
        </p:sp>
        <p:grpSp>
          <p:nvGrpSpPr>
            <p:cNvPr id="100371" name="Group 12"/>
            <p:cNvGrpSpPr>
              <a:grpSpLocks/>
            </p:cNvGrpSpPr>
            <p:nvPr/>
          </p:nvGrpSpPr>
          <p:grpSpPr bwMode="auto">
            <a:xfrm>
              <a:off x="2784" y="864"/>
              <a:ext cx="589" cy="720"/>
              <a:chOff x="2784" y="2784"/>
              <a:chExt cx="432" cy="528"/>
            </a:xfrm>
          </p:grpSpPr>
          <p:sp>
            <p:nvSpPr>
              <p:cNvPr id="100372" name="Oval 13"/>
              <p:cNvSpPr>
                <a:spLocks noChangeArrowheads="1"/>
              </p:cNvSpPr>
              <p:nvPr/>
            </p:nvSpPr>
            <p:spPr bwMode="auto">
              <a:xfrm>
                <a:off x="2976" y="2784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73" name="Oval 14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74" name="Oval 15"/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75" name="Oval 16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0376" name="AutoShape 17"/>
              <p:cNvCxnSpPr>
                <a:cxnSpLocks noChangeShapeType="1"/>
                <a:stCxn id="100372" idx="4"/>
                <a:endCxn id="100373" idx="0"/>
              </p:cNvCxnSpPr>
              <p:nvPr/>
            </p:nvCxnSpPr>
            <p:spPr bwMode="auto">
              <a:xfrm flipH="1">
                <a:off x="2952" y="2928"/>
                <a:ext cx="96" cy="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377" name="AutoShape 18"/>
              <p:cNvCxnSpPr>
                <a:cxnSpLocks noChangeShapeType="1"/>
                <a:stCxn id="100372" idx="4"/>
                <a:endCxn id="100374" idx="0"/>
              </p:cNvCxnSpPr>
              <p:nvPr/>
            </p:nvCxnSpPr>
            <p:spPr bwMode="auto">
              <a:xfrm>
                <a:off x="3048" y="2928"/>
                <a:ext cx="96" cy="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378" name="AutoShape 19"/>
              <p:cNvCxnSpPr>
                <a:cxnSpLocks noChangeShapeType="1"/>
                <a:stCxn id="100373" idx="4"/>
                <a:endCxn id="100375" idx="0"/>
              </p:cNvCxnSpPr>
              <p:nvPr/>
            </p:nvCxnSpPr>
            <p:spPr bwMode="auto">
              <a:xfrm flipH="1">
                <a:off x="2856" y="3120"/>
                <a:ext cx="96" cy="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379" name="AutoShape 20"/>
              <p:cNvCxnSpPr>
                <a:cxnSpLocks noChangeShapeType="1"/>
                <a:stCxn id="100380" idx="0"/>
                <a:endCxn id="100373" idx="4"/>
              </p:cNvCxnSpPr>
              <p:nvPr/>
            </p:nvCxnSpPr>
            <p:spPr bwMode="auto">
              <a:xfrm flipH="1" flipV="1">
                <a:off x="2952" y="3120"/>
                <a:ext cx="96" cy="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00380" name="Oval 21"/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0357" name="Text Box 22"/>
          <p:cNvSpPr txBox="1">
            <a:spLocks noChangeArrowheads="1"/>
          </p:cNvSpPr>
          <p:nvPr/>
        </p:nvSpPr>
        <p:spPr bwMode="auto">
          <a:xfrm>
            <a:off x="0" y="5715000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Distributed Data Sources</a:t>
            </a:r>
          </a:p>
        </p:txBody>
      </p:sp>
      <p:sp>
        <p:nvSpPr>
          <p:cNvPr id="100358" name="Text Box 23"/>
          <p:cNvSpPr txBox="1">
            <a:spLocks noChangeArrowheads="1"/>
          </p:cNvSpPr>
          <p:nvPr/>
        </p:nvSpPr>
        <p:spPr bwMode="auto">
          <a:xfrm>
            <a:off x="4953000" y="5715000"/>
            <a:ext cx="1447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Data</a:t>
            </a:r>
          </a:p>
          <a:p>
            <a:pPr eaLnBrk="1" hangingPunct="1"/>
            <a:r>
              <a:rPr lang="en-US" sz="2400" b="1">
                <a:latin typeface="Tahoma" pitchFamily="-106" charset="0"/>
              </a:rPr>
              <a:t>Broker</a:t>
            </a:r>
          </a:p>
        </p:txBody>
      </p:sp>
      <p:sp>
        <p:nvSpPr>
          <p:cNvPr id="100359" name="Text Box 24"/>
          <p:cNvSpPr txBox="1">
            <a:spLocks noChangeArrowheads="1"/>
          </p:cNvSpPr>
          <p:nvPr/>
        </p:nvSpPr>
        <p:spPr bwMode="auto">
          <a:xfrm>
            <a:off x="6705600" y="1600200"/>
            <a:ext cx="2286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latin typeface="Tahoma" pitchFamily="-106" charset="0"/>
              </a:rPr>
              <a:t>Data Source Ontology</a:t>
            </a:r>
          </a:p>
        </p:txBody>
      </p:sp>
      <p:grpSp>
        <p:nvGrpSpPr>
          <p:cNvPr id="100360" name="Group 25"/>
          <p:cNvGrpSpPr>
            <a:grpSpLocks/>
          </p:cNvGrpSpPr>
          <p:nvPr/>
        </p:nvGrpSpPr>
        <p:grpSpPr bwMode="auto">
          <a:xfrm>
            <a:off x="1066800" y="3276600"/>
            <a:ext cx="3733800" cy="1905000"/>
            <a:chOff x="432" y="2064"/>
            <a:chExt cx="2352" cy="1200"/>
          </a:xfrm>
        </p:grpSpPr>
        <p:sp>
          <p:nvSpPr>
            <p:cNvPr id="100364" name="AutoShape 26"/>
            <p:cNvSpPr>
              <a:spLocks noChangeArrowheads="1"/>
            </p:cNvSpPr>
            <p:nvPr/>
          </p:nvSpPr>
          <p:spPr bwMode="auto">
            <a:xfrm flipV="1">
              <a:off x="432" y="2064"/>
              <a:ext cx="2352" cy="672"/>
            </a:xfrm>
            <a:custGeom>
              <a:avLst/>
              <a:gdLst>
                <a:gd name="T0" fmla="*/ 1181 w 21600"/>
                <a:gd name="T1" fmla="*/ 0 h 21600"/>
                <a:gd name="T2" fmla="*/ 987 w 21600"/>
                <a:gd name="T3" fmla="*/ 68 h 21600"/>
                <a:gd name="T4" fmla="*/ 1179 w 21600"/>
                <a:gd name="T5" fmla="*/ 124 h 21600"/>
                <a:gd name="T6" fmla="*/ 1479 w 21600"/>
                <a:gd name="T7" fmla="*/ -75 h 21600"/>
                <a:gd name="T8" fmla="*/ 1874 w 21600"/>
                <a:gd name="T9" fmla="*/ 98 h 21600"/>
                <a:gd name="T10" fmla="*/ 1268 w 21600"/>
                <a:gd name="T11" fmla="*/ 21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9 w 21600"/>
                <a:gd name="T19" fmla="*/ 3150 h 21600"/>
                <a:gd name="T20" fmla="*/ 18441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199" y="4146"/>
                  </a:moveTo>
                  <a:cubicBezTo>
                    <a:pt x="11739" y="4049"/>
                    <a:pt x="11270" y="4001"/>
                    <a:pt x="10800" y="4001"/>
                  </a:cubicBezTo>
                  <a:cubicBezTo>
                    <a:pt x="10348" y="4000"/>
                    <a:pt x="9899" y="4045"/>
                    <a:pt x="9456" y="4134"/>
                  </a:cubicBezTo>
                  <a:lnTo>
                    <a:pt x="8666" y="212"/>
                  </a:lnTo>
                  <a:cubicBezTo>
                    <a:pt x="9368" y="71"/>
                    <a:pt x="10083" y="0"/>
                    <a:pt x="10800" y="0"/>
                  </a:cubicBezTo>
                  <a:cubicBezTo>
                    <a:pt x="11547" y="0"/>
                    <a:pt x="12292" y="77"/>
                    <a:pt x="13023" y="231"/>
                  </a:cubicBezTo>
                  <a:lnTo>
                    <a:pt x="13579" y="-2411"/>
                  </a:lnTo>
                  <a:lnTo>
                    <a:pt x="17211" y="3156"/>
                  </a:lnTo>
                  <a:lnTo>
                    <a:pt x="11643" y="6788"/>
                  </a:lnTo>
                  <a:lnTo>
                    <a:pt x="12199" y="4146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5" name="AutoShape 27"/>
            <p:cNvSpPr>
              <a:spLocks noChangeArrowheads="1"/>
            </p:cNvSpPr>
            <p:nvPr/>
          </p:nvSpPr>
          <p:spPr bwMode="auto">
            <a:xfrm rot="21015259" flipV="1">
              <a:off x="1008" y="2784"/>
              <a:ext cx="1152" cy="480"/>
            </a:xfrm>
            <a:custGeom>
              <a:avLst/>
              <a:gdLst>
                <a:gd name="T0" fmla="*/ 764 w 21600"/>
                <a:gd name="T1" fmla="*/ 13 h 21600"/>
                <a:gd name="T2" fmla="*/ 458 w 21600"/>
                <a:gd name="T3" fmla="*/ 74 h 21600"/>
                <a:gd name="T4" fmla="*/ 659 w 21600"/>
                <a:gd name="T5" fmla="*/ 140 h 21600"/>
                <a:gd name="T6" fmla="*/ 1163 w 21600"/>
                <a:gd name="T7" fmla="*/ 66 h 21600"/>
                <a:gd name="T8" fmla="*/ 1091 w 21600"/>
                <a:gd name="T9" fmla="*/ 244 h 21600"/>
                <a:gd name="T10" fmla="*/ 665 w 21600"/>
                <a:gd name="T11" fmla="*/ 21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50 h 21600"/>
                <a:gd name="T20" fmla="*/ 18431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663" y="8055"/>
                  </a:moveTo>
                  <a:cubicBezTo>
                    <a:pt x="13774" y="6804"/>
                    <a:pt x="12334" y="6061"/>
                    <a:pt x="10800" y="6061"/>
                  </a:cubicBezTo>
                  <a:cubicBezTo>
                    <a:pt x="10344" y="6060"/>
                    <a:pt x="9892" y="6126"/>
                    <a:pt x="9455" y="6255"/>
                  </a:cubicBezTo>
                  <a:lnTo>
                    <a:pt x="7736" y="443"/>
                  </a:lnTo>
                  <a:cubicBezTo>
                    <a:pt x="8730" y="149"/>
                    <a:pt x="9762" y="0"/>
                    <a:pt x="10800" y="0"/>
                  </a:cubicBezTo>
                  <a:cubicBezTo>
                    <a:pt x="14297" y="0"/>
                    <a:pt x="17578" y="1693"/>
                    <a:pt x="19604" y="4545"/>
                  </a:cubicBezTo>
                  <a:lnTo>
                    <a:pt x="21805" y="2981"/>
                  </a:lnTo>
                  <a:lnTo>
                    <a:pt x="20453" y="10972"/>
                  </a:lnTo>
                  <a:lnTo>
                    <a:pt x="12462" y="9619"/>
                  </a:lnTo>
                  <a:lnTo>
                    <a:pt x="14663" y="8055"/>
                  </a:lnTo>
                  <a:close/>
                </a:path>
              </a:pathLst>
            </a:custGeom>
            <a:solidFill>
              <a:srgbClr val="C475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6" name="AutoShape 28"/>
            <p:cNvSpPr>
              <a:spLocks noChangeArrowheads="1"/>
            </p:cNvSpPr>
            <p:nvPr/>
          </p:nvSpPr>
          <p:spPr bwMode="auto">
            <a:xfrm rot="362517">
              <a:off x="1007" y="2066"/>
              <a:ext cx="1200" cy="480"/>
            </a:xfrm>
            <a:custGeom>
              <a:avLst/>
              <a:gdLst>
                <a:gd name="T0" fmla="*/ 796 w 21600"/>
                <a:gd name="T1" fmla="*/ 13 h 21600"/>
                <a:gd name="T2" fmla="*/ 478 w 21600"/>
                <a:gd name="T3" fmla="*/ 74 h 21600"/>
                <a:gd name="T4" fmla="*/ 686 w 21600"/>
                <a:gd name="T5" fmla="*/ 140 h 21600"/>
                <a:gd name="T6" fmla="*/ 1211 w 21600"/>
                <a:gd name="T7" fmla="*/ 66 h 21600"/>
                <a:gd name="T8" fmla="*/ 1136 w 21600"/>
                <a:gd name="T9" fmla="*/ 244 h 21600"/>
                <a:gd name="T10" fmla="*/ 692 w 21600"/>
                <a:gd name="T11" fmla="*/ 21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8 w 21600"/>
                <a:gd name="T19" fmla="*/ 3150 h 21600"/>
                <a:gd name="T20" fmla="*/ 18432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663" y="8055"/>
                  </a:moveTo>
                  <a:cubicBezTo>
                    <a:pt x="13774" y="6804"/>
                    <a:pt x="12334" y="6061"/>
                    <a:pt x="10800" y="6061"/>
                  </a:cubicBezTo>
                  <a:cubicBezTo>
                    <a:pt x="10344" y="6060"/>
                    <a:pt x="9892" y="6126"/>
                    <a:pt x="9455" y="6255"/>
                  </a:cubicBezTo>
                  <a:lnTo>
                    <a:pt x="7736" y="443"/>
                  </a:lnTo>
                  <a:cubicBezTo>
                    <a:pt x="8730" y="149"/>
                    <a:pt x="9762" y="0"/>
                    <a:pt x="10800" y="0"/>
                  </a:cubicBezTo>
                  <a:cubicBezTo>
                    <a:pt x="14297" y="0"/>
                    <a:pt x="17578" y="1693"/>
                    <a:pt x="19604" y="4545"/>
                  </a:cubicBezTo>
                  <a:lnTo>
                    <a:pt x="21805" y="2981"/>
                  </a:lnTo>
                  <a:lnTo>
                    <a:pt x="20453" y="10972"/>
                  </a:lnTo>
                  <a:lnTo>
                    <a:pt x="12462" y="9619"/>
                  </a:lnTo>
                  <a:lnTo>
                    <a:pt x="14663" y="8055"/>
                  </a:lnTo>
                  <a:close/>
                </a:path>
              </a:pathLst>
            </a:custGeom>
            <a:solidFill>
              <a:srgbClr val="FFB03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361" name="Text Box 29"/>
          <p:cNvSpPr txBox="1">
            <a:spLocks noChangeArrowheads="1"/>
          </p:cNvSpPr>
          <p:nvPr/>
        </p:nvSpPr>
        <p:spPr bwMode="auto">
          <a:xfrm>
            <a:off x="1981200" y="5241925"/>
            <a:ext cx="2667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ahoma" pitchFamily="-106" charset="0"/>
              </a:rPr>
              <a:t>Heterogeneous Data Input</a:t>
            </a:r>
          </a:p>
        </p:txBody>
      </p:sp>
      <p:sp>
        <p:nvSpPr>
          <p:cNvPr id="100362" name="Text Box 30"/>
          <p:cNvSpPr txBox="1">
            <a:spLocks noChangeArrowheads="1"/>
          </p:cNvSpPr>
          <p:nvPr/>
        </p:nvSpPr>
        <p:spPr bwMode="auto">
          <a:xfrm>
            <a:off x="6705600" y="4267200"/>
            <a:ext cx="2286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ahoma" pitchFamily="-106" charset="0"/>
              </a:rPr>
              <a:t>Semantically Uniform Data Objects</a:t>
            </a:r>
          </a:p>
        </p:txBody>
      </p:sp>
      <p:sp>
        <p:nvSpPr>
          <p:cNvPr id="100363" name="Rectangle 31"/>
          <p:cNvSpPr>
            <a:spLocks noChangeArrowheads="1"/>
          </p:cNvSpPr>
          <p:nvPr/>
        </p:nvSpPr>
        <p:spPr bwMode="auto">
          <a:xfrm>
            <a:off x="6096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en-US" sz="3600">
                <a:solidFill>
                  <a:schemeClr val="tx2"/>
                </a:solidFill>
                <a:latin typeface="Tahoma" pitchFamily="-106" charset="0"/>
              </a:rPr>
              <a:t>Data Broker and Data Source Ontology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 flipV="1">
            <a:off x="228600" y="3933825"/>
            <a:ext cx="2590800" cy="762000"/>
          </a:xfrm>
          <a:custGeom>
            <a:avLst/>
            <a:gdLst>
              <a:gd name="T0" fmla="*/ 1369646 w 21600"/>
              <a:gd name="T1" fmla="*/ 600 h 21600"/>
              <a:gd name="T2" fmla="*/ 982945 w 21600"/>
              <a:gd name="T3" fmla="*/ 127670 h 21600"/>
              <a:gd name="T4" fmla="*/ 1326106 w 21600"/>
              <a:gd name="T5" fmla="*/ 223379 h 21600"/>
              <a:gd name="T6" fmla="*/ 2018185 w 21600"/>
              <a:gd name="T7" fmla="*/ -45191 h 21600"/>
              <a:gd name="T8" fmla="*/ 2333519 w 21600"/>
              <a:gd name="T9" fmla="*/ 232198 h 21600"/>
              <a:gd name="T10" fmla="*/ 1390396 w 21600"/>
              <a:gd name="T11" fmla="*/ 3249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797" y="6795"/>
                </a:moveTo>
                <a:cubicBezTo>
                  <a:pt x="12177" y="6486"/>
                  <a:pt x="11493" y="6325"/>
                  <a:pt x="10800" y="6325"/>
                </a:cubicBezTo>
                <a:cubicBezTo>
                  <a:pt x="10279" y="6324"/>
                  <a:pt x="9763" y="6415"/>
                  <a:pt x="9273" y="6593"/>
                </a:cubicBezTo>
                <a:lnTo>
                  <a:pt x="7116" y="647"/>
                </a:lnTo>
                <a:cubicBezTo>
                  <a:pt x="8297" y="219"/>
                  <a:pt x="9544" y="0"/>
                  <a:pt x="10800" y="0"/>
                </a:cubicBezTo>
                <a:cubicBezTo>
                  <a:pt x="12473" y="0"/>
                  <a:pt x="14123" y="388"/>
                  <a:pt x="15621" y="1135"/>
                </a:cubicBezTo>
                <a:lnTo>
                  <a:pt x="16826" y="-1281"/>
                </a:lnTo>
                <a:lnTo>
                  <a:pt x="19455" y="6582"/>
                </a:lnTo>
                <a:lnTo>
                  <a:pt x="11592" y="9211"/>
                </a:lnTo>
                <a:lnTo>
                  <a:pt x="12797" y="6795"/>
                </a:lnTo>
                <a:close/>
              </a:path>
            </a:pathLst>
          </a:cu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3124200" y="3581400"/>
            <a:ext cx="838200" cy="2209800"/>
          </a:xfrm>
          <a:prstGeom prst="cube">
            <a:avLst>
              <a:gd name="adj" fmla="val 6215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 rot="16200000" flipH="1">
            <a:off x="3295650" y="4476750"/>
            <a:ext cx="762000" cy="342900"/>
          </a:xfrm>
          <a:prstGeom prst="parallelogram">
            <a:avLst>
              <a:gd name="adj" fmla="val 9350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 flipH="1">
            <a:off x="3505200" y="47244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3200400" y="1676400"/>
            <a:ext cx="1828800" cy="1676400"/>
          </a:xfrm>
          <a:prstGeom prst="cloudCallout">
            <a:avLst>
              <a:gd name="adj1" fmla="val -31162"/>
              <a:gd name="adj2" fmla="val 73676"/>
            </a:avLst>
          </a:prstGeom>
          <a:gradFill rotWithShape="0">
            <a:gsLst>
              <a:gs pos="0">
                <a:srgbClr val="33CC33"/>
              </a:gs>
              <a:gs pos="100000">
                <a:schemeClr val="hlink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3581400" y="1974850"/>
            <a:ext cx="996950" cy="1073150"/>
            <a:chOff x="2832" y="1100"/>
            <a:chExt cx="628" cy="676"/>
          </a:xfrm>
        </p:grpSpPr>
        <p:sp>
          <p:nvSpPr>
            <p:cNvPr id="101420" name="Oval 8"/>
            <p:cNvSpPr>
              <a:spLocks noChangeArrowheads="1"/>
            </p:cNvSpPr>
            <p:nvPr/>
          </p:nvSpPr>
          <p:spPr bwMode="auto">
            <a:xfrm>
              <a:off x="3046" y="110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1" name="Oval 9"/>
            <p:cNvSpPr>
              <a:spLocks noChangeArrowheads="1"/>
            </p:cNvSpPr>
            <p:nvPr/>
          </p:nvSpPr>
          <p:spPr bwMode="auto">
            <a:xfrm>
              <a:off x="2832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2" name="Oval 10"/>
            <p:cNvSpPr>
              <a:spLocks noChangeArrowheads="1"/>
            </p:cNvSpPr>
            <p:nvPr/>
          </p:nvSpPr>
          <p:spPr bwMode="auto">
            <a:xfrm>
              <a:off x="3264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3" name="Oval 11"/>
            <p:cNvSpPr>
              <a:spLocks noChangeArrowheads="1"/>
            </p:cNvSpPr>
            <p:nvPr/>
          </p:nvSpPr>
          <p:spPr bwMode="auto">
            <a:xfrm>
              <a:off x="3036" y="158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1424" name="AutoShape 12"/>
            <p:cNvCxnSpPr>
              <a:cxnSpLocks noChangeShapeType="1"/>
              <a:stCxn id="101420" idx="4"/>
              <a:endCxn id="101421" idx="0"/>
            </p:cNvCxnSpPr>
            <p:nvPr/>
          </p:nvCxnSpPr>
          <p:spPr bwMode="auto">
            <a:xfrm flipH="1">
              <a:off x="2930" y="1296"/>
              <a:ext cx="214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25" name="AutoShape 13"/>
            <p:cNvCxnSpPr>
              <a:cxnSpLocks noChangeShapeType="1"/>
              <a:stCxn id="101420" idx="4"/>
              <a:endCxn id="101422" idx="0"/>
            </p:cNvCxnSpPr>
            <p:nvPr/>
          </p:nvCxnSpPr>
          <p:spPr bwMode="auto">
            <a:xfrm>
              <a:off x="3144" y="1296"/>
              <a:ext cx="218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26" name="AutoShape 14"/>
            <p:cNvCxnSpPr>
              <a:cxnSpLocks noChangeShapeType="1"/>
              <a:stCxn id="101420" idx="4"/>
              <a:endCxn id="101423" idx="0"/>
            </p:cNvCxnSpPr>
            <p:nvPr/>
          </p:nvCxnSpPr>
          <p:spPr bwMode="auto">
            <a:xfrm flipH="1">
              <a:off x="3134" y="1296"/>
              <a:ext cx="1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1384" name="AutoShape 15"/>
          <p:cNvSpPr>
            <a:spLocks noChangeArrowheads="1"/>
          </p:cNvSpPr>
          <p:nvPr/>
        </p:nvSpPr>
        <p:spPr bwMode="auto">
          <a:xfrm>
            <a:off x="4038600" y="4343400"/>
            <a:ext cx="2209800" cy="762000"/>
          </a:xfrm>
          <a:custGeom>
            <a:avLst/>
            <a:gdLst>
              <a:gd name="T0" fmla="*/ 839417 w 21600"/>
              <a:gd name="T1" fmla="*/ 11148 h 21600"/>
              <a:gd name="T2" fmla="*/ 643502 w 21600"/>
              <a:gd name="T3" fmla="*/ 172614 h 21600"/>
              <a:gd name="T4" fmla="*/ 1005050 w 21600"/>
              <a:gd name="T5" fmla="*/ 241900 h 21600"/>
              <a:gd name="T6" fmla="*/ 1334371 w 21600"/>
              <a:gd name="T7" fmla="*/ -88653 h 21600"/>
              <a:gd name="T8" fmla="*/ 1843444 w 21600"/>
              <a:gd name="T9" fmla="*/ 158044 h 21600"/>
              <a:gd name="T10" fmla="*/ 1128021 w 21600"/>
              <a:gd name="T11" fmla="*/ 3336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474" y="6795"/>
                </a:moveTo>
                <a:cubicBezTo>
                  <a:pt x="11251" y="6757"/>
                  <a:pt x="11026" y="6739"/>
                  <a:pt x="10800" y="6739"/>
                </a:cubicBezTo>
                <a:cubicBezTo>
                  <a:pt x="9909" y="6738"/>
                  <a:pt x="9043" y="7031"/>
                  <a:pt x="8335" y="7572"/>
                </a:cubicBezTo>
                <a:lnTo>
                  <a:pt x="4245" y="2216"/>
                </a:lnTo>
                <a:cubicBezTo>
                  <a:pt x="6128" y="778"/>
                  <a:pt x="8431" y="0"/>
                  <a:pt x="10800" y="0"/>
                </a:cubicBezTo>
                <a:cubicBezTo>
                  <a:pt x="11401" y="0"/>
                  <a:pt x="12001" y="50"/>
                  <a:pt x="12594" y="150"/>
                </a:cubicBezTo>
                <a:lnTo>
                  <a:pt x="13043" y="-2513"/>
                </a:lnTo>
                <a:lnTo>
                  <a:pt x="18019" y="4480"/>
                </a:lnTo>
                <a:lnTo>
                  <a:pt x="11026" y="9457"/>
                </a:lnTo>
                <a:lnTo>
                  <a:pt x="11474" y="6795"/>
                </a:lnTo>
                <a:close/>
              </a:path>
            </a:pathLst>
          </a:cu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5" name="Text Box 16"/>
          <p:cNvSpPr txBox="1">
            <a:spLocks noChangeArrowheads="1"/>
          </p:cNvSpPr>
          <p:nvPr/>
        </p:nvSpPr>
        <p:spPr bwMode="auto">
          <a:xfrm>
            <a:off x="609600" y="4800600"/>
            <a:ext cx="2286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ahoma" pitchFamily="-106" charset="0"/>
              </a:rPr>
              <a:t>Semantically Uniform Data Objects</a:t>
            </a:r>
          </a:p>
        </p:txBody>
      </p:sp>
      <p:sp>
        <p:nvSpPr>
          <p:cNvPr id="101386" name="Text Box 17"/>
          <p:cNvSpPr txBox="1">
            <a:spLocks noChangeArrowheads="1"/>
          </p:cNvSpPr>
          <p:nvPr/>
        </p:nvSpPr>
        <p:spPr bwMode="auto">
          <a:xfrm>
            <a:off x="2514600" y="5943600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Data Mapper</a:t>
            </a:r>
          </a:p>
        </p:txBody>
      </p:sp>
      <p:sp>
        <p:nvSpPr>
          <p:cNvPr id="101387" name="Text Box 18"/>
          <p:cNvSpPr txBox="1">
            <a:spLocks noChangeArrowheads="1"/>
          </p:cNvSpPr>
          <p:nvPr/>
        </p:nvSpPr>
        <p:spPr bwMode="auto">
          <a:xfrm>
            <a:off x="4191000" y="4648200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ahoma" pitchFamily="-106" charset="0"/>
              </a:rPr>
              <a:t>Customized Data Objects</a:t>
            </a:r>
          </a:p>
        </p:txBody>
      </p:sp>
      <p:sp>
        <p:nvSpPr>
          <p:cNvPr id="101388" name="Text Box 19"/>
          <p:cNvSpPr txBox="1">
            <a:spLocks noChangeArrowheads="1"/>
          </p:cNvSpPr>
          <p:nvPr/>
        </p:nvSpPr>
        <p:spPr bwMode="auto">
          <a:xfrm>
            <a:off x="4495800" y="1295400"/>
            <a:ext cx="2286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latin typeface="Tahoma" pitchFamily="-106" charset="0"/>
              </a:rPr>
              <a:t>Mapping Ontology</a:t>
            </a:r>
          </a:p>
        </p:txBody>
      </p:sp>
      <p:sp>
        <p:nvSpPr>
          <p:cNvPr id="101389" name="AutoShape 20"/>
          <p:cNvSpPr>
            <a:spLocks noChangeArrowheads="1"/>
          </p:cNvSpPr>
          <p:nvPr/>
        </p:nvSpPr>
        <p:spPr bwMode="auto">
          <a:xfrm>
            <a:off x="76200" y="1752600"/>
            <a:ext cx="1828800" cy="1676400"/>
          </a:xfrm>
          <a:prstGeom prst="cloudCallout">
            <a:avLst>
              <a:gd name="adj1" fmla="val -27255"/>
              <a:gd name="adj2" fmla="val 77176"/>
            </a:avLst>
          </a:prstGeom>
          <a:gradFill rotWithShape="0">
            <a:gsLst>
              <a:gs pos="0">
                <a:srgbClr val="FF9900"/>
              </a:gs>
              <a:gs pos="100000">
                <a:srgbClr val="33CC33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grpSp>
        <p:nvGrpSpPr>
          <p:cNvPr id="101390" name="Group 21"/>
          <p:cNvGrpSpPr>
            <a:grpSpLocks/>
          </p:cNvGrpSpPr>
          <p:nvPr/>
        </p:nvGrpSpPr>
        <p:grpSpPr bwMode="auto">
          <a:xfrm>
            <a:off x="533400" y="1981200"/>
            <a:ext cx="935038" cy="1143000"/>
            <a:chOff x="2784" y="2784"/>
            <a:chExt cx="432" cy="528"/>
          </a:xfrm>
        </p:grpSpPr>
        <p:sp>
          <p:nvSpPr>
            <p:cNvPr id="101411" name="Oval 22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12" name="Oval 23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13" name="Oval 24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14" name="Oval 25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1415" name="AutoShape 26"/>
            <p:cNvCxnSpPr>
              <a:cxnSpLocks noChangeShapeType="1"/>
              <a:stCxn id="101411" idx="4"/>
              <a:endCxn id="101412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16" name="AutoShape 27"/>
            <p:cNvCxnSpPr>
              <a:cxnSpLocks noChangeShapeType="1"/>
              <a:stCxn id="101411" idx="4"/>
              <a:endCxn id="101413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17" name="AutoShape 28"/>
            <p:cNvCxnSpPr>
              <a:cxnSpLocks noChangeShapeType="1"/>
              <a:stCxn id="101412" idx="4"/>
              <a:endCxn id="101414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18" name="AutoShape 29"/>
            <p:cNvCxnSpPr>
              <a:cxnSpLocks noChangeShapeType="1"/>
              <a:stCxn id="101419" idx="0"/>
              <a:endCxn id="101412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1419" name="Oval 30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391" name="Text Box 31"/>
          <p:cNvSpPr txBox="1">
            <a:spLocks noChangeArrowheads="1"/>
          </p:cNvSpPr>
          <p:nvPr/>
        </p:nvSpPr>
        <p:spPr bwMode="auto">
          <a:xfrm>
            <a:off x="1295400" y="1304925"/>
            <a:ext cx="2286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latin typeface="Tahoma" pitchFamily="-106" charset="0"/>
              </a:rPr>
              <a:t>Data Source Ontology</a:t>
            </a:r>
          </a:p>
        </p:txBody>
      </p:sp>
      <p:grpSp>
        <p:nvGrpSpPr>
          <p:cNvPr id="101392" name="Group 32"/>
          <p:cNvGrpSpPr>
            <a:grpSpLocks/>
          </p:cNvGrpSpPr>
          <p:nvPr/>
        </p:nvGrpSpPr>
        <p:grpSpPr bwMode="auto">
          <a:xfrm>
            <a:off x="6629400" y="3810000"/>
            <a:ext cx="2247900" cy="1676400"/>
            <a:chOff x="3888" y="2448"/>
            <a:chExt cx="720" cy="576"/>
          </a:xfrm>
        </p:grpSpPr>
        <p:sp>
          <p:nvSpPr>
            <p:cNvPr id="101407" name="AutoShape 33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408" name="Group 34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101409" name="Rectangle 35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10" name="Rectangle 36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1393" name="Text Box 37"/>
          <p:cNvSpPr txBox="1">
            <a:spLocks noChangeArrowheads="1"/>
          </p:cNvSpPr>
          <p:nvPr/>
        </p:nvSpPr>
        <p:spPr bwMode="auto">
          <a:xfrm>
            <a:off x="7010400" y="1219200"/>
            <a:ext cx="2133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latin typeface="Tahoma" pitchFamily="-106" charset="0"/>
              </a:rPr>
              <a:t>Input–Output Ontology</a:t>
            </a:r>
            <a:endParaRPr lang="en-US" sz="2400" b="1">
              <a:latin typeface="Tahoma" pitchFamily="-106" charset="0"/>
            </a:endParaRPr>
          </a:p>
        </p:txBody>
      </p:sp>
      <p:sp>
        <p:nvSpPr>
          <p:cNvPr id="101394" name="Text Box 38"/>
          <p:cNvSpPr txBox="1">
            <a:spLocks noChangeArrowheads="1"/>
          </p:cNvSpPr>
          <p:nvPr/>
        </p:nvSpPr>
        <p:spPr bwMode="auto">
          <a:xfrm>
            <a:off x="6629400" y="5638800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Problem Solver</a:t>
            </a:r>
          </a:p>
        </p:txBody>
      </p:sp>
      <p:sp>
        <p:nvSpPr>
          <p:cNvPr id="101395" name="Rectangle 39"/>
          <p:cNvSpPr>
            <a:spLocks noChangeArrowheads="1"/>
          </p:cNvSpPr>
          <p:nvPr/>
        </p:nvSpPr>
        <p:spPr bwMode="auto">
          <a:xfrm>
            <a:off x="609600" y="304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en-US" sz="3600">
                <a:solidFill>
                  <a:schemeClr val="tx2"/>
                </a:solidFill>
                <a:latin typeface="Tahoma" pitchFamily="-106" charset="0"/>
              </a:rPr>
              <a:t>Data Mapper and Mapping Ontology</a:t>
            </a:r>
          </a:p>
        </p:txBody>
      </p:sp>
      <p:sp>
        <p:nvSpPr>
          <p:cNvPr id="101396" name="AutoShape 40"/>
          <p:cNvSpPr>
            <a:spLocks noChangeArrowheads="1"/>
          </p:cNvSpPr>
          <p:nvPr/>
        </p:nvSpPr>
        <p:spPr bwMode="auto">
          <a:xfrm>
            <a:off x="7086600" y="2057400"/>
            <a:ext cx="1828800" cy="1676400"/>
          </a:xfrm>
          <a:prstGeom prst="cloudCallout">
            <a:avLst>
              <a:gd name="adj1" fmla="val -31162"/>
              <a:gd name="adj2" fmla="val 73676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grpSp>
        <p:nvGrpSpPr>
          <p:cNvPr id="101397" name="Group 41"/>
          <p:cNvGrpSpPr>
            <a:grpSpLocks/>
          </p:cNvGrpSpPr>
          <p:nvPr/>
        </p:nvGrpSpPr>
        <p:grpSpPr bwMode="auto">
          <a:xfrm>
            <a:off x="7391400" y="2209800"/>
            <a:ext cx="1104900" cy="1258888"/>
            <a:chOff x="2784" y="2784"/>
            <a:chExt cx="432" cy="528"/>
          </a:xfrm>
        </p:grpSpPr>
        <p:sp>
          <p:nvSpPr>
            <p:cNvPr id="101398" name="Oval 42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9" name="Oval 43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0" name="Oval 44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1" name="Oval 45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1402" name="AutoShape 46"/>
            <p:cNvCxnSpPr>
              <a:cxnSpLocks noChangeShapeType="1"/>
              <a:stCxn id="101398" idx="4"/>
              <a:endCxn id="101399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03" name="AutoShape 47"/>
            <p:cNvCxnSpPr>
              <a:cxnSpLocks noChangeShapeType="1"/>
              <a:stCxn id="101398" idx="4"/>
              <a:endCxn id="101400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04" name="AutoShape 48"/>
            <p:cNvCxnSpPr>
              <a:cxnSpLocks noChangeShapeType="1"/>
              <a:stCxn id="101399" idx="4"/>
              <a:endCxn id="101401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05" name="AutoShape 49"/>
            <p:cNvCxnSpPr>
              <a:cxnSpLocks noChangeShapeType="1"/>
              <a:stCxn id="101406" idx="0"/>
              <a:endCxn id="101399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1406" name="Oval 50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743200" y="3276600"/>
            <a:ext cx="838200" cy="2209800"/>
          </a:xfrm>
          <a:prstGeom prst="cube">
            <a:avLst>
              <a:gd name="adj" fmla="val 6215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4114800" y="1066800"/>
            <a:ext cx="1828800" cy="1676400"/>
          </a:xfrm>
          <a:prstGeom prst="cloudCallout">
            <a:avLst>
              <a:gd name="adj1" fmla="val -85505"/>
              <a:gd name="adj2" fmla="val 83995"/>
            </a:avLst>
          </a:prstGeom>
          <a:gradFill rotWithShape="0">
            <a:gsLst>
              <a:gs pos="0">
                <a:srgbClr val="33CC33"/>
              </a:gs>
              <a:gs pos="100000">
                <a:srgbClr val="CC00FF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4495800" y="1447800"/>
            <a:ext cx="996950" cy="1073150"/>
            <a:chOff x="2832" y="1100"/>
            <a:chExt cx="628" cy="676"/>
          </a:xfrm>
        </p:grpSpPr>
        <p:sp>
          <p:nvSpPr>
            <p:cNvPr id="103479" name="Oval 5"/>
            <p:cNvSpPr>
              <a:spLocks noChangeArrowheads="1"/>
            </p:cNvSpPr>
            <p:nvPr/>
          </p:nvSpPr>
          <p:spPr bwMode="auto">
            <a:xfrm>
              <a:off x="3046" y="110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0" name="Oval 6"/>
            <p:cNvSpPr>
              <a:spLocks noChangeArrowheads="1"/>
            </p:cNvSpPr>
            <p:nvPr/>
          </p:nvSpPr>
          <p:spPr bwMode="auto">
            <a:xfrm>
              <a:off x="2832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1" name="Oval 7"/>
            <p:cNvSpPr>
              <a:spLocks noChangeArrowheads="1"/>
            </p:cNvSpPr>
            <p:nvPr/>
          </p:nvSpPr>
          <p:spPr bwMode="auto">
            <a:xfrm>
              <a:off x="3264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2" name="Oval 8"/>
            <p:cNvSpPr>
              <a:spLocks noChangeArrowheads="1"/>
            </p:cNvSpPr>
            <p:nvPr/>
          </p:nvSpPr>
          <p:spPr bwMode="auto">
            <a:xfrm>
              <a:off x="3036" y="158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483" name="AutoShape 9"/>
            <p:cNvCxnSpPr>
              <a:cxnSpLocks noChangeShapeType="1"/>
              <a:stCxn id="103479" idx="4"/>
              <a:endCxn id="103480" idx="0"/>
            </p:cNvCxnSpPr>
            <p:nvPr/>
          </p:nvCxnSpPr>
          <p:spPr bwMode="auto">
            <a:xfrm flipH="1">
              <a:off x="2930" y="1296"/>
              <a:ext cx="214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84" name="AutoShape 10"/>
            <p:cNvCxnSpPr>
              <a:cxnSpLocks noChangeShapeType="1"/>
              <a:stCxn id="103479" idx="4"/>
              <a:endCxn id="103481" idx="0"/>
            </p:cNvCxnSpPr>
            <p:nvPr/>
          </p:nvCxnSpPr>
          <p:spPr bwMode="auto">
            <a:xfrm>
              <a:off x="3144" y="1296"/>
              <a:ext cx="218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85" name="AutoShape 11"/>
            <p:cNvCxnSpPr>
              <a:cxnSpLocks noChangeShapeType="1"/>
              <a:stCxn id="103479" idx="4"/>
              <a:endCxn id="103482" idx="0"/>
            </p:cNvCxnSpPr>
            <p:nvPr/>
          </p:nvCxnSpPr>
          <p:spPr bwMode="auto">
            <a:xfrm flipH="1">
              <a:off x="3134" y="1296"/>
              <a:ext cx="1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3429" name="Group 12"/>
          <p:cNvGrpSpPr>
            <a:grpSpLocks/>
          </p:cNvGrpSpPr>
          <p:nvPr/>
        </p:nvGrpSpPr>
        <p:grpSpPr bwMode="auto">
          <a:xfrm>
            <a:off x="6781800" y="4867275"/>
            <a:ext cx="1143000" cy="914400"/>
            <a:chOff x="3936" y="3504"/>
            <a:chExt cx="720" cy="576"/>
          </a:xfrm>
        </p:grpSpPr>
        <p:sp>
          <p:nvSpPr>
            <p:cNvPr id="103476" name="AutoShape 13"/>
            <p:cNvSpPr>
              <a:spLocks noChangeArrowheads="1"/>
            </p:cNvSpPr>
            <p:nvPr/>
          </p:nvSpPr>
          <p:spPr bwMode="auto">
            <a:xfrm>
              <a:off x="3936" y="3504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7" name="Rectangle 14"/>
            <p:cNvSpPr>
              <a:spLocks noChangeArrowheads="1"/>
            </p:cNvSpPr>
            <p:nvPr/>
          </p:nvSpPr>
          <p:spPr bwMode="auto">
            <a:xfrm>
              <a:off x="3936" y="3642"/>
              <a:ext cx="144" cy="294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8" name="Rectangle 15"/>
            <p:cNvSpPr>
              <a:spLocks noChangeArrowheads="1"/>
            </p:cNvSpPr>
            <p:nvPr/>
          </p:nvSpPr>
          <p:spPr bwMode="auto">
            <a:xfrm>
              <a:off x="4512" y="3642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430" name="AutoShape 16"/>
          <p:cNvSpPr>
            <a:spLocks noChangeArrowheads="1"/>
          </p:cNvSpPr>
          <p:nvPr/>
        </p:nvSpPr>
        <p:spPr bwMode="auto">
          <a:xfrm rot="1911928" flipV="1">
            <a:off x="3962400" y="4343400"/>
            <a:ext cx="2590800" cy="835025"/>
          </a:xfrm>
          <a:custGeom>
            <a:avLst/>
            <a:gdLst>
              <a:gd name="T0" fmla="*/ 984144 w 21600"/>
              <a:gd name="T1" fmla="*/ 12216 h 21600"/>
              <a:gd name="T2" fmla="*/ 754451 w 21600"/>
              <a:gd name="T3" fmla="*/ 189156 h 21600"/>
              <a:gd name="T4" fmla="*/ 1178334 w 21600"/>
              <a:gd name="T5" fmla="*/ 265082 h 21600"/>
              <a:gd name="T6" fmla="*/ 1564435 w 21600"/>
              <a:gd name="T7" fmla="*/ -97149 h 21600"/>
              <a:gd name="T8" fmla="*/ 2161279 w 21600"/>
              <a:gd name="T9" fmla="*/ 173190 h 21600"/>
              <a:gd name="T10" fmla="*/ 1322507 w 21600"/>
              <a:gd name="T11" fmla="*/ 36559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474" y="6795"/>
                </a:moveTo>
                <a:cubicBezTo>
                  <a:pt x="11251" y="6757"/>
                  <a:pt x="11026" y="6739"/>
                  <a:pt x="10800" y="6739"/>
                </a:cubicBezTo>
                <a:cubicBezTo>
                  <a:pt x="9909" y="6738"/>
                  <a:pt x="9043" y="7031"/>
                  <a:pt x="8335" y="7572"/>
                </a:cubicBezTo>
                <a:lnTo>
                  <a:pt x="4245" y="2216"/>
                </a:lnTo>
                <a:cubicBezTo>
                  <a:pt x="6128" y="778"/>
                  <a:pt x="8431" y="0"/>
                  <a:pt x="10800" y="0"/>
                </a:cubicBezTo>
                <a:cubicBezTo>
                  <a:pt x="11401" y="0"/>
                  <a:pt x="12001" y="50"/>
                  <a:pt x="12594" y="150"/>
                </a:cubicBezTo>
                <a:lnTo>
                  <a:pt x="13043" y="-2513"/>
                </a:lnTo>
                <a:lnTo>
                  <a:pt x="18019" y="4480"/>
                </a:lnTo>
                <a:lnTo>
                  <a:pt x="11026" y="9457"/>
                </a:lnTo>
                <a:lnTo>
                  <a:pt x="11474" y="6795"/>
                </a:lnTo>
                <a:close/>
              </a:path>
            </a:pathLst>
          </a:custGeom>
          <a:solidFill>
            <a:srgbClr val="CC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431" name="Group 17"/>
          <p:cNvGrpSpPr>
            <a:grpSpLocks/>
          </p:cNvGrpSpPr>
          <p:nvPr/>
        </p:nvGrpSpPr>
        <p:grpSpPr bwMode="auto">
          <a:xfrm>
            <a:off x="6415088" y="3276600"/>
            <a:ext cx="1143000" cy="914400"/>
            <a:chOff x="3888" y="2448"/>
            <a:chExt cx="720" cy="576"/>
          </a:xfrm>
        </p:grpSpPr>
        <p:sp>
          <p:nvSpPr>
            <p:cNvPr id="103472" name="AutoShape 18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473" name="Group 19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103474" name="Rectangle 20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75" name="Rectangle 21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3432" name="AutoShape 22"/>
          <p:cNvSpPr>
            <a:spLocks noChangeArrowheads="1"/>
          </p:cNvSpPr>
          <p:nvPr/>
        </p:nvSpPr>
        <p:spPr bwMode="auto">
          <a:xfrm>
            <a:off x="3810000" y="3810000"/>
            <a:ext cx="2209800" cy="762000"/>
          </a:xfrm>
          <a:custGeom>
            <a:avLst/>
            <a:gdLst>
              <a:gd name="T0" fmla="*/ 839417 w 21600"/>
              <a:gd name="T1" fmla="*/ 11148 h 21600"/>
              <a:gd name="T2" fmla="*/ 643502 w 21600"/>
              <a:gd name="T3" fmla="*/ 172614 h 21600"/>
              <a:gd name="T4" fmla="*/ 1005050 w 21600"/>
              <a:gd name="T5" fmla="*/ 241900 h 21600"/>
              <a:gd name="T6" fmla="*/ 1334371 w 21600"/>
              <a:gd name="T7" fmla="*/ -88653 h 21600"/>
              <a:gd name="T8" fmla="*/ 1843444 w 21600"/>
              <a:gd name="T9" fmla="*/ 158044 h 21600"/>
              <a:gd name="T10" fmla="*/ 1128021 w 21600"/>
              <a:gd name="T11" fmla="*/ 3336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474" y="6795"/>
                </a:moveTo>
                <a:cubicBezTo>
                  <a:pt x="11251" y="6757"/>
                  <a:pt x="11026" y="6739"/>
                  <a:pt x="10800" y="6739"/>
                </a:cubicBezTo>
                <a:cubicBezTo>
                  <a:pt x="9909" y="6738"/>
                  <a:pt x="9043" y="7031"/>
                  <a:pt x="8335" y="7572"/>
                </a:cubicBezTo>
                <a:lnTo>
                  <a:pt x="4245" y="2216"/>
                </a:lnTo>
                <a:cubicBezTo>
                  <a:pt x="6128" y="778"/>
                  <a:pt x="8431" y="0"/>
                  <a:pt x="10800" y="0"/>
                </a:cubicBezTo>
                <a:cubicBezTo>
                  <a:pt x="11401" y="0"/>
                  <a:pt x="12001" y="50"/>
                  <a:pt x="12594" y="150"/>
                </a:cubicBezTo>
                <a:lnTo>
                  <a:pt x="13043" y="-2513"/>
                </a:lnTo>
                <a:lnTo>
                  <a:pt x="18019" y="4480"/>
                </a:lnTo>
                <a:lnTo>
                  <a:pt x="11026" y="9457"/>
                </a:lnTo>
                <a:lnTo>
                  <a:pt x="11474" y="6795"/>
                </a:lnTo>
                <a:close/>
              </a:path>
            </a:pathLst>
          </a:cu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3" name="AutoShape 23"/>
          <p:cNvSpPr>
            <a:spLocks noChangeArrowheads="1"/>
          </p:cNvSpPr>
          <p:nvPr/>
        </p:nvSpPr>
        <p:spPr bwMode="auto">
          <a:xfrm flipV="1">
            <a:off x="-381000" y="3819525"/>
            <a:ext cx="2590800" cy="762000"/>
          </a:xfrm>
          <a:custGeom>
            <a:avLst/>
            <a:gdLst>
              <a:gd name="T0" fmla="*/ 1369646 w 21600"/>
              <a:gd name="T1" fmla="*/ 600 h 21600"/>
              <a:gd name="T2" fmla="*/ 982945 w 21600"/>
              <a:gd name="T3" fmla="*/ 127670 h 21600"/>
              <a:gd name="T4" fmla="*/ 1326106 w 21600"/>
              <a:gd name="T5" fmla="*/ 223379 h 21600"/>
              <a:gd name="T6" fmla="*/ 2018185 w 21600"/>
              <a:gd name="T7" fmla="*/ -45191 h 21600"/>
              <a:gd name="T8" fmla="*/ 2333519 w 21600"/>
              <a:gd name="T9" fmla="*/ 232198 h 21600"/>
              <a:gd name="T10" fmla="*/ 1390396 w 21600"/>
              <a:gd name="T11" fmla="*/ 3249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797" y="6795"/>
                </a:moveTo>
                <a:cubicBezTo>
                  <a:pt x="12177" y="6486"/>
                  <a:pt x="11493" y="6325"/>
                  <a:pt x="10800" y="6325"/>
                </a:cubicBezTo>
                <a:cubicBezTo>
                  <a:pt x="10279" y="6324"/>
                  <a:pt x="9763" y="6415"/>
                  <a:pt x="9273" y="6593"/>
                </a:cubicBezTo>
                <a:lnTo>
                  <a:pt x="7116" y="647"/>
                </a:lnTo>
                <a:cubicBezTo>
                  <a:pt x="8297" y="219"/>
                  <a:pt x="9544" y="0"/>
                  <a:pt x="10800" y="0"/>
                </a:cubicBezTo>
                <a:cubicBezTo>
                  <a:pt x="12473" y="0"/>
                  <a:pt x="14123" y="388"/>
                  <a:pt x="15621" y="1135"/>
                </a:cubicBezTo>
                <a:lnTo>
                  <a:pt x="16826" y="-1281"/>
                </a:lnTo>
                <a:lnTo>
                  <a:pt x="19455" y="6582"/>
                </a:lnTo>
                <a:lnTo>
                  <a:pt x="11592" y="9211"/>
                </a:lnTo>
                <a:lnTo>
                  <a:pt x="12797" y="6795"/>
                </a:lnTo>
                <a:close/>
              </a:path>
            </a:pathLst>
          </a:cu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4" name="AutoShape 24"/>
          <p:cNvSpPr>
            <a:spLocks noChangeArrowheads="1"/>
          </p:cNvSpPr>
          <p:nvPr/>
        </p:nvSpPr>
        <p:spPr bwMode="auto">
          <a:xfrm rot="16200000" flipH="1">
            <a:off x="2952750" y="4248150"/>
            <a:ext cx="762000" cy="342900"/>
          </a:xfrm>
          <a:prstGeom prst="parallelogram">
            <a:avLst>
              <a:gd name="adj" fmla="val 9350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5" name="AutoShape 25"/>
          <p:cNvSpPr>
            <a:spLocks noChangeArrowheads="1"/>
          </p:cNvSpPr>
          <p:nvPr/>
        </p:nvSpPr>
        <p:spPr bwMode="auto">
          <a:xfrm>
            <a:off x="2590800" y="1219200"/>
            <a:ext cx="1828800" cy="1676400"/>
          </a:xfrm>
          <a:prstGeom prst="cloudCallout">
            <a:avLst>
              <a:gd name="adj1" fmla="val -8593"/>
              <a:gd name="adj2" fmla="val 81343"/>
            </a:avLst>
          </a:prstGeom>
          <a:gradFill rotWithShape="0">
            <a:gsLst>
              <a:gs pos="0">
                <a:srgbClr val="33CC33"/>
              </a:gs>
              <a:gs pos="100000">
                <a:schemeClr val="hlink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sp>
        <p:nvSpPr>
          <p:cNvPr id="103436" name="Line 26"/>
          <p:cNvSpPr>
            <a:spLocks noChangeShapeType="1"/>
          </p:cNvSpPr>
          <p:nvPr/>
        </p:nvSpPr>
        <p:spPr bwMode="auto">
          <a:xfrm flipH="1">
            <a:off x="3162300" y="44958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7" name="AutoShape 27"/>
          <p:cNvSpPr>
            <a:spLocks noChangeArrowheads="1"/>
          </p:cNvSpPr>
          <p:nvPr/>
        </p:nvSpPr>
        <p:spPr bwMode="auto">
          <a:xfrm>
            <a:off x="7086600" y="2286000"/>
            <a:ext cx="1219200" cy="914400"/>
          </a:xfrm>
          <a:prstGeom prst="cloudCallout">
            <a:avLst>
              <a:gd name="adj1" fmla="val -50000"/>
              <a:gd name="adj2" fmla="val 69968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sp>
        <p:nvSpPr>
          <p:cNvPr id="103438" name="AutoShape 28"/>
          <p:cNvSpPr>
            <a:spLocks noChangeArrowheads="1"/>
          </p:cNvSpPr>
          <p:nvPr/>
        </p:nvSpPr>
        <p:spPr bwMode="auto">
          <a:xfrm>
            <a:off x="7543800" y="3952875"/>
            <a:ext cx="1219200" cy="914400"/>
          </a:xfrm>
          <a:prstGeom prst="cloudCallout">
            <a:avLst>
              <a:gd name="adj1" fmla="val -50000"/>
              <a:gd name="adj2" fmla="val 78301"/>
            </a:avLst>
          </a:prstGeom>
          <a:solidFill>
            <a:srgbClr val="B750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grpSp>
        <p:nvGrpSpPr>
          <p:cNvPr id="103439" name="Group 29"/>
          <p:cNvGrpSpPr>
            <a:grpSpLocks/>
          </p:cNvGrpSpPr>
          <p:nvPr/>
        </p:nvGrpSpPr>
        <p:grpSpPr bwMode="auto">
          <a:xfrm>
            <a:off x="7391400" y="2362200"/>
            <a:ext cx="561975" cy="685800"/>
            <a:chOff x="2784" y="2784"/>
            <a:chExt cx="432" cy="528"/>
          </a:xfrm>
        </p:grpSpPr>
        <p:sp>
          <p:nvSpPr>
            <p:cNvPr id="103463" name="Oval 30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4" name="Oval 31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5" name="Oval 32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6" name="Oval 33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467" name="AutoShape 34"/>
            <p:cNvCxnSpPr>
              <a:cxnSpLocks noChangeShapeType="1"/>
              <a:stCxn id="103463" idx="4"/>
              <a:endCxn id="103464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68" name="AutoShape 35"/>
            <p:cNvCxnSpPr>
              <a:cxnSpLocks noChangeShapeType="1"/>
              <a:stCxn id="103463" idx="4"/>
              <a:endCxn id="103465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69" name="AutoShape 36"/>
            <p:cNvCxnSpPr>
              <a:cxnSpLocks noChangeShapeType="1"/>
              <a:stCxn id="103464" idx="4"/>
              <a:endCxn id="103466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70" name="AutoShape 37"/>
            <p:cNvCxnSpPr>
              <a:cxnSpLocks noChangeShapeType="1"/>
              <a:stCxn id="103471" idx="0"/>
              <a:endCxn id="103464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3471" name="Oval 38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440" name="Group 39"/>
          <p:cNvGrpSpPr>
            <a:grpSpLocks/>
          </p:cNvGrpSpPr>
          <p:nvPr/>
        </p:nvGrpSpPr>
        <p:grpSpPr bwMode="auto">
          <a:xfrm>
            <a:off x="7869238" y="4029075"/>
            <a:ext cx="436562" cy="685800"/>
            <a:chOff x="4128" y="3216"/>
            <a:chExt cx="275" cy="432"/>
          </a:xfrm>
        </p:grpSpPr>
        <p:sp>
          <p:nvSpPr>
            <p:cNvPr id="103456" name="Oval 40"/>
            <p:cNvSpPr>
              <a:spLocks noChangeArrowheads="1"/>
            </p:cNvSpPr>
            <p:nvPr/>
          </p:nvSpPr>
          <p:spPr bwMode="auto">
            <a:xfrm>
              <a:off x="4285" y="3216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7" name="Oval 41"/>
            <p:cNvSpPr>
              <a:spLocks noChangeArrowheads="1"/>
            </p:cNvSpPr>
            <p:nvPr/>
          </p:nvSpPr>
          <p:spPr bwMode="auto">
            <a:xfrm>
              <a:off x="4207" y="3373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8" name="Oval 42"/>
            <p:cNvSpPr>
              <a:spLocks noChangeArrowheads="1"/>
            </p:cNvSpPr>
            <p:nvPr/>
          </p:nvSpPr>
          <p:spPr bwMode="auto">
            <a:xfrm>
              <a:off x="4128" y="3530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459" name="AutoShape 43"/>
            <p:cNvCxnSpPr>
              <a:cxnSpLocks noChangeShapeType="1"/>
              <a:stCxn id="103456" idx="4"/>
              <a:endCxn id="103457" idx="0"/>
            </p:cNvCxnSpPr>
            <p:nvPr/>
          </p:nvCxnSpPr>
          <p:spPr bwMode="auto">
            <a:xfrm flipH="1">
              <a:off x="4266" y="3334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60" name="AutoShape 44"/>
            <p:cNvCxnSpPr>
              <a:cxnSpLocks noChangeShapeType="1"/>
              <a:stCxn id="103457" idx="4"/>
              <a:endCxn id="103458" idx="0"/>
            </p:cNvCxnSpPr>
            <p:nvPr/>
          </p:nvCxnSpPr>
          <p:spPr bwMode="auto">
            <a:xfrm flipH="1">
              <a:off x="4187" y="3491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61" name="AutoShape 45"/>
            <p:cNvCxnSpPr>
              <a:cxnSpLocks noChangeShapeType="1"/>
              <a:stCxn id="103462" idx="0"/>
              <a:endCxn id="103457" idx="4"/>
            </p:cNvCxnSpPr>
            <p:nvPr/>
          </p:nvCxnSpPr>
          <p:spPr bwMode="auto">
            <a:xfrm flipH="1" flipV="1">
              <a:off x="4266" y="3491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3462" name="Oval 46"/>
            <p:cNvSpPr>
              <a:spLocks noChangeArrowheads="1"/>
            </p:cNvSpPr>
            <p:nvPr/>
          </p:nvSpPr>
          <p:spPr bwMode="auto">
            <a:xfrm>
              <a:off x="4285" y="3530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441" name="Text Box 47"/>
          <p:cNvSpPr txBox="1">
            <a:spLocks noChangeArrowheads="1"/>
          </p:cNvSpPr>
          <p:nvPr/>
        </p:nvSpPr>
        <p:spPr bwMode="auto">
          <a:xfrm>
            <a:off x="1905000" y="6019800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Data Mapper</a:t>
            </a:r>
          </a:p>
        </p:txBody>
      </p:sp>
      <p:sp>
        <p:nvSpPr>
          <p:cNvPr id="103442" name="Text Box 48"/>
          <p:cNvSpPr txBox="1">
            <a:spLocks noChangeArrowheads="1"/>
          </p:cNvSpPr>
          <p:nvPr/>
        </p:nvSpPr>
        <p:spPr bwMode="auto">
          <a:xfrm>
            <a:off x="381000" y="1228725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Mapping Ontologies</a:t>
            </a:r>
          </a:p>
        </p:txBody>
      </p:sp>
      <p:sp>
        <p:nvSpPr>
          <p:cNvPr id="103443" name="Text Box 49"/>
          <p:cNvSpPr txBox="1">
            <a:spLocks noChangeArrowheads="1"/>
          </p:cNvSpPr>
          <p:nvPr/>
        </p:nvSpPr>
        <p:spPr bwMode="auto">
          <a:xfrm>
            <a:off x="6172200" y="5867400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Problem Solvers</a:t>
            </a:r>
          </a:p>
        </p:txBody>
      </p:sp>
      <p:grpSp>
        <p:nvGrpSpPr>
          <p:cNvPr id="103444" name="Group 50"/>
          <p:cNvGrpSpPr>
            <a:grpSpLocks/>
          </p:cNvGrpSpPr>
          <p:nvPr/>
        </p:nvGrpSpPr>
        <p:grpSpPr bwMode="auto">
          <a:xfrm>
            <a:off x="2895600" y="1524000"/>
            <a:ext cx="996950" cy="1073150"/>
            <a:chOff x="2832" y="1100"/>
            <a:chExt cx="628" cy="676"/>
          </a:xfrm>
        </p:grpSpPr>
        <p:sp>
          <p:nvSpPr>
            <p:cNvPr id="103449" name="Oval 51"/>
            <p:cNvSpPr>
              <a:spLocks noChangeArrowheads="1"/>
            </p:cNvSpPr>
            <p:nvPr/>
          </p:nvSpPr>
          <p:spPr bwMode="auto">
            <a:xfrm>
              <a:off x="3046" y="110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0" name="Oval 52"/>
            <p:cNvSpPr>
              <a:spLocks noChangeArrowheads="1"/>
            </p:cNvSpPr>
            <p:nvPr/>
          </p:nvSpPr>
          <p:spPr bwMode="auto">
            <a:xfrm>
              <a:off x="2832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1" name="Oval 53"/>
            <p:cNvSpPr>
              <a:spLocks noChangeArrowheads="1"/>
            </p:cNvSpPr>
            <p:nvPr/>
          </p:nvSpPr>
          <p:spPr bwMode="auto">
            <a:xfrm>
              <a:off x="3264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2" name="Oval 54"/>
            <p:cNvSpPr>
              <a:spLocks noChangeArrowheads="1"/>
            </p:cNvSpPr>
            <p:nvPr/>
          </p:nvSpPr>
          <p:spPr bwMode="auto">
            <a:xfrm>
              <a:off x="3036" y="158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453" name="AutoShape 55"/>
            <p:cNvCxnSpPr>
              <a:cxnSpLocks noChangeShapeType="1"/>
              <a:stCxn id="103449" idx="4"/>
              <a:endCxn id="103450" idx="0"/>
            </p:cNvCxnSpPr>
            <p:nvPr/>
          </p:nvCxnSpPr>
          <p:spPr bwMode="auto">
            <a:xfrm flipH="1">
              <a:off x="2930" y="1296"/>
              <a:ext cx="214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54" name="AutoShape 56"/>
            <p:cNvCxnSpPr>
              <a:cxnSpLocks noChangeShapeType="1"/>
              <a:stCxn id="103449" idx="4"/>
              <a:endCxn id="103451" idx="0"/>
            </p:cNvCxnSpPr>
            <p:nvPr/>
          </p:nvCxnSpPr>
          <p:spPr bwMode="auto">
            <a:xfrm>
              <a:off x="3144" y="1296"/>
              <a:ext cx="218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55" name="AutoShape 57"/>
            <p:cNvCxnSpPr>
              <a:cxnSpLocks noChangeShapeType="1"/>
              <a:stCxn id="103449" idx="4"/>
              <a:endCxn id="103452" idx="0"/>
            </p:cNvCxnSpPr>
            <p:nvPr/>
          </p:nvCxnSpPr>
          <p:spPr bwMode="auto">
            <a:xfrm flipH="1">
              <a:off x="3134" y="1296"/>
              <a:ext cx="1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3445" name="Text Box 58"/>
          <p:cNvSpPr txBox="1">
            <a:spLocks noChangeArrowheads="1"/>
          </p:cNvSpPr>
          <p:nvPr/>
        </p:nvSpPr>
        <p:spPr bwMode="auto">
          <a:xfrm>
            <a:off x="6705600" y="1295400"/>
            <a:ext cx="2438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Input–Output Ontologies</a:t>
            </a:r>
          </a:p>
        </p:txBody>
      </p:sp>
      <p:sp>
        <p:nvSpPr>
          <p:cNvPr id="103446" name="Rectangle 59"/>
          <p:cNvSpPr>
            <a:spLocks noChangeArrowheads="1"/>
          </p:cNvSpPr>
          <p:nvPr/>
        </p:nvSpPr>
        <p:spPr bwMode="auto">
          <a:xfrm>
            <a:off x="8382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en-US" sz="3600">
                <a:solidFill>
                  <a:schemeClr val="tx2"/>
                </a:solidFill>
                <a:latin typeface="Tahoma" pitchFamily="-106" charset="0"/>
              </a:rPr>
              <a:t>Varying Problem Solvers</a:t>
            </a:r>
          </a:p>
        </p:txBody>
      </p:sp>
      <p:sp>
        <p:nvSpPr>
          <p:cNvPr id="103447" name="Rectangle 60"/>
          <p:cNvSpPr>
            <a:spLocks noChangeArrowheads="1"/>
          </p:cNvSpPr>
          <p:nvPr/>
        </p:nvSpPr>
        <p:spPr bwMode="auto">
          <a:xfrm>
            <a:off x="4114800" y="5486400"/>
            <a:ext cx="2152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>
                <a:latin typeface="Tahoma" pitchFamily="-106" charset="0"/>
              </a:rPr>
              <a:t>Customized Data Objects</a:t>
            </a:r>
          </a:p>
        </p:txBody>
      </p:sp>
      <p:sp>
        <p:nvSpPr>
          <p:cNvPr id="103448" name="Rectangle 61"/>
          <p:cNvSpPr>
            <a:spLocks noChangeArrowheads="1"/>
          </p:cNvSpPr>
          <p:nvPr/>
        </p:nvSpPr>
        <p:spPr bwMode="auto">
          <a:xfrm>
            <a:off x="533400" y="4775200"/>
            <a:ext cx="1843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>
                <a:latin typeface="Tahoma" pitchFamily="-106" charset="0"/>
              </a:rPr>
              <a:t>Semantically Uniform</a:t>
            </a:r>
            <a:br>
              <a:rPr lang="en-US">
                <a:latin typeface="Tahoma" pitchFamily="-106" charset="0"/>
              </a:rPr>
            </a:br>
            <a:r>
              <a:rPr lang="en-US">
                <a:latin typeface="Tahoma" pitchFamily="-106" charset="0"/>
              </a:rPr>
              <a:t> Data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0"/>
            <a:ext cx="8382000" cy="6679222"/>
            <a:chOff x="-720" y="-1960"/>
            <a:chExt cx="11376" cy="9065"/>
          </a:xfrm>
        </p:grpSpPr>
        <p:sp>
          <p:nvSpPr>
            <p:cNvPr id="1556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-720" y="-1960"/>
              <a:ext cx="9360" cy="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2800" dirty="0" smtClean="0"/>
                <a:t>An ontology of problem solvers for aberrancy detection</a:t>
              </a:r>
              <a:endParaRPr lang="en-US" sz="2800" dirty="0"/>
            </a:p>
          </p:txBody>
        </p:sp>
        <p:sp>
          <p:nvSpPr>
            <p:cNvPr id="155652" name="Oval 4"/>
            <p:cNvSpPr>
              <a:spLocks noChangeArrowheads="1"/>
            </p:cNvSpPr>
            <p:nvPr/>
          </p:nvSpPr>
          <p:spPr bwMode="auto">
            <a:xfrm>
              <a:off x="3096" y="2150"/>
              <a:ext cx="1296" cy="854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Obtain Current Observation </a:t>
              </a:r>
            </a:p>
          </p:txBody>
        </p:sp>
        <p:sp>
          <p:nvSpPr>
            <p:cNvPr id="155653" name="Text Box 5"/>
            <p:cNvSpPr txBox="1">
              <a:spLocks noChangeArrowheads="1"/>
            </p:cNvSpPr>
            <p:nvPr/>
          </p:nvSpPr>
          <p:spPr bwMode="auto">
            <a:xfrm>
              <a:off x="4680" y="6086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Binary Alarm</a:t>
              </a:r>
            </a:p>
          </p:txBody>
        </p:sp>
        <p:sp>
          <p:nvSpPr>
            <p:cNvPr id="155654" name="Oval 6"/>
            <p:cNvSpPr>
              <a:spLocks noChangeArrowheads="1"/>
            </p:cNvSpPr>
            <p:nvPr/>
          </p:nvSpPr>
          <p:spPr bwMode="auto">
            <a:xfrm>
              <a:off x="6479" y="422"/>
              <a:ext cx="1117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Transform Data</a:t>
              </a:r>
            </a:p>
          </p:txBody>
        </p:sp>
        <p:sp>
          <p:nvSpPr>
            <p:cNvPr id="155655" name="Oval 7"/>
            <p:cNvSpPr>
              <a:spLocks noChangeArrowheads="1"/>
            </p:cNvSpPr>
            <p:nvPr/>
          </p:nvSpPr>
          <p:spPr bwMode="auto">
            <a:xfrm>
              <a:off x="6588" y="3312"/>
              <a:ext cx="972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Forecast</a:t>
              </a:r>
            </a:p>
          </p:txBody>
        </p:sp>
        <p:sp>
          <p:nvSpPr>
            <p:cNvPr id="155656" name="Oval 8"/>
            <p:cNvSpPr>
              <a:spLocks noChangeArrowheads="1"/>
            </p:cNvSpPr>
            <p:nvPr/>
          </p:nvSpPr>
          <p:spPr bwMode="auto">
            <a:xfrm>
              <a:off x="3096" y="3573"/>
              <a:ext cx="1224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Compute Test Value</a:t>
              </a:r>
            </a:p>
          </p:txBody>
        </p:sp>
        <p:sp>
          <p:nvSpPr>
            <p:cNvPr id="155657" name="Oval 9"/>
            <p:cNvSpPr>
              <a:spLocks noChangeArrowheads="1"/>
            </p:cNvSpPr>
            <p:nvPr/>
          </p:nvSpPr>
          <p:spPr bwMode="auto">
            <a:xfrm>
              <a:off x="6481" y="1286"/>
              <a:ext cx="1187" cy="854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Estimate Model Parameters</a:t>
              </a:r>
            </a:p>
          </p:txBody>
        </p:sp>
        <p:sp>
          <p:nvSpPr>
            <p:cNvPr id="155658" name="Oval 10"/>
            <p:cNvSpPr>
              <a:spLocks noChangeArrowheads="1"/>
            </p:cNvSpPr>
            <p:nvPr/>
          </p:nvSpPr>
          <p:spPr bwMode="auto">
            <a:xfrm>
              <a:off x="6481" y="-504"/>
              <a:ext cx="1043" cy="854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Obtain Baseline Data</a:t>
              </a:r>
            </a:p>
          </p:txBody>
        </p:sp>
        <p:sp>
          <p:nvSpPr>
            <p:cNvPr id="155659" name="Oval 11"/>
            <p:cNvSpPr>
              <a:spLocks noChangeArrowheads="1"/>
            </p:cNvSpPr>
            <p:nvPr/>
          </p:nvSpPr>
          <p:spPr bwMode="auto">
            <a:xfrm>
              <a:off x="3096" y="5853"/>
              <a:ext cx="1224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Evaluate Test Value</a:t>
              </a:r>
            </a:p>
          </p:txBody>
        </p:sp>
        <p:sp>
          <p:nvSpPr>
            <p:cNvPr id="155660" name="Oval 12"/>
            <p:cNvSpPr>
              <a:spLocks noChangeArrowheads="1"/>
            </p:cNvSpPr>
            <p:nvPr/>
          </p:nvSpPr>
          <p:spPr bwMode="auto">
            <a:xfrm>
              <a:off x="3096" y="477"/>
              <a:ext cx="1224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Compute Expectation</a:t>
              </a:r>
            </a:p>
          </p:txBody>
        </p:sp>
        <p:sp>
          <p:nvSpPr>
            <p:cNvPr id="155661" name="Text Box 13"/>
            <p:cNvSpPr txBox="1">
              <a:spLocks noChangeArrowheads="1"/>
            </p:cNvSpPr>
            <p:nvPr/>
          </p:nvSpPr>
          <p:spPr bwMode="auto">
            <a:xfrm>
              <a:off x="4680" y="917"/>
              <a:ext cx="1152" cy="441"/>
            </a:xfrm>
            <a:prstGeom prst="rect">
              <a:avLst/>
            </a:prstGeom>
            <a:solidFill>
              <a:srgbClr val="FFF8B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Empirical Forecasting</a:t>
              </a:r>
            </a:p>
          </p:txBody>
        </p:sp>
        <p:sp>
          <p:nvSpPr>
            <p:cNvPr id="155662" name="Text Box 14"/>
            <p:cNvSpPr txBox="1">
              <a:spLocks noChangeArrowheads="1"/>
            </p:cNvSpPr>
            <p:nvPr/>
          </p:nvSpPr>
          <p:spPr bwMode="auto">
            <a:xfrm>
              <a:off x="4680" y="3703"/>
              <a:ext cx="136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Moving Average</a:t>
              </a:r>
            </a:p>
          </p:txBody>
        </p:sp>
        <p:sp>
          <p:nvSpPr>
            <p:cNvPr id="155663" name="Text Box 15"/>
            <p:cNvSpPr txBox="1">
              <a:spLocks noChangeArrowheads="1"/>
            </p:cNvSpPr>
            <p:nvPr/>
          </p:nvSpPr>
          <p:spPr bwMode="auto">
            <a:xfrm>
              <a:off x="7992" y="1317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Mean, StDev</a:t>
              </a:r>
            </a:p>
          </p:txBody>
        </p:sp>
        <p:sp>
          <p:nvSpPr>
            <p:cNvPr id="155664" name="Text Box 16"/>
            <p:cNvSpPr txBox="1">
              <a:spLocks noChangeArrowheads="1"/>
            </p:cNvSpPr>
            <p:nvPr/>
          </p:nvSpPr>
          <p:spPr bwMode="auto">
            <a:xfrm>
              <a:off x="7992" y="-281"/>
              <a:ext cx="1296" cy="271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Database Query</a:t>
              </a:r>
            </a:p>
          </p:txBody>
        </p:sp>
        <p:sp>
          <p:nvSpPr>
            <p:cNvPr id="155665" name="Text Box 17"/>
            <p:cNvSpPr txBox="1">
              <a:spLocks noChangeArrowheads="1"/>
            </p:cNvSpPr>
            <p:nvPr/>
          </p:nvSpPr>
          <p:spPr bwMode="auto">
            <a:xfrm>
              <a:off x="4680" y="2366"/>
              <a:ext cx="1080" cy="441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Database Query</a:t>
              </a:r>
            </a:p>
          </p:txBody>
        </p:sp>
        <p:cxnSp>
          <p:nvCxnSpPr>
            <p:cNvPr id="155666" name="AutoShape 18"/>
            <p:cNvCxnSpPr>
              <a:cxnSpLocks noChangeShapeType="1"/>
              <a:stCxn id="155680" idx="3"/>
              <a:endCxn id="155660" idx="2"/>
            </p:cNvCxnSpPr>
            <p:nvPr/>
          </p:nvCxnSpPr>
          <p:spPr bwMode="auto">
            <a:xfrm flipV="1">
              <a:off x="2520" y="774"/>
              <a:ext cx="576" cy="1496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67" name="AutoShape 19"/>
            <p:cNvCxnSpPr>
              <a:cxnSpLocks noChangeShapeType="1"/>
              <a:stCxn id="155680" idx="3"/>
              <a:endCxn id="155652" idx="2"/>
            </p:cNvCxnSpPr>
            <p:nvPr/>
          </p:nvCxnSpPr>
          <p:spPr bwMode="auto">
            <a:xfrm>
              <a:off x="2520" y="2270"/>
              <a:ext cx="576" cy="307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68" name="AutoShape 20"/>
            <p:cNvCxnSpPr>
              <a:cxnSpLocks noChangeShapeType="1"/>
              <a:stCxn id="155680" idx="3"/>
              <a:endCxn id="155656" idx="2"/>
            </p:cNvCxnSpPr>
            <p:nvPr/>
          </p:nvCxnSpPr>
          <p:spPr bwMode="auto">
            <a:xfrm>
              <a:off x="2520" y="2270"/>
              <a:ext cx="576" cy="1600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69" name="AutoShape 21"/>
            <p:cNvCxnSpPr>
              <a:cxnSpLocks noChangeShapeType="1"/>
              <a:stCxn id="155680" idx="3"/>
              <a:endCxn id="155659" idx="2"/>
            </p:cNvCxnSpPr>
            <p:nvPr/>
          </p:nvCxnSpPr>
          <p:spPr bwMode="auto">
            <a:xfrm>
              <a:off x="2520" y="2270"/>
              <a:ext cx="576" cy="3880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0" name="AutoShape 22"/>
            <p:cNvCxnSpPr>
              <a:cxnSpLocks noChangeShapeType="1"/>
              <a:stCxn id="155659" idx="6"/>
              <a:endCxn id="155653" idx="1"/>
            </p:cNvCxnSpPr>
            <p:nvPr/>
          </p:nvCxnSpPr>
          <p:spPr bwMode="auto">
            <a:xfrm>
              <a:off x="4320" y="6150"/>
              <a:ext cx="360" cy="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1" name="AutoShape 23"/>
            <p:cNvCxnSpPr>
              <a:cxnSpLocks noChangeShapeType="1"/>
              <a:stCxn id="155656" idx="6"/>
              <a:endCxn id="155662" idx="1"/>
            </p:cNvCxnSpPr>
            <p:nvPr/>
          </p:nvCxnSpPr>
          <p:spPr bwMode="auto">
            <a:xfrm flipV="1">
              <a:off x="4320" y="3832"/>
              <a:ext cx="360" cy="3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2" name="AutoShape 24"/>
            <p:cNvCxnSpPr>
              <a:cxnSpLocks noChangeShapeType="1"/>
              <a:stCxn id="155652" idx="6"/>
              <a:endCxn id="155665" idx="1"/>
            </p:cNvCxnSpPr>
            <p:nvPr/>
          </p:nvCxnSpPr>
          <p:spPr bwMode="auto">
            <a:xfrm>
              <a:off x="4392" y="2577"/>
              <a:ext cx="288" cy="1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3" name="AutoShape 25"/>
            <p:cNvCxnSpPr>
              <a:cxnSpLocks noChangeShapeType="1"/>
              <a:stCxn id="155657" idx="6"/>
              <a:endCxn id="155663" idx="1"/>
            </p:cNvCxnSpPr>
            <p:nvPr/>
          </p:nvCxnSpPr>
          <p:spPr bwMode="auto">
            <a:xfrm flipV="1">
              <a:off x="7668" y="1446"/>
              <a:ext cx="324" cy="2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4" name="AutoShape 26"/>
            <p:cNvCxnSpPr>
              <a:cxnSpLocks noChangeShapeType="1"/>
              <a:stCxn id="155658" idx="6"/>
              <a:endCxn id="155664" idx="1"/>
            </p:cNvCxnSpPr>
            <p:nvPr/>
          </p:nvCxnSpPr>
          <p:spPr bwMode="auto">
            <a:xfrm flipV="1">
              <a:off x="7524" y="-145"/>
              <a:ext cx="468" cy="6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75" name="AutoShape 27"/>
            <p:cNvCxnSpPr>
              <a:cxnSpLocks noChangeShapeType="1"/>
              <a:stCxn id="155661" idx="3"/>
              <a:endCxn id="155658" idx="2"/>
            </p:cNvCxnSpPr>
            <p:nvPr/>
          </p:nvCxnSpPr>
          <p:spPr bwMode="auto">
            <a:xfrm flipV="1">
              <a:off x="5832" y="-77"/>
              <a:ext cx="649" cy="1215"/>
            </a:xfrm>
            <a:prstGeom prst="curvedConnector3">
              <a:avLst>
                <a:gd name="adj1" fmla="val 49921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6" name="AutoShape 28"/>
            <p:cNvCxnSpPr>
              <a:cxnSpLocks noChangeShapeType="1"/>
              <a:stCxn id="155661" idx="3"/>
              <a:endCxn id="155654" idx="2"/>
            </p:cNvCxnSpPr>
            <p:nvPr/>
          </p:nvCxnSpPr>
          <p:spPr bwMode="auto">
            <a:xfrm flipV="1">
              <a:off x="5832" y="719"/>
              <a:ext cx="647" cy="419"/>
            </a:xfrm>
            <a:prstGeom prst="curvedConnector3">
              <a:avLst>
                <a:gd name="adj1" fmla="val 49921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7" name="AutoShape 29"/>
            <p:cNvCxnSpPr>
              <a:cxnSpLocks noChangeShapeType="1"/>
              <a:stCxn id="155661" idx="3"/>
              <a:endCxn id="155657" idx="2"/>
            </p:cNvCxnSpPr>
            <p:nvPr/>
          </p:nvCxnSpPr>
          <p:spPr bwMode="auto">
            <a:xfrm>
              <a:off x="5832" y="1138"/>
              <a:ext cx="649" cy="575"/>
            </a:xfrm>
            <a:prstGeom prst="curvedConnector3">
              <a:avLst>
                <a:gd name="adj1" fmla="val 49921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8" name="AutoShape 30"/>
            <p:cNvCxnSpPr>
              <a:cxnSpLocks noChangeShapeType="1"/>
              <a:stCxn id="155661" idx="3"/>
              <a:endCxn id="155655" idx="2"/>
            </p:cNvCxnSpPr>
            <p:nvPr/>
          </p:nvCxnSpPr>
          <p:spPr bwMode="auto">
            <a:xfrm>
              <a:off x="5832" y="1138"/>
              <a:ext cx="756" cy="2341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679" name="AutoShape 31"/>
            <p:cNvCxnSpPr>
              <a:cxnSpLocks noChangeShapeType="1"/>
              <a:stCxn id="155660" idx="6"/>
              <a:endCxn id="155661" idx="1"/>
            </p:cNvCxnSpPr>
            <p:nvPr/>
          </p:nvCxnSpPr>
          <p:spPr bwMode="auto">
            <a:xfrm>
              <a:off x="4320" y="774"/>
              <a:ext cx="360" cy="36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80" name="Text Box 32"/>
            <p:cNvSpPr txBox="1">
              <a:spLocks noChangeArrowheads="1"/>
            </p:cNvSpPr>
            <p:nvPr/>
          </p:nvSpPr>
          <p:spPr bwMode="auto">
            <a:xfrm>
              <a:off x="1512" y="1957"/>
              <a:ext cx="1008" cy="625"/>
            </a:xfrm>
            <a:prstGeom prst="rect">
              <a:avLst/>
            </a:prstGeom>
            <a:solidFill>
              <a:srgbClr val="FFF8B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Aberrancy Detection (Temporal)</a:t>
              </a:r>
            </a:p>
          </p:txBody>
        </p:sp>
        <p:sp>
          <p:nvSpPr>
            <p:cNvPr id="155682" name="Text Box 34"/>
            <p:cNvSpPr txBox="1">
              <a:spLocks noChangeArrowheads="1"/>
            </p:cNvSpPr>
            <p:nvPr/>
          </p:nvSpPr>
          <p:spPr bwMode="auto">
            <a:xfrm>
              <a:off x="4680" y="5726"/>
              <a:ext cx="1296" cy="257"/>
            </a:xfrm>
            <a:prstGeom prst="rect">
              <a:avLst/>
            </a:prstGeom>
            <a:solidFill>
              <a:srgbClr val="FFF8B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Residual-Based</a:t>
              </a:r>
            </a:p>
          </p:txBody>
        </p:sp>
        <p:sp>
          <p:nvSpPr>
            <p:cNvPr id="155683" name="Text Box 35"/>
            <p:cNvSpPr txBox="1">
              <a:spLocks noChangeArrowheads="1"/>
            </p:cNvSpPr>
            <p:nvPr/>
          </p:nvSpPr>
          <p:spPr bwMode="auto">
            <a:xfrm>
              <a:off x="4680" y="6429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Layered Alarm</a:t>
              </a:r>
            </a:p>
          </p:txBody>
        </p:sp>
        <p:cxnSp>
          <p:nvCxnSpPr>
            <p:cNvPr id="155684" name="AutoShape 36"/>
            <p:cNvCxnSpPr>
              <a:cxnSpLocks noChangeShapeType="1"/>
              <a:stCxn id="155659" idx="6"/>
              <a:endCxn id="155682" idx="1"/>
            </p:cNvCxnSpPr>
            <p:nvPr/>
          </p:nvCxnSpPr>
          <p:spPr bwMode="auto">
            <a:xfrm flipV="1">
              <a:off x="4320" y="5855"/>
              <a:ext cx="360" cy="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685" name="AutoShape 37"/>
            <p:cNvCxnSpPr>
              <a:cxnSpLocks noChangeShapeType="1"/>
              <a:stCxn id="155659" idx="6"/>
              <a:endCxn id="155683" idx="1"/>
            </p:cNvCxnSpPr>
            <p:nvPr/>
          </p:nvCxnSpPr>
          <p:spPr bwMode="auto">
            <a:xfrm>
              <a:off x="4320" y="6150"/>
              <a:ext cx="360" cy="40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86" name="Text Box 38"/>
            <p:cNvSpPr txBox="1">
              <a:spLocks noChangeArrowheads="1"/>
            </p:cNvSpPr>
            <p:nvPr/>
          </p:nvSpPr>
          <p:spPr bwMode="auto">
            <a:xfrm>
              <a:off x="4680" y="4341"/>
              <a:ext cx="1080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EWMA</a:t>
              </a:r>
            </a:p>
          </p:txBody>
        </p:sp>
        <p:cxnSp>
          <p:nvCxnSpPr>
            <p:cNvPr id="155687" name="AutoShape 39"/>
            <p:cNvCxnSpPr>
              <a:cxnSpLocks noChangeShapeType="1"/>
              <a:stCxn id="155656" idx="6"/>
              <a:endCxn id="155686" idx="1"/>
            </p:cNvCxnSpPr>
            <p:nvPr/>
          </p:nvCxnSpPr>
          <p:spPr bwMode="auto">
            <a:xfrm>
              <a:off x="4320" y="3870"/>
              <a:ext cx="360" cy="60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88" name="Text Box 40"/>
            <p:cNvSpPr txBox="1">
              <a:spLocks noChangeArrowheads="1"/>
            </p:cNvSpPr>
            <p:nvPr/>
          </p:nvSpPr>
          <p:spPr bwMode="auto">
            <a:xfrm>
              <a:off x="4680" y="3374"/>
              <a:ext cx="136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Cumulative Sum</a:t>
              </a:r>
            </a:p>
          </p:txBody>
        </p:sp>
        <p:cxnSp>
          <p:nvCxnSpPr>
            <p:cNvPr id="155689" name="AutoShape 41"/>
            <p:cNvCxnSpPr>
              <a:cxnSpLocks noChangeShapeType="1"/>
              <a:stCxn id="155656" idx="6"/>
              <a:endCxn id="155688" idx="1"/>
            </p:cNvCxnSpPr>
            <p:nvPr/>
          </p:nvCxnSpPr>
          <p:spPr bwMode="auto">
            <a:xfrm flipV="1">
              <a:off x="4320" y="3503"/>
              <a:ext cx="360" cy="36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90" name="Text Box 42"/>
            <p:cNvSpPr txBox="1">
              <a:spLocks noChangeArrowheads="1"/>
            </p:cNvSpPr>
            <p:nvPr/>
          </p:nvSpPr>
          <p:spPr bwMode="auto">
            <a:xfrm>
              <a:off x="4680" y="4670"/>
              <a:ext cx="1080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P-Value</a:t>
              </a:r>
            </a:p>
          </p:txBody>
        </p:sp>
        <p:cxnSp>
          <p:nvCxnSpPr>
            <p:cNvPr id="155691" name="AutoShape 43"/>
            <p:cNvCxnSpPr>
              <a:cxnSpLocks noChangeShapeType="1"/>
              <a:stCxn id="155656" idx="6"/>
              <a:endCxn id="155690" idx="1"/>
            </p:cNvCxnSpPr>
            <p:nvPr/>
          </p:nvCxnSpPr>
          <p:spPr bwMode="auto">
            <a:xfrm>
              <a:off x="4320" y="3870"/>
              <a:ext cx="360" cy="92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92" name="Text Box 44"/>
            <p:cNvSpPr txBox="1">
              <a:spLocks noChangeArrowheads="1"/>
            </p:cNvSpPr>
            <p:nvPr/>
          </p:nvSpPr>
          <p:spPr bwMode="auto">
            <a:xfrm>
              <a:off x="4680" y="4999"/>
              <a:ext cx="1080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cxnSp>
          <p:nvCxnSpPr>
            <p:cNvPr id="155693" name="AutoShape 45"/>
            <p:cNvCxnSpPr>
              <a:cxnSpLocks noChangeShapeType="1"/>
              <a:stCxn id="155656" idx="6"/>
              <a:endCxn id="155692" idx="1"/>
            </p:cNvCxnSpPr>
            <p:nvPr/>
          </p:nvCxnSpPr>
          <p:spPr bwMode="auto">
            <a:xfrm>
              <a:off x="4320" y="3870"/>
              <a:ext cx="360" cy="125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94" name="Text Box 46"/>
            <p:cNvSpPr txBox="1">
              <a:spLocks noChangeArrowheads="1"/>
            </p:cNvSpPr>
            <p:nvPr/>
          </p:nvSpPr>
          <p:spPr bwMode="auto">
            <a:xfrm>
              <a:off x="4680" y="197"/>
              <a:ext cx="1152" cy="441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Constant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(theory-based)</a:t>
              </a:r>
            </a:p>
          </p:txBody>
        </p:sp>
        <p:cxnSp>
          <p:nvCxnSpPr>
            <p:cNvPr id="155695" name="AutoShape 47"/>
            <p:cNvCxnSpPr>
              <a:cxnSpLocks noChangeShapeType="1"/>
              <a:stCxn id="155660" idx="6"/>
              <a:endCxn id="155694" idx="1"/>
            </p:cNvCxnSpPr>
            <p:nvPr/>
          </p:nvCxnSpPr>
          <p:spPr bwMode="auto">
            <a:xfrm flipV="1">
              <a:off x="4320" y="418"/>
              <a:ext cx="360" cy="35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696" name="Text Box 48"/>
            <p:cNvSpPr txBox="1">
              <a:spLocks noChangeArrowheads="1"/>
            </p:cNvSpPr>
            <p:nvPr/>
          </p:nvSpPr>
          <p:spPr bwMode="auto">
            <a:xfrm>
              <a:off x="7992" y="206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Outlier Removal</a:t>
              </a:r>
            </a:p>
          </p:txBody>
        </p:sp>
        <p:sp>
          <p:nvSpPr>
            <p:cNvPr id="155697" name="Text Box 49"/>
            <p:cNvSpPr txBox="1">
              <a:spLocks noChangeArrowheads="1"/>
            </p:cNvSpPr>
            <p:nvPr/>
          </p:nvSpPr>
          <p:spPr bwMode="auto">
            <a:xfrm>
              <a:off x="7992" y="535"/>
              <a:ext cx="1008" cy="24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Smoothing</a:t>
              </a:r>
            </a:p>
          </p:txBody>
        </p:sp>
        <p:sp>
          <p:nvSpPr>
            <p:cNvPr id="155698" name="Text Box 50"/>
            <p:cNvSpPr txBox="1">
              <a:spLocks noChangeArrowheads="1"/>
            </p:cNvSpPr>
            <p:nvPr/>
          </p:nvSpPr>
          <p:spPr bwMode="auto">
            <a:xfrm>
              <a:off x="7992" y="854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sp>
          <p:nvSpPr>
            <p:cNvPr id="155699" name="Text Box 51"/>
            <p:cNvSpPr txBox="1">
              <a:spLocks noChangeArrowheads="1"/>
            </p:cNvSpPr>
            <p:nvPr/>
          </p:nvSpPr>
          <p:spPr bwMode="auto">
            <a:xfrm>
              <a:off x="7992" y="1965"/>
              <a:ext cx="172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GLM Model Fitting</a:t>
              </a:r>
            </a:p>
          </p:txBody>
        </p:sp>
        <p:sp>
          <p:nvSpPr>
            <p:cNvPr id="155700" name="Text Box 52"/>
            <p:cNvSpPr txBox="1">
              <a:spLocks noChangeArrowheads="1"/>
            </p:cNvSpPr>
            <p:nvPr/>
          </p:nvSpPr>
          <p:spPr bwMode="auto">
            <a:xfrm>
              <a:off x="7992" y="1636"/>
              <a:ext cx="1296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Trend Estimation</a:t>
              </a:r>
            </a:p>
          </p:txBody>
        </p:sp>
        <p:sp>
          <p:nvSpPr>
            <p:cNvPr id="155701" name="Text Box 53"/>
            <p:cNvSpPr txBox="1">
              <a:spLocks noChangeArrowheads="1"/>
            </p:cNvSpPr>
            <p:nvPr/>
          </p:nvSpPr>
          <p:spPr bwMode="auto">
            <a:xfrm>
              <a:off x="7992" y="2613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cxnSp>
          <p:nvCxnSpPr>
            <p:cNvPr id="155702" name="AutoShape 54"/>
            <p:cNvCxnSpPr>
              <a:cxnSpLocks noChangeShapeType="1"/>
              <a:stCxn id="155654" idx="6"/>
              <a:endCxn id="155696" idx="1"/>
            </p:cNvCxnSpPr>
            <p:nvPr/>
          </p:nvCxnSpPr>
          <p:spPr bwMode="auto">
            <a:xfrm flipV="1">
              <a:off x="7596" y="335"/>
              <a:ext cx="396" cy="38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3" name="AutoShape 55"/>
            <p:cNvCxnSpPr>
              <a:cxnSpLocks noChangeShapeType="1"/>
              <a:stCxn id="155654" idx="6"/>
              <a:endCxn id="155697" idx="1"/>
            </p:cNvCxnSpPr>
            <p:nvPr/>
          </p:nvCxnSpPr>
          <p:spPr bwMode="auto">
            <a:xfrm flipV="1">
              <a:off x="7596" y="659"/>
              <a:ext cx="396" cy="6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4" name="AutoShape 56"/>
            <p:cNvCxnSpPr>
              <a:cxnSpLocks noChangeShapeType="1"/>
              <a:stCxn id="155654" idx="6"/>
              <a:endCxn id="155698" idx="1"/>
            </p:cNvCxnSpPr>
            <p:nvPr/>
          </p:nvCxnSpPr>
          <p:spPr bwMode="auto">
            <a:xfrm>
              <a:off x="7596" y="719"/>
              <a:ext cx="396" cy="26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5" name="AutoShape 57"/>
            <p:cNvCxnSpPr>
              <a:cxnSpLocks noChangeShapeType="1"/>
              <a:stCxn id="155657" idx="6"/>
              <a:endCxn id="155699" idx="1"/>
            </p:cNvCxnSpPr>
            <p:nvPr/>
          </p:nvCxnSpPr>
          <p:spPr bwMode="auto">
            <a:xfrm>
              <a:off x="7668" y="1713"/>
              <a:ext cx="324" cy="38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6" name="AutoShape 58"/>
            <p:cNvCxnSpPr>
              <a:cxnSpLocks noChangeShapeType="1"/>
              <a:stCxn id="155657" idx="6"/>
              <a:endCxn id="155700" idx="1"/>
            </p:cNvCxnSpPr>
            <p:nvPr/>
          </p:nvCxnSpPr>
          <p:spPr bwMode="auto">
            <a:xfrm>
              <a:off x="7668" y="1713"/>
              <a:ext cx="324" cy="5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07" name="AutoShape 59"/>
            <p:cNvCxnSpPr>
              <a:cxnSpLocks noChangeShapeType="1"/>
              <a:stCxn id="155657" idx="6"/>
              <a:endCxn id="155701" idx="1"/>
            </p:cNvCxnSpPr>
            <p:nvPr/>
          </p:nvCxnSpPr>
          <p:spPr bwMode="auto">
            <a:xfrm>
              <a:off x="7668" y="1713"/>
              <a:ext cx="324" cy="102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08" name="Text Box 60"/>
            <p:cNvSpPr txBox="1">
              <a:spLocks noChangeArrowheads="1"/>
            </p:cNvSpPr>
            <p:nvPr/>
          </p:nvSpPr>
          <p:spPr bwMode="auto">
            <a:xfrm>
              <a:off x="7992" y="4382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cxnSp>
          <p:nvCxnSpPr>
            <p:cNvPr id="155709" name="AutoShape 61"/>
            <p:cNvCxnSpPr>
              <a:cxnSpLocks noChangeShapeType="1"/>
              <a:stCxn id="155655" idx="6"/>
              <a:endCxn id="155708" idx="1"/>
            </p:cNvCxnSpPr>
            <p:nvPr/>
          </p:nvCxnSpPr>
          <p:spPr bwMode="auto">
            <a:xfrm>
              <a:off x="7560" y="3479"/>
              <a:ext cx="432" cy="103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10" name="Text Box 62"/>
            <p:cNvSpPr txBox="1">
              <a:spLocks noChangeArrowheads="1"/>
            </p:cNvSpPr>
            <p:nvPr/>
          </p:nvSpPr>
          <p:spPr bwMode="auto">
            <a:xfrm>
              <a:off x="7992" y="3734"/>
              <a:ext cx="151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GLM Forecasting</a:t>
              </a:r>
            </a:p>
          </p:txBody>
        </p:sp>
        <p:cxnSp>
          <p:nvCxnSpPr>
            <p:cNvPr id="155711" name="AutoShape 63"/>
            <p:cNvCxnSpPr>
              <a:cxnSpLocks noChangeShapeType="1"/>
              <a:stCxn id="155655" idx="6"/>
              <a:endCxn id="155710" idx="1"/>
            </p:cNvCxnSpPr>
            <p:nvPr/>
          </p:nvCxnSpPr>
          <p:spPr bwMode="auto">
            <a:xfrm>
              <a:off x="7560" y="3479"/>
              <a:ext cx="432" cy="38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12" name="Oval 64"/>
            <p:cNvSpPr>
              <a:spLocks noChangeArrowheads="1"/>
            </p:cNvSpPr>
            <p:nvPr/>
          </p:nvSpPr>
          <p:spPr bwMode="auto">
            <a:xfrm>
              <a:off x="10008" y="5520"/>
              <a:ext cx="360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</a:endParaRPr>
            </a:p>
          </p:txBody>
        </p:sp>
        <p:cxnSp>
          <p:nvCxnSpPr>
            <p:cNvPr id="155713" name="AutoShape 65"/>
            <p:cNvCxnSpPr>
              <a:cxnSpLocks noChangeShapeType="1"/>
              <a:stCxn id="155722" idx="3"/>
              <a:endCxn id="155712" idx="2"/>
            </p:cNvCxnSpPr>
            <p:nvPr/>
          </p:nvCxnSpPr>
          <p:spPr bwMode="auto">
            <a:xfrm flipV="1">
              <a:off x="9576" y="5687"/>
              <a:ext cx="432" cy="558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14" name="Oval 66"/>
            <p:cNvSpPr>
              <a:spLocks noChangeArrowheads="1"/>
            </p:cNvSpPr>
            <p:nvPr/>
          </p:nvSpPr>
          <p:spPr bwMode="auto">
            <a:xfrm>
              <a:off x="10008" y="5908"/>
              <a:ext cx="360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</a:endParaRPr>
            </a:p>
          </p:txBody>
        </p:sp>
        <p:cxnSp>
          <p:nvCxnSpPr>
            <p:cNvPr id="155715" name="AutoShape 67"/>
            <p:cNvCxnSpPr>
              <a:cxnSpLocks noChangeShapeType="1"/>
              <a:stCxn id="155722" idx="3"/>
              <a:endCxn id="155714" idx="2"/>
            </p:cNvCxnSpPr>
            <p:nvPr/>
          </p:nvCxnSpPr>
          <p:spPr bwMode="auto">
            <a:xfrm flipV="1">
              <a:off x="9576" y="6075"/>
              <a:ext cx="432" cy="170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16" name="Oval 68"/>
            <p:cNvSpPr>
              <a:spLocks noChangeArrowheads="1"/>
            </p:cNvSpPr>
            <p:nvPr/>
          </p:nvSpPr>
          <p:spPr bwMode="auto">
            <a:xfrm>
              <a:off x="6588" y="5287"/>
              <a:ext cx="972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Compute Residual</a:t>
              </a:r>
            </a:p>
          </p:txBody>
        </p:sp>
        <p:cxnSp>
          <p:nvCxnSpPr>
            <p:cNvPr id="155717" name="AutoShape 69"/>
            <p:cNvCxnSpPr>
              <a:cxnSpLocks noChangeShapeType="1"/>
              <a:stCxn id="155682" idx="3"/>
              <a:endCxn id="155716" idx="2"/>
            </p:cNvCxnSpPr>
            <p:nvPr/>
          </p:nvCxnSpPr>
          <p:spPr bwMode="auto">
            <a:xfrm flipV="1">
              <a:off x="5976" y="5584"/>
              <a:ext cx="612" cy="271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18" name="Oval 70"/>
            <p:cNvSpPr>
              <a:spLocks noChangeArrowheads="1"/>
            </p:cNvSpPr>
            <p:nvPr/>
          </p:nvSpPr>
          <p:spPr bwMode="auto">
            <a:xfrm>
              <a:off x="6588" y="6007"/>
              <a:ext cx="972" cy="59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Evaluate Residual</a:t>
              </a:r>
            </a:p>
          </p:txBody>
        </p:sp>
        <p:cxnSp>
          <p:nvCxnSpPr>
            <p:cNvPr id="155719" name="AutoShape 71"/>
            <p:cNvCxnSpPr>
              <a:cxnSpLocks noChangeShapeType="1"/>
              <a:stCxn id="155682" idx="3"/>
              <a:endCxn id="155718" idx="2"/>
            </p:cNvCxnSpPr>
            <p:nvPr/>
          </p:nvCxnSpPr>
          <p:spPr bwMode="auto">
            <a:xfrm>
              <a:off x="5976" y="5855"/>
              <a:ext cx="612" cy="449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20" name="Text Box 72"/>
            <p:cNvSpPr txBox="1">
              <a:spLocks noChangeArrowheads="1"/>
            </p:cNvSpPr>
            <p:nvPr/>
          </p:nvSpPr>
          <p:spPr bwMode="auto">
            <a:xfrm>
              <a:off x="7992" y="6529"/>
              <a:ext cx="115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Binary Alarm</a:t>
              </a:r>
            </a:p>
          </p:txBody>
        </p:sp>
        <p:cxnSp>
          <p:nvCxnSpPr>
            <p:cNvPr id="155721" name="AutoShape 73"/>
            <p:cNvCxnSpPr>
              <a:cxnSpLocks noChangeShapeType="1"/>
              <a:stCxn id="155718" idx="6"/>
              <a:endCxn id="155720" idx="1"/>
            </p:cNvCxnSpPr>
            <p:nvPr/>
          </p:nvCxnSpPr>
          <p:spPr bwMode="auto">
            <a:xfrm>
              <a:off x="7560" y="6304"/>
              <a:ext cx="432" cy="35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22" name="Text Box 74"/>
            <p:cNvSpPr txBox="1">
              <a:spLocks noChangeArrowheads="1"/>
            </p:cNvSpPr>
            <p:nvPr/>
          </p:nvSpPr>
          <p:spPr bwMode="auto">
            <a:xfrm>
              <a:off x="7992" y="6024"/>
              <a:ext cx="1584" cy="441"/>
            </a:xfrm>
            <a:prstGeom prst="rect">
              <a:avLst/>
            </a:prstGeom>
            <a:solidFill>
              <a:srgbClr val="FFF8B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Aberrancy Detection (Control Chart)</a:t>
              </a:r>
            </a:p>
          </p:txBody>
        </p:sp>
        <p:sp>
          <p:nvSpPr>
            <p:cNvPr id="155723" name="Text Box 75"/>
            <p:cNvSpPr txBox="1">
              <a:spLocks noChangeArrowheads="1"/>
            </p:cNvSpPr>
            <p:nvPr/>
          </p:nvSpPr>
          <p:spPr bwMode="auto">
            <a:xfrm>
              <a:off x="7992" y="6848"/>
              <a:ext cx="115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Layered Alarm</a:t>
              </a:r>
            </a:p>
          </p:txBody>
        </p:sp>
        <p:cxnSp>
          <p:nvCxnSpPr>
            <p:cNvPr id="155724" name="AutoShape 76"/>
            <p:cNvCxnSpPr>
              <a:cxnSpLocks noChangeShapeType="1"/>
              <a:stCxn id="155718" idx="6"/>
              <a:endCxn id="155722" idx="1"/>
            </p:cNvCxnSpPr>
            <p:nvPr/>
          </p:nvCxnSpPr>
          <p:spPr bwMode="auto">
            <a:xfrm flipV="1">
              <a:off x="7560" y="6245"/>
              <a:ext cx="432" cy="5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5725" name="AutoShape 77"/>
            <p:cNvCxnSpPr>
              <a:cxnSpLocks noChangeShapeType="1"/>
              <a:stCxn id="155718" idx="6"/>
              <a:endCxn id="155723" idx="1"/>
            </p:cNvCxnSpPr>
            <p:nvPr/>
          </p:nvCxnSpPr>
          <p:spPr bwMode="auto">
            <a:xfrm>
              <a:off x="7560" y="6304"/>
              <a:ext cx="432" cy="67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26" name="Text Box 78"/>
            <p:cNvSpPr txBox="1">
              <a:spLocks noChangeArrowheads="1"/>
            </p:cNvSpPr>
            <p:nvPr/>
          </p:nvSpPr>
          <p:spPr bwMode="auto">
            <a:xfrm>
              <a:off x="7992" y="4958"/>
              <a:ext cx="115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Raw Residual</a:t>
              </a:r>
            </a:p>
          </p:txBody>
        </p:sp>
        <p:cxnSp>
          <p:nvCxnSpPr>
            <p:cNvPr id="155727" name="AutoShape 79"/>
            <p:cNvCxnSpPr>
              <a:cxnSpLocks noChangeShapeType="1"/>
              <a:stCxn id="155716" idx="6"/>
              <a:endCxn id="155726" idx="1"/>
            </p:cNvCxnSpPr>
            <p:nvPr/>
          </p:nvCxnSpPr>
          <p:spPr bwMode="auto">
            <a:xfrm flipV="1">
              <a:off x="7560" y="5087"/>
              <a:ext cx="432" cy="49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28" name="Text Box 80"/>
            <p:cNvSpPr txBox="1">
              <a:spLocks noChangeArrowheads="1"/>
            </p:cNvSpPr>
            <p:nvPr/>
          </p:nvSpPr>
          <p:spPr bwMode="auto">
            <a:xfrm>
              <a:off x="7992" y="5287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Z-Score</a:t>
              </a:r>
            </a:p>
          </p:txBody>
        </p:sp>
        <p:cxnSp>
          <p:nvCxnSpPr>
            <p:cNvPr id="155729" name="AutoShape 81"/>
            <p:cNvCxnSpPr>
              <a:cxnSpLocks noChangeShapeType="1"/>
              <a:stCxn id="155716" idx="6"/>
              <a:endCxn id="155728" idx="1"/>
            </p:cNvCxnSpPr>
            <p:nvPr/>
          </p:nvCxnSpPr>
          <p:spPr bwMode="auto">
            <a:xfrm flipV="1">
              <a:off x="7560" y="5416"/>
              <a:ext cx="432" cy="16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30" name="Text Box 82"/>
            <p:cNvSpPr txBox="1">
              <a:spLocks noChangeArrowheads="1"/>
            </p:cNvSpPr>
            <p:nvPr/>
          </p:nvSpPr>
          <p:spPr bwMode="auto">
            <a:xfrm>
              <a:off x="7992" y="5616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. . . .</a:t>
              </a:r>
            </a:p>
          </p:txBody>
        </p:sp>
        <p:cxnSp>
          <p:nvCxnSpPr>
            <p:cNvPr id="155731" name="AutoShape 83"/>
            <p:cNvCxnSpPr>
              <a:cxnSpLocks noChangeShapeType="1"/>
              <a:stCxn id="155716" idx="6"/>
              <a:endCxn id="155730" idx="1"/>
            </p:cNvCxnSpPr>
            <p:nvPr/>
          </p:nvCxnSpPr>
          <p:spPr bwMode="auto">
            <a:xfrm>
              <a:off x="7560" y="5584"/>
              <a:ext cx="432" cy="16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32" name="Oval 84"/>
            <p:cNvSpPr>
              <a:spLocks noChangeArrowheads="1"/>
            </p:cNvSpPr>
            <p:nvPr/>
          </p:nvSpPr>
          <p:spPr bwMode="auto">
            <a:xfrm>
              <a:off x="10008" y="6312"/>
              <a:ext cx="360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</a:endParaRPr>
            </a:p>
          </p:txBody>
        </p:sp>
        <p:cxnSp>
          <p:nvCxnSpPr>
            <p:cNvPr id="155733" name="AutoShape 85"/>
            <p:cNvCxnSpPr>
              <a:cxnSpLocks noChangeShapeType="1"/>
              <a:stCxn id="155722" idx="3"/>
              <a:endCxn id="155732" idx="2"/>
            </p:cNvCxnSpPr>
            <p:nvPr/>
          </p:nvCxnSpPr>
          <p:spPr bwMode="auto">
            <a:xfrm>
              <a:off x="9576" y="6245"/>
              <a:ext cx="432" cy="234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34" name="Oval 86"/>
            <p:cNvSpPr>
              <a:spLocks noChangeArrowheads="1"/>
            </p:cNvSpPr>
            <p:nvPr/>
          </p:nvSpPr>
          <p:spPr bwMode="auto">
            <a:xfrm>
              <a:off x="10008" y="6700"/>
              <a:ext cx="360" cy="333"/>
            </a:xfrm>
            <a:prstGeom prst="ellipse">
              <a:avLst/>
            </a:prstGeom>
            <a:solidFill>
              <a:srgbClr val="DFEDE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</a:endParaRPr>
            </a:p>
          </p:txBody>
        </p:sp>
        <p:cxnSp>
          <p:nvCxnSpPr>
            <p:cNvPr id="155735" name="AutoShape 87"/>
            <p:cNvCxnSpPr>
              <a:cxnSpLocks noChangeShapeType="1"/>
              <a:stCxn id="155722" idx="3"/>
              <a:endCxn id="155734" idx="2"/>
            </p:cNvCxnSpPr>
            <p:nvPr/>
          </p:nvCxnSpPr>
          <p:spPr bwMode="auto">
            <a:xfrm>
              <a:off x="9576" y="6245"/>
              <a:ext cx="432" cy="622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736" name="Text Box 88"/>
            <p:cNvSpPr txBox="1">
              <a:spLocks noChangeArrowheads="1"/>
            </p:cNvSpPr>
            <p:nvPr/>
          </p:nvSpPr>
          <p:spPr bwMode="auto">
            <a:xfrm>
              <a:off x="7992" y="3086"/>
              <a:ext cx="100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EWMA</a:t>
              </a:r>
            </a:p>
          </p:txBody>
        </p:sp>
        <p:cxnSp>
          <p:nvCxnSpPr>
            <p:cNvPr id="155737" name="AutoShape 89"/>
            <p:cNvCxnSpPr>
              <a:cxnSpLocks noChangeShapeType="1"/>
              <a:stCxn id="155655" idx="6"/>
              <a:endCxn id="155736" idx="1"/>
            </p:cNvCxnSpPr>
            <p:nvPr/>
          </p:nvCxnSpPr>
          <p:spPr bwMode="auto">
            <a:xfrm flipV="1">
              <a:off x="7560" y="3215"/>
              <a:ext cx="432" cy="26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38" name="Text Box 90"/>
            <p:cNvSpPr txBox="1">
              <a:spLocks noChangeArrowheads="1"/>
            </p:cNvSpPr>
            <p:nvPr/>
          </p:nvSpPr>
          <p:spPr bwMode="auto">
            <a:xfrm>
              <a:off x="7992" y="3405"/>
              <a:ext cx="2664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Generalized Exponential Smoothing</a:t>
              </a:r>
            </a:p>
          </p:txBody>
        </p:sp>
        <p:cxnSp>
          <p:nvCxnSpPr>
            <p:cNvPr id="155739" name="AutoShape 91"/>
            <p:cNvCxnSpPr>
              <a:cxnSpLocks noChangeShapeType="1"/>
              <a:stCxn id="155655" idx="6"/>
              <a:endCxn id="155738" idx="1"/>
            </p:cNvCxnSpPr>
            <p:nvPr/>
          </p:nvCxnSpPr>
          <p:spPr bwMode="auto">
            <a:xfrm>
              <a:off x="7560" y="3479"/>
              <a:ext cx="432" cy="5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40" name="Text Box 92"/>
            <p:cNvSpPr txBox="1">
              <a:spLocks noChangeArrowheads="1"/>
            </p:cNvSpPr>
            <p:nvPr/>
          </p:nvSpPr>
          <p:spPr bwMode="auto">
            <a:xfrm>
              <a:off x="7992" y="2284"/>
              <a:ext cx="1728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ARIMA Model Fitting </a:t>
              </a:r>
            </a:p>
          </p:txBody>
        </p:sp>
        <p:cxnSp>
          <p:nvCxnSpPr>
            <p:cNvPr id="155741" name="AutoShape 93"/>
            <p:cNvCxnSpPr>
              <a:cxnSpLocks noChangeShapeType="1"/>
              <a:stCxn id="155657" idx="6"/>
              <a:endCxn id="155740" idx="1"/>
            </p:cNvCxnSpPr>
            <p:nvPr/>
          </p:nvCxnSpPr>
          <p:spPr bwMode="auto">
            <a:xfrm>
              <a:off x="7668" y="1713"/>
              <a:ext cx="324" cy="70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42" name="Text Box 94"/>
            <p:cNvSpPr txBox="1">
              <a:spLocks noChangeArrowheads="1"/>
            </p:cNvSpPr>
            <p:nvPr/>
          </p:nvSpPr>
          <p:spPr bwMode="auto">
            <a:xfrm>
              <a:off x="4680" y="4022"/>
              <a:ext cx="1944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Signal Processing Filter</a:t>
              </a:r>
            </a:p>
          </p:txBody>
        </p:sp>
        <p:cxnSp>
          <p:nvCxnSpPr>
            <p:cNvPr id="155743" name="AutoShape 95"/>
            <p:cNvCxnSpPr>
              <a:cxnSpLocks noChangeShapeType="1"/>
              <a:stCxn id="155656" idx="6"/>
              <a:endCxn id="155742" idx="1"/>
            </p:cNvCxnSpPr>
            <p:nvPr/>
          </p:nvCxnSpPr>
          <p:spPr bwMode="auto">
            <a:xfrm>
              <a:off x="4320" y="3870"/>
              <a:ext cx="360" cy="28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55744" name="Text Box 96"/>
            <p:cNvSpPr txBox="1">
              <a:spLocks noChangeArrowheads="1"/>
            </p:cNvSpPr>
            <p:nvPr/>
          </p:nvSpPr>
          <p:spPr bwMode="auto">
            <a:xfrm>
              <a:off x="7992" y="4053"/>
              <a:ext cx="1512" cy="257"/>
            </a:xfrm>
            <a:prstGeom prst="rect">
              <a:avLst/>
            </a:prstGeom>
            <a:solidFill>
              <a:srgbClr val="EED57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8288" rIns="0" bIns="1828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</a:rPr>
                <a:t>ARIMA Forecasting</a:t>
              </a:r>
            </a:p>
          </p:txBody>
        </p:sp>
        <p:cxnSp>
          <p:nvCxnSpPr>
            <p:cNvPr id="155745" name="AutoShape 97"/>
            <p:cNvCxnSpPr>
              <a:cxnSpLocks noChangeShapeType="1"/>
              <a:stCxn id="155655" idx="6"/>
              <a:endCxn id="155744" idx="1"/>
            </p:cNvCxnSpPr>
            <p:nvPr/>
          </p:nvCxnSpPr>
          <p:spPr bwMode="auto">
            <a:xfrm>
              <a:off x="7560" y="3479"/>
              <a:ext cx="432" cy="70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data</a:t>
            </a:r>
            <a:endParaRPr lang="en-US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500" dirty="0"/>
              <a:t>Clinical data useful for</a:t>
            </a:r>
            <a:r>
              <a:rPr lang="en-US" sz="2500" dirty="0" smtClean="0"/>
              <a:t> public health surveillance are often collected </a:t>
            </a:r>
            <a:r>
              <a:rPr lang="en-US" sz="2500" dirty="0"/>
              <a:t>for other purposes </a:t>
            </a:r>
            <a:br>
              <a:rPr lang="en-US" sz="2500" dirty="0"/>
            </a:br>
            <a:r>
              <a:rPr lang="en-US" sz="2500" dirty="0"/>
              <a:t>(e.g., diagnostic codes for patient care, billing)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Such data may be biased by a variety of factors	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Desire to protect the patient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Desire to maximize reimbursement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Desire to satisfy administrative requirements with minimal effort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Use of diagnostic codes is problematic because precise definitions generally are unknown—both to humans and computers</a:t>
            </a:r>
          </a:p>
          <a:p>
            <a:pPr>
              <a:lnSpc>
                <a:spcPct val="90000"/>
              </a:lnSpc>
            </a:pPr>
            <a:endParaRPr lang="en-US" sz="25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 flipV="1">
            <a:off x="-762000" y="3048000"/>
            <a:ext cx="3733800" cy="1066800"/>
          </a:xfrm>
          <a:custGeom>
            <a:avLst/>
            <a:gdLst>
              <a:gd name="T0" fmla="*/ 1874852 w 21600"/>
              <a:gd name="T1" fmla="*/ 0 h 21600"/>
              <a:gd name="T2" fmla="*/ 1566295 w 21600"/>
              <a:gd name="T3" fmla="*/ 107322 h 21600"/>
              <a:gd name="T4" fmla="*/ 1871913 w 21600"/>
              <a:gd name="T5" fmla="*/ 197605 h 21600"/>
              <a:gd name="T6" fmla="*/ 2347281 w 21600"/>
              <a:gd name="T7" fmla="*/ -119077 h 21600"/>
              <a:gd name="T8" fmla="*/ 2975113 w 21600"/>
              <a:gd name="T9" fmla="*/ 155871 h 21600"/>
              <a:gd name="T10" fmla="*/ 2012622 w 21600"/>
              <a:gd name="T11" fmla="*/ 3352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199" y="4146"/>
                </a:moveTo>
                <a:cubicBezTo>
                  <a:pt x="11739" y="4049"/>
                  <a:pt x="11270" y="4001"/>
                  <a:pt x="10800" y="4001"/>
                </a:cubicBezTo>
                <a:cubicBezTo>
                  <a:pt x="10348" y="4000"/>
                  <a:pt x="9899" y="4045"/>
                  <a:pt x="9456" y="4134"/>
                </a:cubicBezTo>
                <a:lnTo>
                  <a:pt x="8666" y="212"/>
                </a:lnTo>
                <a:cubicBezTo>
                  <a:pt x="9368" y="71"/>
                  <a:pt x="10083" y="0"/>
                  <a:pt x="10800" y="0"/>
                </a:cubicBezTo>
                <a:cubicBezTo>
                  <a:pt x="11547" y="0"/>
                  <a:pt x="12292" y="77"/>
                  <a:pt x="13023" y="231"/>
                </a:cubicBezTo>
                <a:lnTo>
                  <a:pt x="13579" y="-2411"/>
                </a:lnTo>
                <a:lnTo>
                  <a:pt x="17211" y="3156"/>
                </a:lnTo>
                <a:lnTo>
                  <a:pt x="11643" y="6788"/>
                </a:lnTo>
                <a:lnTo>
                  <a:pt x="12199" y="4146"/>
                </a:lnTo>
                <a:close/>
              </a:path>
            </a:pathLst>
          </a:cu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 rot="21015259" flipV="1">
            <a:off x="152400" y="4191000"/>
            <a:ext cx="1828800" cy="762000"/>
          </a:xfrm>
          <a:custGeom>
            <a:avLst/>
            <a:gdLst>
              <a:gd name="T0" fmla="*/ 1213019 w 21600"/>
              <a:gd name="T1" fmla="*/ 20884 h 21600"/>
              <a:gd name="T2" fmla="*/ 727710 w 21600"/>
              <a:gd name="T3" fmla="*/ 118145 h 21600"/>
              <a:gd name="T4" fmla="*/ 1045379 w 21600"/>
              <a:gd name="T5" fmla="*/ 222956 h 21600"/>
              <a:gd name="T6" fmla="*/ 1846157 w 21600"/>
              <a:gd name="T7" fmla="*/ 105163 h 21600"/>
              <a:gd name="T8" fmla="*/ 1731687 w 21600"/>
              <a:gd name="T9" fmla="*/ 387068 h 21600"/>
              <a:gd name="T10" fmla="*/ 1055116 w 21600"/>
              <a:gd name="T11" fmla="*/ 33933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3" y="8055"/>
                </a:moveTo>
                <a:cubicBezTo>
                  <a:pt x="13774" y="6804"/>
                  <a:pt x="12334" y="6061"/>
                  <a:pt x="10800" y="6061"/>
                </a:cubicBezTo>
                <a:cubicBezTo>
                  <a:pt x="10344" y="6060"/>
                  <a:pt x="9892" y="6126"/>
                  <a:pt x="9455" y="6255"/>
                </a:cubicBezTo>
                <a:lnTo>
                  <a:pt x="7736" y="443"/>
                </a:lnTo>
                <a:cubicBezTo>
                  <a:pt x="8730" y="149"/>
                  <a:pt x="9762" y="0"/>
                  <a:pt x="10800" y="0"/>
                </a:cubicBezTo>
                <a:cubicBezTo>
                  <a:pt x="14297" y="0"/>
                  <a:pt x="17578" y="1693"/>
                  <a:pt x="19604" y="4545"/>
                </a:cubicBezTo>
                <a:lnTo>
                  <a:pt x="21805" y="2981"/>
                </a:lnTo>
                <a:lnTo>
                  <a:pt x="20453" y="10972"/>
                </a:lnTo>
                <a:lnTo>
                  <a:pt x="12462" y="9619"/>
                </a:lnTo>
                <a:lnTo>
                  <a:pt x="14663" y="8055"/>
                </a:lnTo>
                <a:close/>
              </a:path>
            </a:pathLst>
          </a:custGeom>
          <a:solidFill>
            <a:srgbClr val="C475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943600" y="1905000"/>
            <a:ext cx="3124200" cy="41148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53975" y="3505200"/>
            <a:ext cx="631825" cy="838200"/>
          </a:xfrm>
          <a:prstGeom prst="can">
            <a:avLst>
              <a:gd name="adj" fmla="val 33166"/>
            </a:avLst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152400" y="2590800"/>
            <a:ext cx="631825" cy="838200"/>
          </a:xfrm>
          <a:prstGeom prst="can">
            <a:avLst>
              <a:gd name="adj" fmla="val 33166"/>
            </a:avLst>
          </a:prstGeom>
          <a:solidFill>
            <a:srgbClr val="FFB03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152400" y="4419600"/>
            <a:ext cx="631825" cy="838200"/>
          </a:xfrm>
          <a:prstGeom prst="can">
            <a:avLst>
              <a:gd name="adj" fmla="val 33166"/>
            </a:avLst>
          </a:prstGeom>
          <a:solidFill>
            <a:srgbClr val="C475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 rot="362517">
            <a:off x="150813" y="3051175"/>
            <a:ext cx="1905000" cy="762000"/>
          </a:xfrm>
          <a:custGeom>
            <a:avLst/>
            <a:gdLst>
              <a:gd name="T0" fmla="*/ 1263562 w 21600"/>
              <a:gd name="T1" fmla="*/ 20884 h 21600"/>
              <a:gd name="T2" fmla="*/ 758031 w 21600"/>
              <a:gd name="T3" fmla="*/ 118145 h 21600"/>
              <a:gd name="T4" fmla="*/ 1088937 w 21600"/>
              <a:gd name="T5" fmla="*/ 222956 h 21600"/>
              <a:gd name="T6" fmla="*/ 1923080 w 21600"/>
              <a:gd name="T7" fmla="*/ 105163 h 21600"/>
              <a:gd name="T8" fmla="*/ 1803841 w 21600"/>
              <a:gd name="T9" fmla="*/ 387068 h 21600"/>
              <a:gd name="T10" fmla="*/ 1099079 w 21600"/>
              <a:gd name="T11" fmla="*/ 33933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3" y="8055"/>
                </a:moveTo>
                <a:cubicBezTo>
                  <a:pt x="13774" y="6804"/>
                  <a:pt x="12334" y="6061"/>
                  <a:pt x="10800" y="6061"/>
                </a:cubicBezTo>
                <a:cubicBezTo>
                  <a:pt x="10344" y="6060"/>
                  <a:pt x="9892" y="6126"/>
                  <a:pt x="9455" y="6255"/>
                </a:cubicBezTo>
                <a:lnTo>
                  <a:pt x="7736" y="443"/>
                </a:lnTo>
                <a:cubicBezTo>
                  <a:pt x="8730" y="149"/>
                  <a:pt x="9762" y="0"/>
                  <a:pt x="10800" y="0"/>
                </a:cubicBezTo>
                <a:cubicBezTo>
                  <a:pt x="14297" y="0"/>
                  <a:pt x="17578" y="1693"/>
                  <a:pt x="19604" y="4545"/>
                </a:cubicBezTo>
                <a:lnTo>
                  <a:pt x="21805" y="2981"/>
                </a:lnTo>
                <a:lnTo>
                  <a:pt x="20453" y="10972"/>
                </a:lnTo>
                <a:lnTo>
                  <a:pt x="12462" y="9619"/>
                </a:lnTo>
                <a:lnTo>
                  <a:pt x="14663" y="8055"/>
                </a:lnTo>
                <a:close/>
              </a:path>
            </a:pathLst>
          </a:custGeom>
          <a:solidFill>
            <a:srgbClr val="FFB03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1981200" y="2819400"/>
            <a:ext cx="990600" cy="2209800"/>
          </a:xfrm>
          <a:prstGeom prst="cube">
            <a:avLst>
              <a:gd name="adj" fmla="val 62153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 rot="16200000" flipH="1">
            <a:off x="2228850" y="3638550"/>
            <a:ext cx="762000" cy="342900"/>
          </a:xfrm>
          <a:prstGeom prst="parallelogram">
            <a:avLst>
              <a:gd name="adj" fmla="val 93508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2438400" y="38862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0" name="AutoShape 12"/>
          <p:cNvSpPr>
            <a:spLocks noChangeArrowheads="1"/>
          </p:cNvSpPr>
          <p:nvPr/>
        </p:nvSpPr>
        <p:spPr bwMode="auto">
          <a:xfrm flipV="1">
            <a:off x="1676400" y="3095625"/>
            <a:ext cx="2590800" cy="762000"/>
          </a:xfrm>
          <a:custGeom>
            <a:avLst/>
            <a:gdLst>
              <a:gd name="T0" fmla="*/ 1369646 w 21600"/>
              <a:gd name="T1" fmla="*/ 600 h 21600"/>
              <a:gd name="T2" fmla="*/ 982945 w 21600"/>
              <a:gd name="T3" fmla="*/ 127670 h 21600"/>
              <a:gd name="T4" fmla="*/ 1326106 w 21600"/>
              <a:gd name="T5" fmla="*/ 223379 h 21600"/>
              <a:gd name="T6" fmla="*/ 2018185 w 21600"/>
              <a:gd name="T7" fmla="*/ -45191 h 21600"/>
              <a:gd name="T8" fmla="*/ 2333519 w 21600"/>
              <a:gd name="T9" fmla="*/ 232198 h 21600"/>
              <a:gd name="T10" fmla="*/ 1390396 w 21600"/>
              <a:gd name="T11" fmla="*/ 3249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797" y="6795"/>
                </a:moveTo>
                <a:cubicBezTo>
                  <a:pt x="12177" y="6486"/>
                  <a:pt x="11493" y="6325"/>
                  <a:pt x="10800" y="6325"/>
                </a:cubicBezTo>
                <a:cubicBezTo>
                  <a:pt x="10279" y="6324"/>
                  <a:pt x="9763" y="6415"/>
                  <a:pt x="9273" y="6593"/>
                </a:cubicBezTo>
                <a:lnTo>
                  <a:pt x="7116" y="647"/>
                </a:lnTo>
                <a:cubicBezTo>
                  <a:pt x="8297" y="219"/>
                  <a:pt x="9544" y="0"/>
                  <a:pt x="10800" y="0"/>
                </a:cubicBezTo>
                <a:cubicBezTo>
                  <a:pt x="12473" y="0"/>
                  <a:pt x="14123" y="388"/>
                  <a:pt x="15621" y="1135"/>
                </a:cubicBezTo>
                <a:lnTo>
                  <a:pt x="16826" y="-1281"/>
                </a:lnTo>
                <a:lnTo>
                  <a:pt x="19455" y="6582"/>
                </a:lnTo>
                <a:lnTo>
                  <a:pt x="11592" y="9211"/>
                </a:lnTo>
                <a:lnTo>
                  <a:pt x="12797" y="6795"/>
                </a:lnTo>
                <a:close/>
              </a:path>
            </a:pathLst>
          </a:cu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1" name="AutoShape 13"/>
          <p:cNvSpPr>
            <a:spLocks noChangeArrowheads="1"/>
          </p:cNvSpPr>
          <p:nvPr/>
        </p:nvSpPr>
        <p:spPr bwMode="auto">
          <a:xfrm>
            <a:off x="3962400" y="2743200"/>
            <a:ext cx="838200" cy="2209800"/>
          </a:xfrm>
          <a:prstGeom prst="cube">
            <a:avLst>
              <a:gd name="adj" fmla="val 6215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>
            <a:off x="4114800" y="685800"/>
            <a:ext cx="1828800" cy="1676400"/>
          </a:xfrm>
          <a:prstGeom prst="cloudCallout">
            <a:avLst>
              <a:gd name="adj1" fmla="val -29685"/>
              <a:gd name="adj2" fmla="val 77366"/>
            </a:avLst>
          </a:prstGeom>
          <a:gradFill rotWithShape="0">
            <a:gsLst>
              <a:gs pos="0">
                <a:srgbClr val="33CC33"/>
              </a:gs>
              <a:gs pos="100000">
                <a:srgbClr val="CC00FF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 rot="16200000" flipH="1">
            <a:off x="4133850" y="3638550"/>
            <a:ext cx="762000" cy="342900"/>
          </a:xfrm>
          <a:prstGeom prst="parallelogram">
            <a:avLst>
              <a:gd name="adj" fmla="val 9350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 flipH="1">
            <a:off x="4343400" y="38862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>
            <a:off x="3962400" y="3657600"/>
            <a:ext cx="2209800" cy="762000"/>
          </a:xfrm>
          <a:custGeom>
            <a:avLst/>
            <a:gdLst>
              <a:gd name="T0" fmla="*/ 839417 w 21600"/>
              <a:gd name="T1" fmla="*/ 11148 h 21600"/>
              <a:gd name="T2" fmla="*/ 643502 w 21600"/>
              <a:gd name="T3" fmla="*/ 172614 h 21600"/>
              <a:gd name="T4" fmla="*/ 1005050 w 21600"/>
              <a:gd name="T5" fmla="*/ 241900 h 21600"/>
              <a:gd name="T6" fmla="*/ 1334371 w 21600"/>
              <a:gd name="T7" fmla="*/ -88653 h 21600"/>
              <a:gd name="T8" fmla="*/ 1843444 w 21600"/>
              <a:gd name="T9" fmla="*/ 158044 h 21600"/>
              <a:gd name="T10" fmla="*/ 1128021 w 21600"/>
              <a:gd name="T11" fmla="*/ 3336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474" y="6795"/>
                </a:moveTo>
                <a:cubicBezTo>
                  <a:pt x="11251" y="6757"/>
                  <a:pt x="11026" y="6739"/>
                  <a:pt x="10800" y="6739"/>
                </a:cubicBezTo>
                <a:cubicBezTo>
                  <a:pt x="9909" y="6738"/>
                  <a:pt x="9043" y="7031"/>
                  <a:pt x="8335" y="7572"/>
                </a:cubicBezTo>
                <a:lnTo>
                  <a:pt x="4245" y="2216"/>
                </a:lnTo>
                <a:cubicBezTo>
                  <a:pt x="6128" y="778"/>
                  <a:pt x="8431" y="0"/>
                  <a:pt x="10800" y="0"/>
                </a:cubicBezTo>
                <a:cubicBezTo>
                  <a:pt x="11401" y="0"/>
                  <a:pt x="12001" y="50"/>
                  <a:pt x="12594" y="150"/>
                </a:cubicBezTo>
                <a:lnTo>
                  <a:pt x="13043" y="-2513"/>
                </a:lnTo>
                <a:lnTo>
                  <a:pt x="18019" y="4480"/>
                </a:lnTo>
                <a:lnTo>
                  <a:pt x="11026" y="9457"/>
                </a:lnTo>
                <a:lnTo>
                  <a:pt x="11474" y="6795"/>
                </a:lnTo>
                <a:close/>
              </a:path>
            </a:pathLst>
          </a:cu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>
            <a:off x="2057400" y="914400"/>
            <a:ext cx="1828800" cy="1676400"/>
          </a:xfrm>
          <a:prstGeom prst="cloudCallout">
            <a:avLst>
              <a:gd name="adj1" fmla="val -27255"/>
              <a:gd name="adj2" fmla="val 72634"/>
            </a:avLst>
          </a:prstGeom>
          <a:gradFill rotWithShape="0">
            <a:gsLst>
              <a:gs pos="0">
                <a:srgbClr val="FF9900"/>
              </a:gs>
              <a:gs pos="100000">
                <a:srgbClr val="33CC33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grpSp>
        <p:nvGrpSpPr>
          <p:cNvPr id="104467" name="Group 19"/>
          <p:cNvGrpSpPr>
            <a:grpSpLocks/>
          </p:cNvGrpSpPr>
          <p:nvPr/>
        </p:nvGrpSpPr>
        <p:grpSpPr bwMode="auto">
          <a:xfrm>
            <a:off x="2514600" y="1143000"/>
            <a:ext cx="935038" cy="1143000"/>
            <a:chOff x="2784" y="2784"/>
            <a:chExt cx="432" cy="528"/>
          </a:xfrm>
        </p:grpSpPr>
        <p:sp>
          <p:nvSpPr>
            <p:cNvPr id="104647" name="Oval 20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48" name="Oval 21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49" name="Oval 22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50" name="Oval 23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651" name="AutoShape 24"/>
            <p:cNvCxnSpPr>
              <a:cxnSpLocks noChangeShapeType="1"/>
              <a:stCxn id="104647" idx="4"/>
              <a:endCxn id="104648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52" name="AutoShape 25"/>
            <p:cNvCxnSpPr>
              <a:cxnSpLocks noChangeShapeType="1"/>
              <a:stCxn id="104647" idx="4"/>
              <a:endCxn id="104649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53" name="AutoShape 26"/>
            <p:cNvCxnSpPr>
              <a:cxnSpLocks noChangeShapeType="1"/>
              <a:stCxn id="104648" idx="4"/>
              <a:endCxn id="104650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54" name="AutoShape 27"/>
            <p:cNvCxnSpPr>
              <a:cxnSpLocks noChangeShapeType="1"/>
              <a:stCxn id="104655" idx="0"/>
              <a:endCxn id="104648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655" name="Oval 28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468" name="AutoShape 29"/>
          <p:cNvSpPr>
            <a:spLocks noChangeArrowheads="1"/>
          </p:cNvSpPr>
          <p:nvPr/>
        </p:nvSpPr>
        <p:spPr bwMode="auto">
          <a:xfrm>
            <a:off x="4038600" y="838200"/>
            <a:ext cx="1828800" cy="1676400"/>
          </a:xfrm>
          <a:prstGeom prst="cloudCallout">
            <a:avLst>
              <a:gd name="adj1" fmla="val -31162"/>
              <a:gd name="adj2" fmla="val 73676"/>
            </a:avLst>
          </a:prstGeom>
          <a:gradFill rotWithShape="0">
            <a:gsLst>
              <a:gs pos="0">
                <a:srgbClr val="33CC33"/>
              </a:gs>
              <a:gs pos="100000">
                <a:schemeClr val="hlink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latin typeface="Tahoma" pitchFamily="-106" charset="0"/>
            </a:endParaRPr>
          </a:p>
        </p:txBody>
      </p:sp>
      <p:grpSp>
        <p:nvGrpSpPr>
          <p:cNvPr id="104469" name="Group 30"/>
          <p:cNvGrpSpPr>
            <a:grpSpLocks/>
          </p:cNvGrpSpPr>
          <p:nvPr/>
        </p:nvGrpSpPr>
        <p:grpSpPr bwMode="auto">
          <a:xfrm>
            <a:off x="4419600" y="1136650"/>
            <a:ext cx="996950" cy="1073150"/>
            <a:chOff x="2832" y="1100"/>
            <a:chExt cx="628" cy="676"/>
          </a:xfrm>
        </p:grpSpPr>
        <p:sp>
          <p:nvSpPr>
            <p:cNvPr id="104640" name="Oval 31"/>
            <p:cNvSpPr>
              <a:spLocks noChangeArrowheads="1"/>
            </p:cNvSpPr>
            <p:nvPr/>
          </p:nvSpPr>
          <p:spPr bwMode="auto">
            <a:xfrm>
              <a:off x="3046" y="110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41" name="Oval 32"/>
            <p:cNvSpPr>
              <a:spLocks noChangeArrowheads="1"/>
            </p:cNvSpPr>
            <p:nvPr/>
          </p:nvSpPr>
          <p:spPr bwMode="auto">
            <a:xfrm>
              <a:off x="2832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42" name="Oval 33"/>
            <p:cNvSpPr>
              <a:spLocks noChangeArrowheads="1"/>
            </p:cNvSpPr>
            <p:nvPr/>
          </p:nvSpPr>
          <p:spPr bwMode="auto">
            <a:xfrm>
              <a:off x="3264" y="1436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43" name="Oval 34"/>
            <p:cNvSpPr>
              <a:spLocks noChangeArrowheads="1"/>
            </p:cNvSpPr>
            <p:nvPr/>
          </p:nvSpPr>
          <p:spPr bwMode="auto">
            <a:xfrm>
              <a:off x="3036" y="1580"/>
              <a:ext cx="196" cy="196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644" name="AutoShape 35"/>
            <p:cNvCxnSpPr>
              <a:cxnSpLocks noChangeShapeType="1"/>
              <a:stCxn id="104640" idx="4"/>
              <a:endCxn id="104641" idx="0"/>
            </p:cNvCxnSpPr>
            <p:nvPr/>
          </p:nvCxnSpPr>
          <p:spPr bwMode="auto">
            <a:xfrm flipH="1">
              <a:off x="2930" y="1296"/>
              <a:ext cx="214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45" name="AutoShape 36"/>
            <p:cNvCxnSpPr>
              <a:cxnSpLocks noChangeShapeType="1"/>
              <a:stCxn id="104640" idx="4"/>
              <a:endCxn id="104642" idx="0"/>
            </p:cNvCxnSpPr>
            <p:nvPr/>
          </p:nvCxnSpPr>
          <p:spPr bwMode="auto">
            <a:xfrm>
              <a:off x="3144" y="1296"/>
              <a:ext cx="218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46" name="AutoShape 37"/>
            <p:cNvCxnSpPr>
              <a:cxnSpLocks noChangeShapeType="1"/>
              <a:stCxn id="104640" idx="4"/>
              <a:endCxn id="104643" idx="0"/>
            </p:cNvCxnSpPr>
            <p:nvPr/>
          </p:nvCxnSpPr>
          <p:spPr bwMode="auto">
            <a:xfrm flipH="1">
              <a:off x="3134" y="1296"/>
              <a:ext cx="1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4470" name="Group 38"/>
          <p:cNvGrpSpPr>
            <a:grpSpLocks/>
          </p:cNvGrpSpPr>
          <p:nvPr/>
        </p:nvGrpSpPr>
        <p:grpSpPr bwMode="auto">
          <a:xfrm>
            <a:off x="6248400" y="2971800"/>
            <a:ext cx="1143000" cy="914400"/>
            <a:chOff x="3888" y="2448"/>
            <a:chExt cx="720" cy="576"/>
          </a:xfrm>
        </p:grpSpPr>
        <p:sp>
          <p:nvSpPr>
            <p:cNvPr id="104636" name="AutoShape 39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4637" name="Group 40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104638" name="Rectangle 41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39" name="Rectangle 42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4471" name="Group 43"/>
          <p:cNvGrpSpPr>
            <a:grpSpLocks/>
          </p:cNvGrpSpPr>
          <p:nvPr/>
        </p:nvGrpSpPr>
        <p:grpSpPr bwMode="auto">
          <a:xfrm>
            <a:off x="6538913" y="3048000"/>
            <a:ext cx="561975" cy="685800"/>
            <a:chOff x="2784" y="2784"/>
            <a:chExt cx="432" cy="528"/>
          </a:xfrm>
        </p:grpSpPr>
        <p:sp>
          <p:nvSpPr>
            <p:cNvPr id="104627" name="Oval 44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28" name="Oval 45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29" name="Oval 46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30" name="Oval 47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631" name="AutoShape 48"/>
            <p:cNvCxnSpPr>
              <a:cxnSpLocks noChangeShapeType="1"/>
              <a:stCxn id="104627" idx="4"/>
              <a:endCxn id="104628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32" name="AutoShape 49"/>
            <p:cNvCxnSpPr>
              <a:cxnSpLocks noChangeShapeType="1"/>
              <a:stCxn id="104627" idx="4"/>
              <a:endCxn id="104629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33" name="AutoShape 50"/>
            <p:cNvCxnSpPr>
              <a:cxnSpLocks noChangeShapeType="1"/>
              <a:stCxn id="104628" idx="4"/>
              <a:endCxn id="104630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34" name="AutoShape 51"/>
            <p:cNvCxnSpPr>
              <a:cxnSpLocks noChangeShapeType="1"/>
              <a:stCxn id="104635" idx="0"/>
              <a:endCxn id="104628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635" name="Oval 52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72" name="Group 53"/>
          <p:cNvGrpSpPr>
            <a:grpSpLocks/>
          </p:cNvGrpSpPr>
          <p:nvPr/>
        </p:nvGrpSpPr>
        <p:grpSpPr bwMode="auto">
          <a:xfrm>
            <a:off x="7848600" y="3581400"/>
            <a:ext cx="1143000" cy="914400"/>
            <a:chOff x="3840" y="3408"/>
            <a:chExt cx="720" cy="576"/>
          </a:xfrm>
        </p:grpSpPr>
        <p:sp>
          <p:nvSpPr>
            <p:cNvPr id="104624" name="AutoShape 54"/>
            <p:cNvSpPr>
              <a:spLocks noChangeArrowheads="1"/>
            </p:cNvSpPr>
            <p:nvPr/>
          </p:nvSpPr>
          <p:spPr bwMode="auto">
            <a:xfrm>
              <a:off x="3840" y="340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25" name="Rectangle 55"/>
            <p:cNvSpPr>
              <a:spLocks noChangeArrowheads="1"/>
            </p:cNvSpPr>
            <p:nvPr/>
          </p:nvSpPr>
          <p:spPr bwMode="auto">
            <a:xfrm flipH="1">
              <a:off x="4416" y="3546"/>
              <a:ext cx="144" cy="2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26" name="Rectangle 56"/>
            <p:cNvSpPr>
              <a:spLocks noChangeArrowheads="1"/>
            </p:cNvSpPr>
            <p:nvPr/>
          </p:nvSpPr>
          <p:spPr bwMode="auto">
            <a:xfrm flipH="1">
              <a:off x="3840" y="3546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73" name="Group 57"/>
          <p:cNvGrpSpPr>
            <a:grpSpLocks/>
          </p:cNvGrpSpPr>
          <p:nvPr/>
        </p:nvGrpSpPr>
        <p:grpSpPr bwMode="auto">
          <a:xfrm>
            <a:off x="8153400" y="3657600"/>
            <a:ext cx="561975" cy="685800"/>
            <a:chOff x="5088" y="2304"/>
            <a:chExt cx="354" cy="432"/>
          </a:xfrm>
        </p:grpSpPr>
        <p:sp>
          <p:nvSpPr>
            <p:cNvPr id="104617" name="Oval 58"/>
            <p:cNvSpPr>
              <a:spLocks noChangeArrowheads="1"/>
            </p:cNvSpPr>
            <p:nvPr/>
          </p:nvSpPr>
          <p:spPr bwMode="auto">
            <a:xfrm>
              <a:off x="5245" y="2304"/>
              <a:ext cx="118" cy="118"/>
            </a:xfrm>
            <a:prstGeom prst="ellipse">
              <a:avLst/>
            </a:prstGeom>
            <a:solidFill>
              <a:srgbClr val="A1C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18" name="Oval 59"/>
            <p:cNvSpPr>
              <a:spLocks noChangeArrowheads="1"/>
            </p:cNvSpPr>
            <p:nvPr/>
          </p:nvSpPr>
          <p:spPr bwMode="auto">
            <a:xfrm>
              <a:off x="5167" y="2461"/>
              <a:ext cx="118" cy="118"/>
            </a:xfrm>
            <a:prstGeom prst="ellipse">
              <a:avLst/>
            </a:prstGeom>
            <a:solidFill>
              <a:srgbClr val="A1C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19" name="Oval 60"/>
            <p:cNvSpPr>
              <a:spLocks noChangeArrowheads="1"/>
            </p:cNvSpPr>
            <p:nvPr/>
          </p:nvSpPr>
          <p:spPr bwMode="auto">
            <a:xfrm>
              <a:off x="5324" y="2461"/>
              <a:ext cx="118" cy="118"/>
            </a:xfrm>
            <a:prstGeom prst="ellipse">
              <a:avLst/>
            </a:prstGeom>
            <a:solidFill>
              <a:srgbClr val="A1C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620" name="AutoShape 61"/>
            <p:cNvCxnSpPr>
              <a:cxnSpLocks noChangeShapeType="1"/>
              <a:stCxn id="104617" idx="4"/>
              <a:endCxn id="104618" idx="0"/>
            </p:cNvCxnSpPr>
            <p:nvPr/>
          </p:nvCxnSpPr>
          <p:spPr bwMode="auto">
            <a:xfrm flipH="1">
              <a:off x="5226" y="2422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21" name="AutoShape 62"/>
            <p:cNvCxnSpPr>
              <a:cxnSpLocks noChangeShapeType="1"/>
              <a:stCxn id="104617" idx="4"/>
              <a:endCxn id="104619" idx="0"/>
            </p:cNvCxnSpPr>
            <p:nvPr/>
          </p:nvCxnSpPr>
          <p:spPr bwMode="auto">
            <a:xfrm>
              <a:off x="5304" y="2422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22" name="AutoShape 63"/>
            <p:cNvCxnSpPr>
              <a:cxnSpLocks noChangeShapeType="1"/>
              <a:stCxn id="104623" idx="0"/>
              <a:endCxn id="104618" idx="4"/>
            </p:cNvCxnSpPr>
            <p:nvPr/>
          </p:nvCxnSpPr>
          <p:spPr bwMode="auto">
            <a:xfrm flipV="1">
              <a:off x="5147" y="2579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623" name="Oval 64"/>
            <p:cNvSpPr>
              <a:spLocks noChangeArrowheads="1"/>
            </p:cNvSpPr>
            <p:nvPr/>
          </p:nvSpPr>
          <p:spPr bwMode="auto">
            <a:xfrm>
              <a:off x="5088" y="2618"/>
              <a:ext cx="118" cy="118"/>
            </a:xfrm>
            <a:prstGeom prst="ellipse">
              <a:avLst/>
            </a:prstGeom>
            <a:solidFill>
              <a:srgbClr val="A1C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74" name="Group 65"/>
          <p:cNvGrpSpPr>
            <a:grpSpLocks/>
          </p:cNvGrpSpPr>
          <p:nvPr/>
        </p:nvGrpSpPr>
        <p:grpSpPr bwMode="auto">
          <a:xfrm>
            <a:off x="6248400" y="4419600"/>
            <a:ext cx="1143000" cy="914400"/>
            <a:chOff x="3936" y="3504"/>
            <a:chExt cx="720" cy="576"/>
          </a:xfrm>
        </p:grpSpPr>
        <p:sp>
          <p:nvSpPr>
            <p:cNvPr id="104614" name="AutoShape 66"/>
            <p:cNvSpPr>
              <a:spLocks noChangeArrowheads="1"/>
            </p:cNvSpPr>
            <p:nvPr/>
          </p:nvSpPr>
          <p:spPr bwMode="auto">
            <a:xfrm>
              <a:off x="3936" y="3504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15" name="Rectangle 67"/>
            <p:cNvSpPr>
              <a:spLocks noChangeArrowheads="1"/>
            </p:cNvSpPr>
            <p:nvPr/>
          </p:nvSpPr>
          <p:spPr bwMode="auto">
            <a:xfrm>
              <a:off x="3936" y="3642"/>
              <a:ext cx="144" cy="294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16" name="Rectangle 68"/>
            <p:cNvSpPr>
              <a:spLocks noChangeArrowheads="1"/>
            </p:cNvSpPr>
            <p:nvPr/>
          </p:nvSpPr>
          <p:spPr bwMode="auto">
            <a:xfrm>
              <a:off x="4512" y="3642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75" name="Group 69"/>
          <p:cNvGrpSpPr>
            <a:grpSpLocks/>
          </p:cNvGrpSpPr>
          <p:nvPr/>
        </p:nvGrpSpPr>
        <p:grpSpPr bwMode="auto">
          <a:xfrm>
            <a:off x="6553200" y="4495800"/>
            <a:ext cx="436563" cy="685800"/>
            <a:chOff x="4128" y="3216"/>
            <a:chExt cx="275" cy="432"/>
          </a:xfrm>
        </p:grpSpPr>
        <p:sp>
          <p:nvSpPr>
            <p:cNvPr id="104607" name="Oval 70"/>
            <p:cNvSpPr>
              <a:spLocks noChangeArrowheads="1"/>
            </p:cNvSpPr>
            <p:nvPr/>
          </p:nvSpPr>
          <p:spPr bwMode="auto">
            <a:xfrm>
              <a:off x="4285" y="3216"/>
              <a:ext cx="118" cy="118"/>
            </a:xfrm>
            <a:prstGeom prst="ellipse">
              <a:avLst/>
            </a:prstGeom>
            <a:solidFill>
              <a:srgbClr val="E7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08" name="Oval 71"/>
            <p:cNvSpPr>
              <a:spLocks noChangeArrowheads="1"/>
            </p:cNvSpPr>
            <p:nvPr/>
          </p:nvSpPr>
          <p:spPr bwMode="auto">
            <a:xfrm>
              <a:off x="4207" y="3373"/>
              <a:ext cx="118" cy="118"/>
            </a:xfrm>
            <a:prstGeom prst="ellipse">
              <a:avLst/>
            </a:prstGeom>
            <a:solidFill>
              <a:srgbClr val="E7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09" name="Oval 72"/>
            <p:cNvSpPr>
              <a:spLocks noChangeArrowheads="1"/>
            </p:cNvSpPr>
            <p:nvPr/>
          </p:nvSpPr>
          <p:spPr bwMode="auto">
            <a:xfrm>
              <a:off x="4128" y="3530"/>
              <a:ext cx="118" cy="118"/>
            </a:xfrm>
            <a:prstGeom prst="ellipse">
              <a:avLst/>
            </a:prstGeom>
            <a:solidFill>
              <a:srgbClr val="E7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610" name="AutoShape 73"/>
            <p:cNvCxnSpPr>
              <a:cxnSpLocks noChangeShapeType="1"/>
              <a:stCxn id="104607" idx="4"/>
              <a:endCxn id="104608" idx="0"/>
            </p:cNvCxnSpPr>
            <p:nvPr/>
          </p:nvCxnSpPr>
          <p:spPr bwMode="auto">
            <a:xfrm flipH="1">
              <a:off x="4266" y="3334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11" name="AutoShape 74"/>
            <p:cNvCxnSpPr>
              <a:cxnSpLocks noChangeShapeType="1"/>
              <a:stCxn id="104608" idx="4"/>
              <a:endCxn id="104609" idx="0"/>
            </p:cNvCxnSpPr>
            <p:nvPr/>
          </p:nvCxnSpPr>
          <p:spPr bwMode="auto">
            <a:xfrm flipH="1">
              <a:off x="4187" y="3491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12" name="AutoShape 75"/>
            <p:cNvCxnSpPr>
              <a:cxnSpLocks noChangeShapeType="1"/>
              <a:stCxn id="104613" idx="0"/>
              <a:endCxn id="104608" idx="4"/>
            </p:cNvCxnSpPr>
            <p:nvPr/>
          </p:nvCxnSpPr>
          <p:spPr bwMode="auto">
            <a:xfrm flipH="1" flipV="1">
              <a:off x="4266" y="3491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613" name="Oval 76"/>
            <p:cNvSpPr>
              <a:spLocks noChangeArrowheads="1"/>
            </p:cNvSpPr>
            <p:nvPr/>
          </p:nvSpPr>
          <p:spPr bwMode="auto">
            <a:xfrm>
              <a:off x="4285" y="3530"/>
              <a:ext cx="118" cy="118"/>
            </a:xfrm>
            <a:prstGeom prst="ellipse">
              <a:avLst/>
            </a:prstGeom>
            <a:solidFill>
              <a:srgbClr val="E7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76" name="Group 77"/>
          <p:cNvGrpSpPr>
            <a:grpSpLocks/>
          </p:cNvGrpSpPr>
          <p:nvPr/>
        </p:nvGrpSpPr>
        <p:grpSpPr bwMode="auto">
          <a:xfrm>
            <a:off x="6172200" y="3124200"/>
            <a:ext cx="1143000" cy="914400"/>
            <a:chOff x="3888" y="2448"/>
            <a:chExt cx="720" cy="576"/>
          </a:xfrm>
        </p:grpSpPr>
        <p:sp>
          <p:nvSpPr>
            <p:cNvPr id="104603" name="AutoShape 78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4604" name="Group 79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104605" name="Rectangle 80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06" name="Rectangle 81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4477" name="Group 82"/>
          <p:cNvGrpSpPr>
            <a:grpSpLocks/>
          </p:cNvGrpSpPr>
          <p:nvPr/>
        </p:nvGrpSpPr>
        <p:grpSpPr bwMode="auto">
          <a:xfrm>
            <a:off x="6462713" y="3200400"/>
            <a:ext cx="561975" cy="685800"/>
            <a:chOff x="2784" y="2784"/>
            <a:chExt cx="432" cy="528"/>
          </a:xfrm>
        </p:grpSpPr>
        <p:sp>
          <p:nvSpPr>
            <p:cNvPr id="104594" name="Oval 83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95" name="Oval 84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96" name="Oval 85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97" name="Oval 86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598" name="AutoShape 87"/>
            <p:cNvCxnSpPr>
              <a:cxnSpLocks noChangeShapeType="1"/>
              <a:stCxn id="104594" idx="4"/>
              <a:endCxn id="104595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99" name="AutoShape 88"/>
            <p:cNvCxnSpPr>
              <a:cxnSpLocks noChangeShapeType="1"/>
              <a:stCxn id="104594" idx="4"/>
              <a:endCxn id="104596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00" name="AutoShape 89"/>
            <p:cNvCxnSpPr>
              <a:cxnSpLocks noChangeShapeType="1"/>
              <a:stCxn id="104595" idx="4"/>
              <a:endCxn id="104597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601" name="AutoShape 90"/>
            <p:cNvCxnSpPr>
              <a:cxnSpLocks noChangeShapeType="1"/>
              <a:stCxn id="104602" idx="0"/>
              <a:endCxn id="104595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602" name="Oval 91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DFF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78" name="Group 92"/>
          <p:cNvGrpSpPr>
            <a:grpSpLocks/>
          </p:cNvGrpSpPr>
          <p:nvPr/>
        </p:nvGrpSpPr>
        <p:grpSpPr bwMode="auto">
          <a:xfrm>
            <a:off x="6096000" y="3276600"/>
            <a:ext cx="1143000" cy="914400"/>
            <a:chOff x="3888" y="2448"/>
            <a:chExt cx="720" cy="576"/>
          </a:xfrm>
        </p:grpSpPr>
        <p:sp>
          <p:nvSpPr>
            <p:cNvPr id="104590" name="AutoShape 93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4591" name="Group 94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104592" name="Rectangle 95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93" name="Rectangle 96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4479" name="Group 97"/>
          <p:cNvGrpSpPr>
            <a:grpSpLocks/>
          </p:cNvGrpSpPr>
          <p:nvPr/>
        </p:nvGrpSpPr>
        <p:grpSpPr bwMode="auto">
          <a:xfrm>
            <a:off x="6386513" y="3352800"/>
            <a:ext cx="561975" cy="685800"/>
            <a:chOff x="2784" y="2784"/>
            <a:chExt cx="432" cy="528"/>
          </a:xfrm>
        </p:grpSpPr>
        <p:sp>
          <p:nvSpPr>
            <p:cNvPr id="104581" name="Oval 98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82" name="Oval 99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83" name="Oval 100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84" name="Oval 101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585" name="AutoShape 102"/>
            <p:cNvCxnSpPr>
              <a:cxnSpLocks noChangeShapeType="1"/>
              <a:stCxn id="104581" idx="4"/>
              <a:endCxn id="104582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86" name="AutoShape 103"/>
            <p:cNvCxnSpPr>
              <a:cxnSpLocks noChangeShapeType="1"/>
              <a:stCxn id="104581" idx="4"/>
              <a:endCxn id="104583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87" name="AutoShape 104"/>
            <p:cNvCxnSpPr>
              <a:cxnSpLocks noChangeShapeType="1"/>
              <a:stCxn id="104582" idx="4"/>
              <a:endCxn id="104584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88" name="AutoShape 105"/>
            <p:cNvCxnSpPr>
              <a:cxnSpLocks noChangeShapeType="1"/>
              <a:stCxn id="104589" idx="0"/>
              <a:endCxn id="104582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589" name="Oval 106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A3E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80" name="Group 107"/>
          <p:cNvGrpSpPr>
            <a:grpSpLocks/>
          </p:cNvGrpSpPr>
          <p:nvPr/>
        </p:nvGrpSpPr>
        <p:grpSpPr bwMode="auto">
          <a:xfrm>
            <a:off x="6019800" y="3429000"/>
            <a:ext cx="1143000" cy="914400"/>
            <a:chOff x="3888" y="2448"/>
            <a:chExt cx="720" cy="576"/>
          </a:xfrm>
        </p:grpSpPr>
        <p:sp>
          <p:nvSpPr>
            <p:cNvPr id="104577" name="AutoShape 108"/>
            <p:cNvSpPr>
              <a:spLocks noChangeArrowheads="1"/>
            </p:cNvSpPr>
            <p:nvPr/>
          </p:nvSpPr>
          <p:spPr bwMode="auto">
            <a:xfrm>
              <a:off x="3888" y="244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4578" name="Group 109"/>
            <p:cNvGrpSpPr>
              <a:grpSpLocks/>
            </p:cNvGrpSpPr>
            <p:nvPr/>
          </p:nvGrpSpPr>
          <p:grpSpPr bwMode="auto">
            <a:xfrm>
              <a:off x="3888" y="2586"/>
              <a:ext cx="720" cy="294"/>
              <a:chOff x="3888" y="2586"/>
              <a:chExt cx="720" cy="294"/>
            </a:xfrm>
          </p:grpSpPr>
          <p:sp>
            <p:nvSpPr>
              <p:cNvPr id="104579" name="Rectangle 110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144" cy="29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80" name="Rectangle 111"/>
              <p:cNvSpPr>
                <a:spLocks noChangeArrowheads="1"/>
              </p:cNvSpPr>
              <p:nvPr/>
            </p:nvSpPr>
            <p:spPr bwMode="auto">
              <a:xfrm>
                <a:off x="4464" y="2586"/>
                <a:ext cx="144" cy="29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4481" name="Group 112"/>
          <p:cNvGrpSpPr>
            <a:grpSpLocks/>
          </p:cNvGrpSpPr>
          <p:nvPr/>
        </p:nvGrpSpPr>
        <p:grpSpPr bwMode="auto">
          <a:xfrm>
            <a:off x="6310313" y="3505200"/>
            <a:ext cx="561975" cy="685800"/>
            <a:chOff x="2784" y="2784"/>
            <a:chExt cx="432" cy="528"/>
          </a:xfrm>
        </p:grpSpPr>
        <p:sp>
          <p:nvSpPr>
            <p:cNvPr id="104568" name="Oval 113"/>
            <p:cNvSpPr>
              <a:spLocks noChangeArrowheads="1"/>
            </p:cNvSpPr>
            <p:nvPr/>
          </p:nvSpPr>
          <p:spPr bwMode="auto">
            <a:xfrm>
              <a:off x="2976" y="2784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69" name="Oval 114"/>
            <p:cNvSpPr>
              <a:spLocks noChangeArrowheads="1"/>
            </p:cNvSpPr>
            <p:nvPr/>
          </p:nvSpPr>
          <p:spPr bwMode="auto">
            <a:xfrm>
              <a:off x="2880" y="2976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70" name="Oval 115"/>
            <p:cNvSpPr>
              <a:spLocks noChangeArrowheads="1"/>
            </p:cNvSpPr>
            <p:nvPr/>
          </p:nvSpPr>
          <p:spPr bwMode="auto">
            <a:xfrm>
              <a:off x="3072" y="2976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71" name="Oval 116"/>
            <p:cNvSpPr>
              <a:spLocks noChangeArrowheads="1"/>
            </p:cNvSpPr>
            <p:nvPr/>
          </p:nvSpPr>
          <p:spPr bwMode="auto">
            <a:xfrm>
              <a:off x="2784" y="3168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572" name="AutoShape 117"/>
            <p:cNvCxnSpPr>
              <a:cxnSpLocks noChangeShapeType="1"/>
              <a:stCxn id="104568" idx="4"/>
              <a:endCxn id="104569" idx="0"/>
            </p:cNvCxnSpPr>
            <p:nvPr/>
          </p:nvCxnSpPr>
          <p:spPr bwMode="auto">
            <a:xfrm flipH="1">
              <a:off x="2952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73" name="AutoShape 118"/>
            <p:cNvCxnSpPr>
              <a:cxnSpLocks noChangeShapeType="1"/>
              <a:stCxn id="104568" idx="4"/>
              <a:endCxn id="104570" idx="0"/>
            </p:cNvCxnSpPr>
            <p:nvPr/>
          </p:nvCxnSpPr>
          <p:spPr bwMode="auto">
            <a:xfrm>
              <a:off x="3048" y="2928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74" name="AutoShape 119"/>
            <p:cNvCxnSpPr>
              <a:cxnSpLocks noChangeShapeType="1"/>
              <a:stCxn id="104569" idx="4"/>
              <a:endCxn id="104571" idx="0"/>
            </p:cNvCxnSpPr>
            <p:nvPr/>
          </p:nvCxnSpPr>
          <p:spPr bwMode="auto">
            <a:xfrm flipH="1">
              <a:off x="2856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75" name="AutoShape 120"/>
            <p:cNvCxnSpPr>
              <a:cxnSpLocks noChangeShapeType="1"/>
              <a:stCxn id="104576" idx="0"/>
              <a:endCxn id="104569" idx="4"/>
            </p:cNvCxnSpPr>
            <p:nvPr/>
          </p:nvCxnSpPr>
          <p:spPr bwMode="auto">
            <a:xfrm flipH="1" flipV="1">
              <a:off x="2952" y="3120"/>
              <a:ext cx="96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576" name="Oval 121"/>
            <p:cNvSpPr>
              <a:spLocks noChangeArrowheads="1"/>
            </p:cNvSpPr>
            <p:nvPr/>
          </p:nvSpPr>
          <p:spPr bwMode="auto">
            <a:xfrm>
              <a:off x="2976" y="3168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82" name="Group 122"/>
          <p:cNvGrpSpPr>
            <a:grpSpLocks/>
          </p:cNvGrpSpPr>
          <p:nvPr/>
        </p:nvGrpSpPr>
        <p:grpSpPr bwMode="auto">
          <a:xfrm>
            <a:off x="6172200" y="4572000"/>
            <a:ext cx="1143000" cy="914400"/>
            <a:chOff x="3936" y="3504"/>
            <a:chExt cx="720" cy="576"/>
          </a:xfrm>
        </p:grpSpPr>
        <p:sp>
          <p:nvSpPr>
            <p:cNvPr id="104565" name="AutoShape 123"/>
            <p:cNvSpPr>
              <a:spLocks noChangeArrowheads="1"/>
            </p:cNvSpPr>
            <p:nvPr/>
          </p:nvSpPr>
          <p:spPr bwMode="auto">
            <a:xfrm>
              <a:off x="3936" y="3504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66" name="Rectangle 124"/>
            <p:cNvSpPr>
              <a:spLocks noChangeArrowheads="1"/>
            </p:cNvSpPr>
            <p:nvPr/>
          </p:nvSpPr>
          <p:spPr bwMode="auto">
            <a:xfrm>
              <a:off x="3936" y="3642"/>
              <a:ext cx="144" cy="294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67" name="Rectangle 125"/>
            <p:cNvSpPr>
              <a:spLocks noChangeArrowheads="1"/>
            </p:cNvSpPr>
            <p:nvPr/>
          </p:nvSpPr>
          <p:spPr bwMode="auto">
            <a:xfrm>
              <a:off x="4512" y="3642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83" name="Group 126"/>
          <p:cNvGrpSpPr>
            <a:grpSpLocks/>
          </p:cNvGrpSpPr>
          <p:nvPr/>
        </p:nvGrpSpPr>
        <p:grpSpPr bwMode="auto">
          <a:xfrm>
            <a:off x="6477000" y="4648200"/>
            <a:ext cx="436563" cy="685800"/>
            <a:chOff x="4128" y="3216"/>
            <a:chExt cx="275" cy="432"/>
          </a:xfrm>
        </p:grpSpPr>
        <p:sp>
          <p:nvSpPr>
            <p:cNvPr id="104558" name="Oval 127"/>
            <p:cNvSpPr>
              <a:spLocks noChangeArrowheads="1"/>
            </p:cNvSpPr>
            <p:nvPr/>
          </p:nvSpPr>
          <p:spPr bwMode="auto">
            <a:xfrm>
              <a:off x="4285" y="3216"/>
              <a:ext cx="118" cy="118"/>
            </a:xfrm>
            <a:prstGeom prst="ellipse">
              <a:avLst/>
            </a:prstGeom>
            <a:solidFill>
              <a:srgbClr val="ABD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9" name="Oval 128"/>
            <p:cNvSpPr>
              <a:spLocks noChangeArrowheads="1"/>
            </p:cNvSpPr>
            <p:nvPr/>
          </p:nvSpPr>
          <p:spPr bwMode="auto">
            <a:xfrm>
              <a:off x="4207" y="3373"/>
              <a:ext cx="118" cy="118"/>
            </a:xfrm>
            <a:prstGeom prst="ellipse">
              <a:avLst/>
            </a:prstGeom>
            <a:solidFill>
              <a:srgbClr val="ABD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60" name="Oval 129"/>
            <p:cNvSpPr>
              <a:spLocks noChangeArrowheads="1"/>
            </p:cNvSpPr>
            <p:nvPr/>
          </p:nvSpPr>
          <p:spPr bwMode="auto">
            <a:xfrm>
              <a:off x="4128" y="3530"/>
              <a:ext cx="118" cy="118"/>
            </a:xfrm>
            <a:prstGeom prst="ellipse">
              <a:avLst/>
            </a:prstGeom>
            <a:solidFill>
              <a:srgbClr val="ABD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561" name="AutoShape 130"/>
            <p:cNvCxnSpPr>
              <a:cxnSpLocks noChangeShapeType="1"/>
              <a:stCxn id="104558" idx="4"/>
              <a:endCxn id="104559" idx="0"/>
            </p:cNvCxnSpPr>
            <p:nvPr/>
          </p:nvCxnSpPr>
          <p:spPr bwMode="auto">
            <a:xfrm flipH="1">
              <a:off x="4266" y="3334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62" name="AutoShape 131"/>
            <p:cNvCxnSpPr>
              <a:cxnSpLocks noChangeShapeType="1"/>
              <a:stCxn id="104559" idx="4"/>
              <a:endCxn id="104560" idx="0"/>
            </p:cNvCxnSpPr>
            <p:nvPr/>
          </p:nvCxnSpPr>
          <p:spPr bwMode="auto">
            <a:xfrm flipH="1">
              <a:off x="4187" y="3491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63" name="AutoShape 132"/>
            <p:cNvCxnSpPr>
              <a:cxnSpLocks noChangeShapeType="1"/>
              <a:stCxn id="104564" idx="0"/>
              <a:endCxn id="104559" idx="4"/>
            </p:cNvCxnSpPr>
            <p:nvPr/>
          </p:nvCxnSpPr>
          <p:spPr bwMode="auto">
            <a:xfrm flipH="1" flipV="1">
              <a:off x="4266" y="3491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564" name="Oval 133"/>
            <p:cNvSpPr>
              <a:spLocks noChangeArrowheads="1"/>
            </p:cNvSpPr>
            <p:nvPr/>
          </p:nvSpPr>
          <p:spPr bwMode="auto">
            <a:xfrm>
              <a:off x="4285" y="3530"/>
              <a:ext cx="118" cy="118"/>
            </a:xfrm>
            <a:prstGeom prst="ellipse">
              <a:avLst/>
            </a:prstGeom>
            <a:solidFill>
              <a:srgbClr val="ABD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84" name="Group 134"/>
          <p:cNvGrpSpPr>
            <a:grpSpLocks/>
          </p:cNvGrpSpPr>
          <p:nvPr/>
        </p:nvGrpSpPr>
        <p:grpSpPr bwMode="auto">
          <a:xfrm>
            <a:off x="6096000" y="4724400"/>
            <a:ext cx="1143000" cy="914400"/>
            <a:chOff x="3936" y="3504"/>
            <a:chExt cx="720" cy="576"/>
          </a:xfrm>
        </p:grpSpPr>
        <p:sp>
          <p:nvSpPr>
            <p:cNvPr id="104555" name="AutoShape 135"/>
            <p:cNvSpPr>
              <a:spLocks noChangeArrowheads="1"/>
            </p:cNvSpPr>
            <p:nvPr/>
          </p:nvSpPr>
          <p:spPr bwMode="auto">
            <a:xfrm>
              <a:off x="3936" y="3504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6" name="Rectangle 136"/>
            <p:cNvSpPr>
              <a:spLocks noChangeArrowheads="1"/>
            </p:cNvSpPr>
            <p:nvPr/>
          </p:nvSpPr>
          <p:spPr bwMode="auto">
            <a:xfrm>
              <a:off x="3936" y="3642"/>
              <a:ext cx="144" cy="294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7" name="Rectangle 137"/>
            <p:cNvSpPr>
              <a:spLocks noChangeArrowheads="1"/>
            </p:cNvSpPr>
            <p:nvPr/>
          </p:nvSpPr>
          <p:spPr bwMode="auto">
            <a:xfrm>
              <a:off x="4512" y="3642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85" name="Group 138"/>
          <p:cNvGrpSpPr>
            <a:grpSpLocks/>
          </p:cNvGrpSpPr>
          <p:nvPr/>
        </p:nvGrpSpPr>
        <p:grpSpPr bwMode="auto">
          <a:xfrm>
            <a:off x="6400800" y="4800600"/>
            <a:ext cx="436563" cy="685800"/>
            <a:chOff x="4128" y="3216"/>
            <a:chExt cx="275" cy="432"/>
          </a:xfrm>
        </p:grpSpPr>
        <p:sp>
          <p:nvSpPr>
            <p:cNvPr id="104548" name="Oval 139"/>
            <p:cNvSpPr>
              <a:spLocks noChangeArrowheads="1"/>
            </p:cNvSpPr>
            <p:nvPr/>
          </p:nvSpPr>
          <p:spPr bwMode="auto">
            <a:xfrm>
              <a:off x="4285" y="3216"/>
              <a:ext cx="118" cy="118"/>
            </a:xfrm>
            <a:prstGeom prst="ellipse">
              <a:avLst/>
            </a:prstGeom>
            <a:solidFill>
              <a:srgbClr val="6FB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9" name="Oval 140"/>
            <p:cNvSpPr>
              <a:spLocks noChangeArrowheads="1"/>
            </p:cNvSpPr>
            <p:nvPr/>
          </p:nvSpPr>
          <p:spPr bwMode="auto">
            <a:xfrm>
              <a:off x="4207" y="3373"/>
              <a:ext cx="118" cy="118"/>
            </a:xfrm>
            <a:prstGeom prst="ellipse">
              <a:avLst/>
            </a:prstGeom>
            <a:solidFill>
              <a:srgbClr val="6FB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0" name="Oval 141"/>
            <p:cNvSpPr>
              <a:spLocks noChangeArrowheads="1"/>
            </p:cNvSpPr>
            <p:nvPr/>
          </p:nvSpPr>
          <p:spPr bwMode="auto">
            <a:xfrm>
              <a:off x="4128" y="3530"/>
              <a:ext cx="118" cy="118"/>
            </a:xfrm>
            <a:prstGeom prst="ellipse">
              <a:avLst/>
            </a:prstGeom>
            <a:solidFill>
              <a:srgbClr val="6FB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551" name="AutoShape 142"/>
            <p:cNvCxnSpPr>
              <a:cxnSpLocks noChangeShapeType="1"/>
              <a:stCxn id="104548" idx="4"/>
              <a:endCxn id="104549" idx="0"/>
            </p:cNvCxnSpPr>
            <p:nvPr/>
          </p:nvCxnSpPr>
          <p:spPr bwMode="auto">
            <a:xfrm flipH="1">
              <a:off x="4266" y="3334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52" name="AutoShape 143"/>
            <p:cNvCxnSpPr>
              <a:cxnSpLocks noChangeShapeType="1"/>
              <a:stCxn id="104549" idx="4"/>
              <a:endCxn id="104550" idx="0"/>
            </p:cNvCxnSpPr>
            <p:nvPr/>
          </p:nvCxnSpPr>
          <p:spPr bwMode="auto">
            <a:xfrm flipH="1">
              <a:off x="4187" y="3491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53" name="AutoShape 144"/>
            <p:cNvCxnSpPr>
              <a:cxnSpLocks noChangeShapeType="1"/>
              <a:stCxn id="104554" idx="0"/>
              <a:endCxn id="104549" idx="4"/>
            </p:cNvCxnSpPr>
            <p:nvPr/>
          </p:nvCxnSpPr>
          <p:spPr bwMode="auto">
            <a:xfrm flipH="1" flipV="1">
              <a:off x="4266" y="3491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554" name="Oval 145"/>
            <p:cNvSpPr>
              <a:spLocks noChangeArrowheads="1"/>
            </p:cNvSpPr>
            <p:nvPr/>
          </p:nvSpPr>
          <p:spPr bwMode="auto">
            <a:xfrm>
              <a:off x="4285" y="3530"/>
              <a:ext cx="118" cy="118"/>
            </a:xfrm>
            <a:prstGeom prst="ellipse">
              <a:avLst/>
            </a:prstGeom>
            <a:solidFill>
              <a:srgbClr val="6FB7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86" name="Group 146"/>
          <p:cNvGrpSpPr>
            <a:grpSpLocks/>
          </p:cNvGrpSpPr>
          <p:nvPr/>
        </p:nvGrpSpPr>
        <p:grpSpPr bwMode="auto">
          <a:xfrm>
            <a:off x="6019800" y="4876800"/>
            <a:ext cx="1143000" cy="914400"/>
            <a:chOff x="3936" y="3504"/>
            <a:chExt cx="720" cy="576"/>
          </a:xfrm>
        </p:grpSpPr>
        <p:sp>
          <p:nvSpPr>
            <p:cNvPr id="104545" name="AutoShape 147"/>
            <p:cNvSpPr>
              <a:spLocks noChangeArrowheads="1"/>
            </p:cNvSpPr>
            <p:nvPr/>
          </p:nvSpPr>
          <p:spPr bwMode="auto">
            <a:xfrm>
              <a:off x="3936" y="3504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6" name="Rectangle 148"/>
            <p:cNvSpPr>
              <a:spLocks noChangeArrowheads="1"/>
            </p:cNvSpPr>
            <p:nvPr/>
          </p:nvSpPr>
          <p:spPr bwMode="auto">
            <a:xfrm>
              <a:off x="3936" y="3642"/>
              <a:ext cx="144" cy="294"/>
            </a:xfrm>
            <a:prstGeom prst="rect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7" name="Rectangle 149"/>
            <p:cNvSpPr>
              <a:spLocks noChangeArrowheads="1"/>
            </p:cNvSpPr>
            <p:nvPr/>
          </p:nvSpPr>
          <p:spPr bwMode="auto">
            <a:xfrm>
              <a:off x="4512" y="3642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87" name="Group 150"/>
          <p:cNvGrpSpPr>
            <a:grpSpLocks/>
          </p:cNvGrpSpPr>
          <p:nvPr/>
        </p:nvGrpSpPr>
        <p:grpSpPr bwMode="auto">
          <a:xfrm>
            <a:off x="6324600" y="4953000"/>
            <a:ext cx="436563" cy="685800"/>
            <a:chOff x="4128" y="3216"/>
            <a:chExt cx="275" cy="432"/>
          </a:xfrm>
        </p:grpSpPr>
        <p:sp>
          <p:nvSpPr>
            <p:cNvPr id="104538" name="Oval 151"/>
            <p:cNvSpPr>
              <a:spLocks noChangeArrowheads="1"/>
            </p:cNvSpPr>
            <p:nvPr/>
          </p:nvSpPr>
          <p:spPr bwMode="auto">
            <a:xfrm>
              <a:off x="4285" y="3216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9" name="Oval 152"/>
            <p:cNvSpPr>
              <a:spLocks noChangeArrowheads="1"/>
            </p:cNvSpPr>
            <p:nvPr/>
          </p:nvSpPr>
          <p:spPr bwMode="auto">
            <a:xfrm>
              <a:off x="4207" y="3373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0" name="Oval 153"/>
            <p:cNvSpPr>
              <a:spLocks noChangeArrowheads="1"/>
            </p:cNvSpPr>
            <p:nvPr/>
          </p:nvSpPr>
          <p:spPr bwMode="auto">
            <a:xfrm>
              <a:off x="4128" y="3530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541" name="AutoShape 154"/>
            <p:cNvCxnSpPr>
              <a:cxnSpLocks noChangeShapeType="1"/>
              <a:stCxn id="104538" idx="4"/>
              <a:endCxn id="104539" idx="0"/>
            </p:cNvCxnSpPr>
            <p:nvPr/>
          </p:nvCxnSpPr>
          <p:spPr bwMode="auto">
            <a:xfrm flipH="1">
              <a:off x="4266" y="3334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42" name="AutoShape 155"/>
            <p:cNvCxnSpPr>
              <a:cxnSpLocks noChangeShapeType="1"/>
              <a:stCxn id="104539" idx="4"/>
              <a:endCxn id="104540" idx="0"/>
            </p:cNvCxnSpPr>
            <p:nvPr/>
          </p:nvCxnSpPr>
          <p:spPr bwMode="auto">
            <a:xfrm flipH="1">
              <a:off x="4187" y="3491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43" name="AutoShape 156"/>
            <p:cNvCxnSpPr>
              <a:cxnSpLocks noChangeShapeType="1"/>
              <a:stCxn id="104544" idx="0"/>
              <a:endCxn id="104539" idx="4"/>
            </p:cNvCxnSpPr>
            <p:nvPr/>
          </p:nvCxnSpPr>
          <p:spPr bwMode="auto">
            <a:xfrm flipH="1" flipV="1">
              <a:off x="4266" y="3491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544" name="Oval 157"/>
            <p:cNvSpPr>
              <a:spLocks noChangeArrowheads="1"/>
            </p:cNvSpPr>
            <p:nvPr/>
          </p:nvSpPr>
          <p:spPr bwMode="auto">
            <a:xfrm>
              <a:off x="4285" y="3530"/>
              <a:ext cx="118" cy="11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88" name="Group 158"/>
          <p:cNvGrpSpPr>
            <a:grpSpLocks/>
          </p:cNvGrpSpPr>
          <p:nvPr/>
        </p:nvGrpSpPr>
        <p:grpSpPr bwMode="auto">
          <a:xfrm>
            <a:off x="7772400" y="3733800"/>
            <a:ext cx="1143000" cy="914400"/>
            <a:chOff x="3840" y="3408"/>
            <a:chExt cx="720" cy="576"/>
          </a:xfrm>
        </p:grpSpPr>
        <p:sp>
          <p:nvSpPr>
            <p:cNvPr id="104535" name="AutoShape 159"/>
            <p:cNvSpPr>
              <a:spLocks noChangeArrowheads="1"/>
            </p:cNvSpPr>
            <p:nvPr/>
          </p:nvSpPr>
          <p:spPr bwMode="auto">
            <a:xfrm>
              <a:off x="3840" y="340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6" name="Rectangle 160"/>
            <p:cNvSpPr>
              <a:spLocks noChangeArrowheads="1"/>
            </p:cNvSpPr>
            <p:nvPr/>
          </p:nvSpPr>
          <p:spPr bwMode="auto">
            <a:xfrm flipH="1">
              <a:off x="4416" y="3546"/>
              <a:ext cx="144" cy="2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7" name="Rectangle 161"/>
            <p:cNvSpPr>
              <a:spLocks noChangeArrowheads="1"/>
            </p:cNvSpPr>
            <p:nvPr/>
          </p:nvSpPr>
          <p:spPr bwMode="auto">
            <a:xfrm flipH="1">
              <a:off x="3840" y="3546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89" name="Group 162"/>
          <p:cNvGrpSpPr>
            <a:grpSpLocks/>
          </p:cNvGrpSpPr>
          <p:nvPr/>
        </p:nvGrpSpPr>
        <p:grpSpPr bwMode="auto">
          <a:xfrm>
            <a:off x="8077200" y="3810000"/>
            <a:ext cx="561975" cy="685800"/>
            <a:chOff x="5088" y="2304"/>
            <a:chExt cx="354" cy="432"/>
          </a:xfrm>
        </p:grpSpPr>
        <p:sp>
          <p:nvSpPr>
            <p:cNvPr id="104528" name="Oval 163"/>
            <p:cNvSpPr>
              <a:spLocks noChangeArrowheads="1"/>
            </p:cNvSpPr>
            <p:nvPr/>
          </p:nvSpPr>
          <p:spPr bwMode="auto">
            <a:xfrm>
              <a:off x="5245" y="2304"/>
              <a:ext cx="118" cy="118"/>
            </a:xfrm>
            <a:prstGeom prst="ellipse">
              <a:avLst/>
            </a:prstGeom>
            <a:solidFill>
              <a:srgbClr val="79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9" name="Oval 164"/>
            <p:cNvSpPr>
              <a:spLocks noChangeArrowheads="1"/>
            </p:cNvSpPr>
            <p:nvPr/>
          </p:nvSpPr>
          <p:spPr bwMode="auto">
            <a:xfrm>
              <a:off x="5167" y="2461"/>
              <a:ext cx="118" cy="118"/>
            </a:xfrm>
            <a:prstGeom prst="ellipse">
              <a:avLst/>
            </a:prstGeom>
            <a:solidFill>
              <a:srgbClr val="79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0" name="Oval 165"/>
            <p:cNvSpPr>
              <a:spLocks noChangeArrowheads="1"/>
            </p:cNvSpPr>
            <p:nvPr/>
          </p:nvSpPr>
          <p:spPr bwMode="auto">
            <a:xfrm>
              <a:off x="5324" y="2461"/>
              <a:ext cx="118" cy="118"/>
            </a:xfrm>
            <a:prstGeom prst="ellipse">
              <a:avLst/>
            </a:prstGeom>
            <a:solidFill>
              <a:srgbClr val="79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531" name="AutoShape 166"/>
            <p:cNvCxnSpPr>
              <a:cxnSpLocks noChangeShapeType="1"/>
              <a:stCxn id="104528" idx="4"/>
              <a:endCxn id="104529" idx="0"/>
            </p:cNvCxnSpPr>
            <p:nvPr/>
          </p:nvCxnSpPr>
          <p:spPr bwMode="auto">
            <a:xfrm flipH="1">
              <a:off x="5226" y="2422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32" name="AutoShape 167"/>
            <p:cNvCxnSpPr>
              <a:cxnSpLocks noChangeShapeType="1"/>
              <a:stCxn id="104528" idx="4"/>
              <a:endCxn id="104530" idx="0"/>
            </p:cNvCxnSpPr>
            <p:nvPr/>
          </p:nvCxnSpPr>
          <p:spPr bwMode="auto">
            <a:xfrm>
              <a:off x="5304" y="2422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33" name="AutoShape 168"/>
            <p:cNvCxnSpPr>
              <a:cxnSpLocks noChangeShapeType="1"/>
              <a:stCxn id="104534" idx="0"/>
              <a:endCxn id="104529" idx="4"/>
            </p:cNvCxnSpPr>
            <p:nvPr/>
          </p:nvCxnSpPr>
          <p:spPr bwMode="auto">
            <a:xfrm flipV="1">
              <a:off x="5147" y="2579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534" name="Oval 169"/>
            <p:cNvSpPr>
              <a:spLocks noChangeArrowheads="1"/>
            </p:cNvSpPr>
            <p:nvPr/>
          </p:nvSpPr>
          <p:spPr bwMode="auto">
            <a:xfrm>
              <a:off x="5088" y="2618"/>
              <a:ext cx="118" cy="118"/>
            </a:xfrm>
            <a:prstGeom prst="ellipse">
              <a:avLst/>
            </a:prstGeom>
            <a:solidFill>
              <a:srgbClr val="79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90" name="Group 170"/>
          <p:cNvGrpSpPr>
            <a:grpSpLocks/>
          </p:cNvGrpSpPr>
          <p:nvPr/>
        </p:nvGrpSpPr>
        <p:grpSpPr bwMode="auto">
          <a:xfrm>
            <a:off x="7696200" y="3886200"/>
            <a:ext cx="1143000" cy="914400"/>
            <a:chOff x="3840" y="3408"/>
            <a:chExt cx="720" cy="576"/>
          </a:xfrm>
        </p:grpSpPr>
        <p:sp>
          <p:nvSpPr>
            <p:cNvPr id="104525" name="AutoShape 171"/>
            <p:cNvSpPr>
              <a:spLocks noChangeArrowheads="1"/>
            </p:cNvSpPr>
            <p:nvPr/>
          </p:nvSpPr>
          <p:spPr bwMode="auto">
            <a:xfrm>
              <a:off x="3840" y="340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6" name="Rectangle 172"/>
            <p:cNvSpPr>
              <a:spLocks noChangeArrowheads="1"/>
            </p:cNvSpPr>
            <p:nvPr/>
          </p:nvSpPr>
          <p:spPr bwMode="auto">
            <a:xfrm flipH="1">
              <a:off x="4416" y="3546"/>
              <a:ext cx="144" cy="2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7" name="Rectangle 173"/>
            <p:cNvSpPr>
              <a:spLocks noChangeArrowheads="1"/>
            </p:cNvSpPr>
            <p:nvPr/>
          </p:nvSpPr>
          <p:spPr bwMode="auto">
            <a:xfrm flipH="1">
              <a:off x="3840" y="3546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91" name="Group 174"/>
          <p:cNvGrpSpPr>
            <a:grpSpLocks/>
          </p:cNvGrpSpPr>
          <p:nvPr/>
        </p:nvGrpSpPr>
        <p:grpSpPr bwMode="auto">
          <a:xfrm>
            <a:off x="8001000" y="3962400"/>
            <a:ext cx="561975" cy="685800"/>
            <a:chOff x="5088" y="2304"/>
            <a:chExt cx="354" cy="432"/>
          </a:xfrm>
        </p:grpSpPr>
        <p:sp>
          <p:nvSpPr>
            <p:cNvPr id="104518" name="Oval 175"/>
            <p:cNvSpPr>
              <a:spLocks noChangeArrowheads="1"/>
            </p:cNvSpPr>
            <p:nvPr/>
          </p:nvSpPr>
          <p:spPr bwMode="auto">
            <a:xfrm>
              <a:off x="5245" y="2304"/>
              <a:ext cx="118" cy="118"/>
            </a:xfrm>
            <a:prstGeom prst="ellipse">
              <a:avLst/>
            </a:prstGeom>
            <a:solidFill>
              <a:srgbClr val="3D8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9" name="Oval 176"/>
            <p:cNvSpPr>
              <a:spLocks noChangeArrowheads="1"/>
            </p:cNvSpPr>
            <p:nvPr/>
          </p:nvSpPr>
          <p:spPr bwMode="auto">
            <a:xfrm>
              <a:off x="5167" y="2461"/>
              <a:ext cx="118" cy="118"/>
            </a:xfrm>
            <a:prstGeom prst="ellipse">
              <a:avLst/>
            </a:prstGeom>
            <a:solidFill>
              <a:srgbClr val="3D8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0" name="Oval 177"/>
            <p:cNvSpPr>
              <a:spLocks noChangeArrowheads="1"/>
            </p:cNvSpPr>
            <p:nvPr/>
          </p:nvSpPr>
          <p:spPr bwMode="auto">
            <a:xfrm>
              <a:off x="5324" y="2461"/>
              <a:ext cx="118" cy="118"/>
            </a:xfrm>
            <a:prstGeom prst="ellipse">
              <a:avLst/>
            </a:prstGeom>
            <a:solidFill>
              <a:srgbClr val="3D8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521" name="AutoShape 178"/>
            <p:cNvCxnSpPr>
              <a:cxnSpLocks noChangeShapeType="1"/>
              <a:stCxn id="104518" idx="4"/>
              <a:endCxn id="104519" idx="0"/>
            </p:cNvCxnSpPr>
            <p:nvPr/>
          </p:nvCxnSpPr>
          <p:spPr bwMode="auto">
            <a:xfrm flipH="1">
              <a:off x="5226" y="2422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22" name="AutoShape 179"/>
            <p:cNvCxnSpPr>
              <a:cxnSpLocks noChangeShapeType="1"/>
              <a:stCxn id="104518" idx="4"/>
              <a:endCxn id="104520" idx="0"/>
            </p:cNvCxnSpPr>
            <p:nvPr/>
          </p:nvCxnSpPr>
          <p:spPr bwMode="auto">
            <a:xfrm>
              <a:off x="5304" y="2422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23" name="AutoShape 180"/>
            <p:cNvCxnSpPr>
              <a:cxnSpLocks noChangeShapeType="1"/>
              <a:stCxn id="104524" idx="0"/>
              <a:endCxn id="104519" idx="4"/>
            </p:cNvCxnSpPr>
            <p:nvPr/>
          </p:nvCxnSpPr>
          <p:spPr bwMode="auto">
            <a:xfrm flipV="1">
              <a:off x="5147" y="2579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524" name="Oval 181"/>
            <p:cNvSpPr>
              <a:spLocks noChangeArrowheads="1"/>
            </p:cNvSpPr>
            <p:nvPr/>
          </p:nvSpPr>
          <p:spPr bwMode="auto">
            <a:xfrm>
              <a:off x="5088" y="2618"/>
              <a:ext cx="118" cy="118"/>
            </a:xfrm>
            <a:prstGeom prst="ellipse">
              <a:avLst/>
            </a:prstGeom>
            <a:solidFill>
              <a:srgbClr val="3D8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92" name="Group 182"/>
          <p:cNvGrpSpPr>
            <a:grpSpLocks/>
          </p:cNvGrpSpPr>
          <p:nvPr/>
        </p:nvGrpSpPr>
        <p:grpSpPr bwMode="auto">
          <a:xfrm>
            <a:off x="7620000" y="4038600"/>
            <a:ext cx="1143000" cy="914400"/>
            <a:chOff x="3840" y="3408"/>
            <a:chExt cx="720" cy="576"/>
          </a:xfrm>
        </p:grpSpPr>
        <p:sp>
          <p:nvSpPr>
            <p:cNvPr id="104515" name="AutoShape 183"/>
            <p:cNvSpPr>
              <a:spLocks noChangeArrowheads="1"/>
            </p:cNvSpPr>
            <p:nvPr/>
          </p:nvSpPr>
          <p:spPr bwMode="auto">
            <a:xfrm>
              <a:off x="3840" y="3408"/>
              <a:ext cx="720" cy="576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6" name="Rectangle 184"/>
            <p:cNvSpPr>
              <a:spLocks noChangeArrowheads="1"/>
            </p:cNvSpPr>
            <p:nvPr/>
          </p:nvSpPr>
          <p:spPr bwMode="auto">
            <a:xfrm flipH="1">
              <a:off x="4416" y="3546"/>
              <a:ext cx="144" cy="2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7" name="Rectangle 185"/>
            <p:cNvSpPr>
              <a:spLocks noChangeArrowheads="1"/>
            </p:cNvSpPr>
            <p:nvPr/>
          </p:nvSpPr>
          <p:spPr bwMode="auto">
            <a:xfrm flipH="1">
              <a:off x="3840" y="3546"/>
              <a:ext cx="144" cy="29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493" name="Group 186"/>
          <p:cNvGrpSpPr>
            <a:grpSpLocks/>
          </p:cNvGrpSpPr>
          <p:nvPr/>
        </p:nvGrpSpPr>
        <p:grpSpPr bwMode="auto">
          <a:xfrm>
            <a:off x="7924800" y="4114800"/>
            <a:ext cx="561975" cy="685800"/>
            <a:chOff x="5088" y="2304"/>
            <a:chExt cx="354" cy="432"/>
          </a:xfrm>
        </p:grpSpPr>
        <p:sp>
          <p:nvSpPr>
            <p:cNvPr id="104508" name="Oval 187"/>
            <p:cNvSpPr>
              <a:spLocks noChangeArrowheads="1"/>
            </p:cNvSpPr>
            <p:nvPr/>
          </p:nvSpPr>
          <p:spPr bwMode="auto">
            <a:xfrm>
              <a:off x="5245" y="2304"/>
              <a:ext cx="118" cy="1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09" name="Oval 188"/>
            <p:cNvSpPr>
              <a:spLocks noChangeArrowheads="1"/>
            </p:cNvSpPr>
            <p:nvPr/>
          </p:nvSpPr>
          <p:spPr bwMode="auto">
            <a:xfrm>
              <a:off x="5167" y="2461"/>
              <a:ext cx="118" cy="1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0" name="Oval 189"/>
            <p:cNvSpPr>
              <a:spLocks noChangeArrowheads="1"/>
            </p:cNvSpPr>
            <p:nvPr/>
          </p:nvSpPr>
          <p:spPr bwMode="auto">
            <a:xfrm>
              <a:off x="5324" y="2461"/>
              <a:ext cx="118" cy="1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511" name="AutoShape 190"/>
            <p:cNvCxnSpPr>
              <a:cxnSpLocks noChangeShapeType="1"/>
              <a:stCxn id="104508" idx="4"/>
              <a:endCxn id="104509" idx="0"/>
            </p:cNvCxnSpPr>
            <p:nvPr/>
          </p:nvCxnSpPr>
          <p:spPr bwMode="auto">
            <a:xfrm flipH="1">
              <a:off x="5226" y="2422"/>
              <a:ext cx="78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12" name="AutoShape 191"/>
            <p:cNvCxnSpPr>
              <a:cxnSpLocks noChangeShapeType="1"/>
              <a:stCxn id="104508" idx="4"/>
              <a:endCxn id="104510" idx="0"/>
            </p:cNvCxnSpPr>
            <p:nvPr/>
          </p:nvCxnSpPr>
          <p:spPr bwMode="auto">
            <a:xfrm>
              <a:off x="5304" y="2422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513" name="AutoShape 192"/>
            <p:cNvCxnSpPr>
              <a:cxnSpLocks noChangeShapeType="1"/>
              <a:stCxn id="104514" idx="0"/>
              <a:endCxn id="104509" idx="4"/>
            </p:cNvCxnSpPr>
            <p:nvPr/>
          </p:nvCxnSpPr>
          <p:spPr bwMode="auto">
            <a:xfrm flipV="1">
              <a:off x="5147" y="2579"/>
              <a:ext cx="79" cy="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514" name="Oval 193"/>
            <p:cNvSpPr>
              <a:spLocks noChangeArrowheads="1"/>
            </p:cNvSpPr>
            <p:nvPr/>
          </p:nvSpPr>
          <p:spPr bwMode="auto">
            <a:xfrm>
              <a:off x="5088" y="2618"/>
              <a:ext cx="118" cy="1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494" name="AutoShape 194"/>
          <p:cNvSpPr>
            <a:spLocks noChangeArrowheads="1"/>
          </p:cNvSpPr>
          <p:nvPr/>
        </p:nvSpPr>
        <p:spPr bwMode="auto">
          <a:xfrm>
            <a:off x="5772150" y="1895475"/>
            <a:ext cx="3295650" cy="6858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95" name="AutoShape 195"/>
          <p:cNvSpPr>
            <a:spLocks noChangeArrowheads="1"/>
          </p:cNvSpPr>
          <p:nvPr/>
        </p:nvSpPr>
        <p:spPr bwMode="auto">
          <a:xfrm rot="1911928" flipV="1">
            <a:off x="3956050" y="3752850"/>
            <a:ext cx="2590800" cy="835025"/>
          </a:xfrm>
          <a:custGeom>
            <a:avLst/>
            <a:gdLst>
              <a:gd name="T0" fmla="*/ 984144 w 21600"/>
              <a:gd name="T1" fmla="*/ 12216 h 21600"/>
              <a:gd name="T2" fmla="*/ 754451 w 21600"/>
              <a:gd name="T3" fmla="*/ 189156 h 21600"/>
              <a:gd name="T4" fmla="*/ 1178334 w 21600"/>
              <a:gd name="T5" fmla="*/ 265082 h 21600"/>
              <a:gd name="T6" fmla="*/ 1564435 w 21600"/>
              <a:gd name="T7" fmla="*/ -97149 h 21600"/>
              <a:gd name="T8" fmla="*/ 2161279 w 21600"/>
              <a:gd name="T9" fmla="*/ 173190 h 21600"/>
              <a:gd name="T10" fmla="*/ 1322507 w 21600"/>
              <a:gd name="T11" fmla="*/ 36559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474" y="6795"/>
                </a:moveTo>
                <a:cubicBezTo>
                  <a:pt x="11251" y="6757"/>
                  <a:pt x="11026" y="6739"/>
                  <a:pt x="10800" y="6739"/>
                </a:cubicBezTo>
                <a:cubicBezTo>
                  <a:pt x="9909" y="6738"/>
                  <a:pt x="9043" y="7031"/>
                  <a:pt x="8335" y="7572"/>
                </a:cubicBezTo>
                <a:lnTo>
                  <a:pt x="4245" y="2216"/>
                </a:lnTo>
                <a:cubicBezTo>
                  <a:pt x="6128" y="778"/>
                  <a:pt x="8431" y="0"/>
                  <a:pt x="10800" y="0"/>
                </a:cubicBezTo>
                <a:cubicBezTo>
                  <a:pt x="11401" y="0"/>
                  <a:pt x="12001" y="50"/>
                  <a:pt x="12594" y="150"/>
                </a:cubicBezTo>
                <a:lnTo>
                  <a:pt x="13043" y="-2513"/>
                </a:lnTo>
                <a:lnTo>
                  <a:pt x="18019" y="4480"/>
                </a:lnTo>
                <a:lnTo>
                  <a:pt x="11026" y="9457"/>
                </a:lnTo>
                <a:lnTo>
                  <a:pt x="11474" y="6795"/>
                </a:lnTo>
                <a:close/>
              </a:path>
            </a:pathLst>
          </a:custGeom>
          <a:solidFill>
            <a:srgbClr val="CC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96" name="Text Box 196"/>
          <p:cNvSpPr txBox="1">
            <a:spLocks noChangeArrowheads="1"/>
          </p:cNvSpPr>
          <p:nvPr/>
        </p:nvSpPr>
        <p:spPr bwMode="auto">
          <a:xfrm>
            <a:off x="-76200" y="601980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Data Sources</a:t>
            </a:r>
          </a:p>
        </p:txBody>
      </p:sp>
      <p:sp>
        <p:nvSpPr>
          <p:cNvPr id="104497" name="Text Box 197"/>
          <p:cNvSpPr txBox="1">
            <a:spLocks noChangeArrowheads="1"/>
          </p:cNvSpPr>
          <p:nvPr/>
        </p:nvSpPr>
        <p:spPr bwMode="auto">
          <a:xfrm>
            <a:off x="1676400" y="6035675"/>
            <a:ext cx="3810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Data Regularization Middleware</a:t>
            </a:r>
          </a:p>
        </p:txBody>
      </p:sp>
      <p:sp>
        <p:nvSpPr>
          <p:cNvPr id="104498" name="Text Box 198"/>
          <p:cNvSpPr txBox="1">
            <a:spLocks noChangeArrowheads="1"/>
          </p:cNvSpPr>
          <p:nvPr/>
        </p:nvSpPr>
        <p:spPr bwMode="auto">
          <a:xfrm>
            <a:off x="5943600" y="6035675"/>
            <a:ext cx="3200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latin typeface="Tahoma" pitchFamily="-106" charset="0"/>
              </a:rPr>
              <a:t>Epidemic Detection Problem Solvers</a:t>
            </a:r>
          </a:p>
        </p:txBody>
      </p:sp>
      <p:sp>
        <p:nvSpPr>
          <p:cNvPr id="104499" name="Text Box 199"/>
          <p:cNvSpPr txBox="1">
            <a:spLocks noChangeArrowheads="1"/>
          </p:cNvSpPr>
          <p:nvPr/>
        </p:nvSpPr>
        <p:spPr bwMode="auto">
          <a:xfrm>
            <a:off x="5867400" y="2133600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latin typeface="Tahoma" pitchFamily="-106" charset="0"/>
              </a:rPr>
              <a:t>Control Structure</a:t>
            </a:r>
          </a:p>
        </p:txBody>
      </p:sp>
      <p:sp>
        <p:nvSpPr>
          <p:cNvPr id="104500" name="Rectangle 200"/>
          <p:cNvSpPr>
            <a:spLocks noChangeArrowheads="1"/>
          </p:cNvSpPr>
          <p:nvPr/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>
                <a:latin typeface="Tahoma" pitchFamily="-106" charset="0"/>
              </a:rPr>
              <a:t>BioSTORM Data Flow</a:t>
            </a:r>
          </a:p>
        </p:txBody>
      </p:sp>
      <p:sp>
        <p:nvSpPr>
          <p:cNvPr id="104501" name="Text Box 201"/>
          <p:cNvSpPr txBox="1">
            <a:spLocks noChangeArrowheads="1"/>
          </p:cNvSpPr>
          <p:nvPr/>
        </p:nvSpPr>
        <p:spPr bwMode="auto">
          <a:xfrm>
            <a:off x="5791200" y="1066800"/>
            <a:ext cx="152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Tahoma" pitchFamily="-106" charset="0"/>
              </a:rPr>
              <a:t>Mapping Ontology</a:t>
            </a:r>
          </a:p>
        </p:txBody>
      </p:sp>
      <p:sp>
        <p:nvSpPr>
          <p:cNvPr id="104502" name="Text Box 202"/>
          <p:cNvSpPr txBox="1">
            <a:spLocks noChangeArrowheads="1"/>
          </p:cNvSpPr>
          <p:nvPr/>
        </p:nvSpPr>
        <p:spPr bwMode="auto">
          <a:xfrm>
            <a:off x="381000" y="5349875"/>
            <a:ext cx="1981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latin typeface="Tahoma" pitchFamily="-106" charset="0"/>
              </a:rPr>
              <a:t>Heterogeneous Input Data</a:t>
            </a:r>
          </a:p>
        </p:txBody>
      </p:sp>
      <p:sp>
        <p:nvSpPr>
          <p:cNvPr id="104503" name="Text Box 203"/>
          <p:cNvSpPr txBox="1">
            <a:spLocks noChangeArrowheads="1"/>
          </p:cNvSpPr>
          <p:nvPr/>
        </p:nvSpPr>
        <p:spPr bwMode="auto">
          <a:xfrm>
            <a:off x="2286000" y="5349875"/>
            <a:ext cx="1981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latin typeface="Tahoma" pitchFamily="-106" charset="0"/>
              </a:rPr>
              <a:t>Semantically Uniform Data</a:t>
            </a:r>
          </a:p>
        </p:txBody>
      </p:sp>
      <p:sp>
        <p:nvSpPr>
          <p:cNvPr id="104504" name="Text Box 204"/>
          <p:cNvSpPr txBox="1">
            <a:spLocks noChangeArrowheads="1"/>
          </p:cNvSpPr>
          <p:nvPr/>
        </p:nvSpPr>
        <p:spPr bwMode="auto">
          <a:xfrm>
            <a:off x="4191000" y="5349875"/>
            <a:ext cx="1828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latin typeface="Tahoma" pitchFamily="-106" charset="0"/>
              </a:rPr>
              <a:t>Customized Output Data</a:t>
            </a:r>
          </a:p>
        </p:txBody>
      </p:sp>
      <p:sp>
        <p:nvSpPr>
          <p:cNvPr id="104505" name="Text Box 205"/>
          <p:cNvSpPr txBox="1">
            <a:spLocks noChangeArrowheads="1"/>
          </p:cNvSpPr>
          <p:nvPr/>
        </p:nvSpPr>
        <p:spPr bwMode="auto">
          <a:xfrm>
            <a:off x="1219200" y="4967288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Tahoma" pitchFamily="-106" charset="0"/>
              </a:rPr>
              <a:t>Data Broker</a:t>
            </a:r>
          </a:p>
        </p:txBody>
      </p:sp>
      <p:sp>
        <p:nvSpPr>
          <p:cNvPr id="104506" name="Text Box 206"/>
          <p:cNvSpPr txBox="1">
            <a:spLocks noChangeArrowheads="1"/>
          </p:cNvSpPr>
          <p:nvPr/>
        </p:nvSpPr>
        <p:spPr bwMode="auto">
          <a:xfrm>
            <a:off x="3276600" y="4967288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Tahoma" pitchFamily="-106" charset="0"/>
              </a:rPr>
              <a:t>Data Mapper</a:t>
            </a:r>
          </a:p>
        </p:txBody>
      </p:sp>
      <p:sp>
        <p:nvSpPr>
          <p:cNvPr id="104507" name="Text Box 207"/>
          <p:cNvSpPr txBox="1">
            <a:spLocks noChangeArrowheads="1"/>
          </p:cNvSpPr>
          <p:nvPr/>
        </p:nvSpPr>
        <p:spPr bwMode="auto">
          <a:xfrm>
            <a:off x="381000" y="1066800"/>
            <a:ext cx="2057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Tahoma" pitchFamily="-106" charset="0"/>
              </a:rPr>
              <a:t>Data Source Ontology</a:t>
            </a:r>
            <a:endParaRPr lang="en-US" sz="2000" b="1">
              <a:latin typeface="Tahoma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Challenges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Access to data</a:t>
            </a:r>
          </a:p>
          <a:p>
            <a:r>
              <a:rPr lang="en-US"/>
              <a:t>Interpretation of data</a:t>
            </a:r>
          </a:p>
          <a:p>
            <a:r>
              <a:rPr lang="en-US"/>
              <a:t>Integration of data</a:t>
            </a:r>
          </a:p>
          <a:p>
            <a:r>
              <a:rPr lang="en-US"/>
              <a:t>Identification of appropriate analytic methods</a:t>
            </a:r>
          </a:p>
          <a:p>
            <a:r>
              <a:rPr lang="en-US"/>
              <a:t>Coordination of problem solving to address diverse data sources</a:t>
            </a:r>
          </a:p>
          <a:p>
            <a:r>
              <a:rPr lang="en-US"/>
              <a:t>Determining what to report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need to address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challenges of automating surveillance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500" dirty="0"/>
              <a:t>Current surveillance systems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Require major reprogramming to add new data sources or new analytic methods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Lack the ability to select data sources and analytic methods dynamically based on problem-solving requirements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Ignore qualitative data and qualitative relationships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Will not scale up to the requirements of handling huge data feeds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The existing health information infrastructure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Is all-too-often paper-based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Uses 19</a:t>
            </a:r>
            <a:r>
              <a:rPr lang="en-US" sz="2100" baseline="30000" dirty="0">
                <a:ea typeface="ＭＳ Ｐゴシック" pitchFamily="-106" charset="-128"/>
              </a:rPr>
              <a:t>th</a:t>
            </a:r>
            <a:r>
              <a:rPr lang="en-US" sz="2100" dirty="0">
                <a:ea typeface="ＭＳ Ｐゴシック" pitchFamily="-106" charset="-128"/>
              </a:rPr>
              <a:t> century techniques for encoding knowledge about clinical conditions and situations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ea typeface="ＭＳ Ｐゴシック" pitchFamily="-106" charset="-128"/>
              </a:rPr>
              <a:t>Remains fragmented, hindering data access and communication</a:t>
            </a:r>
          </a:p>
          <a:p>
            <a:pPr lvl="1">
              <a:lnSpc>
                <a:spcPct val="90000"/>
              </a:lnSpc>
            </a:pPr>
            <a:endParaRPr lang="en-US" sz="2100" dirty="0">
              <a:ea typeface="ＭＳ Ｐゴシック" pitchFamily="-106" charset="-128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National Center for Biomedical Ontology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One of three National Centers for Biomedical Computing launched by NIH in 2005</a:t>
            </a:r>
          </a:p>
          <a:p>
            <a:r>
              <a:rPr lang="en-US" sz="2000"/>
              <a:t>Collaboration of Stanford, Berkeley, Mayo, Buffalo, Victoria, UCSF, Oregon, and Cambridge</a:t>
            </a:r>
          </a:p>
          <a:p>
            <a:r>
              <a:rPr lang="en-US" sz="2000"/>
              <a:t>Primary goal is to make ontologies accessible and usable</a:t>
            </a:r>
          </a:p>
          <a:p>
            <a:r>
              <a:rPr lang="en-US" sz="2000"/>
              <a:t>Research will develop technologies for ontology dissemination, indexing, alignment, and peer review</a:t>
            </a:r>
          </a:p>
        </p:txBody>
      </p:sp>
      <p:pic>
        <p:nvPicPr>
          <p:cNvPr id="491524" name="Picture 4" descr="NCBO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334000"/>
            <a:ext cx="4724400" cy="1403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Center offers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Technology for uploading, browsing, and using biomedical ontologies</a:t>
            </a:r>
          </a:p>
          <a:p>
            <a:r>
              <a:rPr lang="en-US" sz="2800"/>
              <a:t>Methods to make the online “publication” of ontologies more like that of journal articles</a:t>
            </a:r>
          </a:p>
          <a:p>
            <a:r>
              <a:rPr lang="en-US" sz="2800"/>
              <a:t>Tools to enable the biomedical community to put ontologies to work on a daily basis</a:t>
            </a:r>
          </a:p>
        </p:txBody>
      </p:sp>
      <p:pic>
        <p:nvPicPr>
          <p:cNvPr id="495620" name="Picture 4" descr="NCBO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334000"/>
            <a:ext cx="4724400" cy="1403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12" descr="1b"/>
          <p:cNvPicPr>
            <a:picLocks noChangeAspect="1" noChangeArrowheads="1"/>
          </p:cNvPicPr>
          <p:nvPr/>
        </p:nvPicPr>
        <p:blipFill>
          <a:blip r:embed="rId3"/>
          <a:srcRect b="18321"/>
          <a:stretch>
            <a:fillRect/>
          </a:stretch>
        </p:blipFill>
        <p:spPr bwMode="auto">
          <a:xfrm>
            <a:off x="973138" y="4819650"/>
            <a:ext cx="71040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667" name="Picture 13" descr="1a"/>
          <p:cNvPicPr>
            <a:picLocks noChangeAspect="1" noChangeArrowheads="1"/>
          </p:cNvPicPr>
          <p:nvPr/>
        </p:nvPicPr>
        <p:blipFill>
          <a:blip r:embed="rId4"/>
          <a:srcRect b="10764"/>
          <a:stretch>
            <a:fillRect/>
          </a:stretch>
        </p:blipFill>
        <p:spPr bwMode="auto">
          <a:xfrm>
            <a:off x="973138" y="628650"/>
            <a:ext cx="710406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68" name="AutoShape 14" descr="20%"/>
          <p:cNvSpPr>
            <a:spLocks noChangeArrowheads="1"/>
          </p:cNvSpPr>
          <p:nvPr/>
        </p:nvSpPr>
        <p:spPr bwMode="auto">
          <a:xfrm>
            <a:off x="1049338" y="4464050"/>
            <a:ext cx="6781800" cy="304800"/>
          </a:xfrm>
          <a:prstGeom prst="wave">
            <a:avLst>
              <a:gd name="adj1" fmla="val 20644"/>
              <a:gd name="adj2" fmla="val -468"/>
            </a:avLst>
          </a:prstGeom>
          <a:pattFill prst="pct20">
            <a:fgClr>
              <a:srgbClr val="DDDDDD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1800">
              <a:latin typeface="Calibri" pitchFamily="-10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8575"/>
            <a:ext cx="8229600" cy="657225"/>
          </a:xfrm>
        </p:spPr>
        <p:txBody>
          <a:bodyPr>
            <a:normAutofit fontScale="90000"/>
          </a:bodyPr>
          <a:lstStyle/>
          <a:p>
            <a:r>
              <a:rPr lang="en-US" sz="4000"/>
              <a:t>http://bioportal.bioontology.org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 descr="3"/>
          <p:cNvPicPr>
            <a:picLocks noChangeAspect="1" noChangeArrowheads="1"/>
          </p:cNvPicPr>
          <p:nvPr/>
        </p:nvPicPr>
        <p:blipFill>
          <a:blip r:embed="rId3"/>
          <a:srcRect b="7935"/>
          <a:stretch>
            <a:fillRect/>
          </a:stretch>
        </p:blipFill>
        <p:spPr bwMode="auto">
          <a:xfrm>
            <a:off x="381000" y="852488"/>
            <a:ext cx="8323263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3" name="TextBox 2"/>
          <p:cNvSpPr txBox="1">
            <a:spLocks noChangeArrowheads="1"/>
          </p:cNvSpPr>
          <p:nvPr/>
        </p:nvSpPr>
        <p:spPr bwMode="auto">
          <a:xfrm>
            <a:off x="5130800" y="6400800"/>
            <a:ext cx="2965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  <a:latin typeface="Calibri" pitchFamily="-106" charset="0"/>
              </a:rPr>
              <a:t>Local Neighborhood view</a:t>
            </a:r>
          </a:p>
        </p:txBody>
      </p:sp>
      <p:sp>
        <p:nvSpPr>
          <p:cNvPr id="501764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792163"/>
          </a:xfrm>
        </p:spPr>
        <p:txBody>
          <a:bodyPr/>
          <a:lstStyle/>
          <a:p>
            <a:r>
              <a:rPr lang="en-US"/>
              <a:t>Browsing/Visualizing Ontologies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06" name="Picture 2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3175"/>
            <a:ext cx="720883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BioPortal will experiment with new models for 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Dissemination of knowledge on the Web</a:t>
            </a:r>
          </a:p>
          <a:p>
            <a:r>
              <a:rPr lang="en-US"/>
              <a:t>Integration and alignment of online content</a:t>
            </a:r>
          </a:p>
          <a:p>
            <a:r>
              <a:rPr lang="en-US"/>
              <a:t>Knowledge visualization and cognitive support </a:t>
            </a:r>
          </a:p>
          <a:p>
            <a:r>
              <a:rPr lang="en-US"/>
              <a:t>Peer review of online content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BioPortal is building an online community of users who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Develop, upload, and apply ontologies</a:t>
            </a:r>
          </a:p>
          <a:p>
            <a:pPr>
              <a:lnSpc>
                <a:spcPct val="90000"/>
              </a:lnSpc>
            </a:pPr>
            <a:r>
              <a:rPr lang="en-US" sz="2800"/>
              <a:t>Map ontologies to one another</a:t>
            </a:r>
          </a:p>
          <a:p>
            <a:pPr>
              <a:lnSpc>
                <a:spcPct val="90000"/>
              </a:lnSpc>
            </a:pPr>
            <a:r>
              <a:rPr lang="en-US" sz="2800"/>
              <a:t>Comment on ontologies via “marginal notes” to give feedback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 the ontology developers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 one another</a:t>
            </a:r>
          </a:p>
          <a:p>
            <a:pPr>
              <a:lnSpc>
                <a:spcPct val="90000"/>
              </a:lnSpc>
            </a:pPr>
            <a:r>
              <a:rPr lang="en-US" sz="2800"/>
              <a:t>Make proposals for specific changes to ontologies</a:t>
            </a:r>
          </a:p>
          <a:p>
            <a:pPr>
              <a:lnSpc>
                <a:spcPct val="90000"/>
              </a:lnSpc>
            </a:pPr>
            <a:r>
              <a:rPr lang="en-US" sz="2800"/>
              <a:t>Stay informed about ontology changes and proposed changes via active feeds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Small Portion of ICD9-CM</a:t>
            </a:r>
            <a:br>
              <a:rPr lang="en-US"/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1041400"/>
            <a:ext cx="6934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Times" pitchFamily="-106" charset="0"/>
              </a:rPr>
              <a:t>	</a:t>
            </a:r>
            <a:r>
              <a:rPr lang="en-US" sz="2000">
                <a:latin typeface="Times" pitchFamily="-106" charset="0"/>
              </a:rPr>
              <a:t>724	Unspecified disorders of the back</a:t>
            </a:r>
          </a:p>
          <a:p>
            <a:pPr algn="l"/>
            <a:r>
              <a:rPr lang="en-US" sz="2000">
                <a:latin typeface="Times" pitchFamily="-106" charset="0"/>
              </a:rPr>
              <a:t>	724.0	Spinal stenosis, other than cervical</a:t>
            </a:r>
          </a:p>
          <a:p>
            <a:pPr algn="l"/>
            <a:r>
              <a:rPr lang="en-US" sz="2000">
                <a:latin typeface="Times" pitchFamily="-106" charset="0"/>
              </a:rPr>
              <a:t>	724.00	Spinal stenosis, unspecified region</a:t>
            </a:r>
          </a:p>
          <a:p>
            <a:pPr algn="l"/>
            <a:r>
              <a:rPr lang="en-US" sz="2000">
                <a:latin typeface="Times" pitchFamily="-106" charset="0"/>
              </a:rPr>
              <a:t>	724.01	Spinal stenosis, thoracic region</a:t>
            </a:r>
          </a:p>
          <a:p>
            <a:pPr algn="l"/>
            <a:r>
              <a:rPr lang="en-US" sz="2000">
                <a:latin typeface="Times" pitchFamily="-106" charset="0"/>
              </a:rPr>
              <a:t>	724.02	Spinal stenosis, lumbar region</a:t>
            </a:r>
          </a:p>
          <a:p>
            <a:pPr algn="l"/>
            <a:r>
              <a:rPr lang="en-US" sz="2000">
                <a:latin typeface="Times" pitchFamily="-106" charset="0"/>
              </a:rPr>
              <a:t>	724.09	Spinal stenosis, other</a:t>
            </a:r>
          </a:p>
          <a:p>
            <a:pPr algn="l"/>
            <a:r>
              <a:rPr lang="en-US" sz="2000">
                <a:latin typeface="Times" pitchFamily="-106" charset="0"/>
              </a:rPr>
              <a:t>	724.1	Pain in thoracic spine</a:t>
            </a:r>
          </a:p>
          <a:p>
            <a:pPr algn="l"/>
            <a:r>
              <a:rPr lang="en-US" sz="2000">
                <a:latin typeface="Times" pitchFamily="-106" charset="0"/>
              </a:rPr>
              <a:t>	724.2	Lumbago</a:t>
            </a:r>
          </a:p>
          <a:p>
            <a:pPr algn="l"/>
            <a:r>
              <a:rPr lang="en-US" sz="2000">
                <a:latin typeface="Times" pitchFamily="-106" charset="0"/>
              </a:rPr>
              <a:t>	724.3	Sciatica</a:t>
            </a:r>
          </a:p>
          <a:p>
            <a:pPr algn="l"/>
            <a:r>
              <a:rPr lang="en-US" sz="2000">
                <a:latin typeface="Times" pitchFamily="-106" charset="0"/>
              </a:rPr>
              <a:t>	724.4	Thoracic or lumbosacral neuritis</a:t>
            </a:r>
          </a:p>
          <a:p>
            <a:pPr algn="l"/>
            <a:r>
              <a:rPr lang="en-US" sz="2000">
                <a:latin typeface="Times" pitchFamily="-106" charset="0"/>
              </a:rPr>
              <a:t>	724.5	Backache, unspecified</a:t>
            </a:r>
          </a:p>
          <a:p>
            <a:pPr algn="l"/>
            <a:r>
              <a:rPr lang="en-US" sz="2000">
                <a:latin typeface="Times" pitchFamily="-106" charset="0"/>
              </a:rPr>
              <a:t>	724.6	Disorders of sacrum</a:t>
            </a:r>
          </a:p>
          <a:p>
            <a:pPr algn="l"/>
            <a:r>
              <a:rPr lang="en-US" sz="2000">
                <a:latin typeface="Times" pitchFamily="-106" charset="0"/>
              </a:rPr>
              <a:t>	724.7	Disorders of coccyx</a:t>
            </a:r>
          </a:p>
          <a:p>
            <a:pPr algn="l"/>
            <a:r>
              <a:rPr lang="en-US" sz="2000">
                <a:latin typeface="Times" pitchFamily="-106" charset="0"/>
              </a:rPr>
              <a:t>	724.70	Unspecified disorder of coccyx</a:t>
            </a:r>
          </a:p>
          <a:p>
            <a:pPr algn="l"/>
            <a:r>
              <a:rPr lang="en-US" sz="2000">
                <a:latin typeface="Times" pitchFamily="-106" charset="0"/>
              </a:rPr>
              <a:t>	724.71	Hypermobility of coccyx</a:t>
            </a:r>
          </a:p>
          <a:p>
            <a:pPr algn="l"/>
            <a:r>
              <a:rPr lang="en-US" sz="2000">
                <a:latin typeface="Times" pitchFamily="-106" charset="0"/>
              </a:rPr>
              <a:t>	724.71	Coccygodynia</a:t>
            </a:r>
          </a:p>
          <a:p>
            <a:pPr algn="l"/>
            <a:r>
              <a:rPr lang="en-US" sz="2000">
                <a:latin typeface="Times" pitchFamily="-106" charset="0"/>
              </a:rPr>
              <a:t>	724.8	Other symptoms referable to back</a:t>
            </a:r>
          </a:p>
          <a:p>
            <a:pPr algn="l"/>
            <a:r>
              <a:rPr lang="en-US" sz="2000">
                <a:latin typeface="Times" pitchFamily="-106" charset="0"/>
              </a:rPr>
              <a:t>	724.9	Other unspecified back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3810000" cy="3505200"/>
          </a:xfrm>
        </p:spPr>
        <p:txBody>
          <a:bodyPr/>
          <a:lstStyle/>
          <a:p>
            <a:r>
              <a:rPr lang="en-US" b="0" dirty="0" smtClean="0"/>
              <a:t>Public Health Ontology 101</a:t>
            </a:r>
            <a:endParaRPr lang="en-US" sz="3200" b="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Mark A. Musen, M.D., Ph.D.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Stanford</a:t>
            </a:r>
            <a:r>
              <a:rPr lang="en-US" sz="2400" dirty="0" smtClean="0"/>
              <a:t> Center for Biomedical Informatics Research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Stanford University School of Medicine</a:t>
            </a:r>
          </a:p>
        </p:txBody>
      </p:sp>
      <p:pic>
        <p:nvPicPr>
          <p:cNvPr id="18436" name="Picture 6" descr="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343400" cy="34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105400" y="41148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777777"/>
                </a:solidFill>
              </a:rPr>
              <a:t>Die Seuche (The Plague), A. Paul Weber, Courtesy of the NLM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0800"/>
            <a:ext cx="8637588" cy="1433513"/>
          </a:xfrm>
        </p:spPr>
        <p:txBody>
          <a:bodyPr/>
          <a:lstStyle/>
          <a:p>
            <a:r>
              <a:rPr lang="en-GB"/>
              <a:t>The combinatorial explosion</a:t>
            </a:r>
            <a:br>
              <a:rPr lang="en-GB"/>
            </a:br>
            <a:r>
              <a:rPr lang="en-GB"/>
              <a:t>1970s ICD9: 8 Codes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565275"/>
            <a:ext cx="7034212" cy="5292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ICD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153400" cy="5418138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389688" cy="509588"/>
          </a:xfrm>
        </p:spPr>
        <p:txBody>
          <a:bodyPr>
            <a:normAutofit fontScale="90000"/>
          </a:bodyPr>
          <a:lstStyle/>
          <a:p>
            <a:r>
              <a:rPr lang="en-GB" sz="3600">
                <a:solidFill>
                  <a:schemeClr val="tx1"/>
                </a:solidFill>
              </a:rPr>
              <a:t>ICD10 (1999): </a:t>
            </a:r>
            <a:br>
              <a:rPr lang="en-GB" sz="3600">
                <a:solidFill>
                  <a:schemeClr val="tx1"/>
                </a:solidFill>
              </a:rPr>
            </a:br>
            <a:r>
              <a:rPr lang="en-GB" sz="3600">
                <a:solidFill>
                  <a:schemeClr val="tx1"/>
                </a:solidFill>
              </a:rPr>
              <a:t>587 codes for such accidents</a:t>
            </a:r>
            <a:endParaRPr lang="en-GB" sz="400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-3276600" y="-152400"/>
            <a:ext cx="27447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tabLst>
                <a:tab pos="95250" algn="l"/>
                <a:tab pos="190500" algn="l"/>
                <a:tab pos="285750" algn="l"/>
                <a:tab pos="381000" algn="l"/>
                <a:tab pos="476250" algn="l"/>
                <a:tab pos="571500" algn="l"/>
                <a:tab pos="666750" algn="l"/>
                <a:tab pos="762000" algn="l"/>
                <a:tab pos="857250" algn="l"/>
              </a:tabLst>
            </a:pPr>
            <a:endParaRPr lang="en-GB" sz="200">
              <a:latin typeface="Times New Roman" pitchFamily="-106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924300" y="1273175"/>
            <a:ext cx="2868613" cy="161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1439" tIns="45719" rIns="91439" bIns="45719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100000"/>
              <a:tabLst>
                <a:tab pos="100013" algn="l"/>
                <a:tab pos="187325" algn="l"/>
                <a:tab pos="288925" algn="l"/>
                <a:tab pos="376238" algn="l"/>
                <a:tab pos="476250" algn="l"/>
                <a:tab pos="576263" algn="l"/>
                <a:tab pos="663575" algn="l"/>
                <a:tab pos="765175" algn="l"/>
                <a:tab pos="852488" algn="l"/>
              </a:tabLst>
            </a:pPr>
            <a:endParaRPr lang="en-GB" sz="200">
              <a:latin typeface="Times New Roman" pitchFamily="-106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tabLst>
                <a:tab pos="100013" algn="l"/>
                <a:tab pos="187325" algn="l"/>
                <a:tab pos="288925" algn="l"/>
                <a:tab pos="376238" algn="l"/>
                <a:tab pos="476250" algn="l"/>
                <a:tab pos="576263" algn="l"/>
                <a:tab pos="663575" algn="l"/>
                <a:tab pos="765175" algn="l"/>
                <a:tab pos="852488" algn="l"/>
              </a:tabLst>
            </a:pPr>
            <a:r>
              <a:rPr lang="en-GB" sz="200">
                <a:latin typeface="Times New Roman" pitchFamily="-106" charset="0"/>
              </a:rPr>
              <a:t>					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92863" y="1143000"/>
            <a:ext cx="2751137" cy="119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1439" tIns="45719" rIns="91439" bIns="45719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100000"/>
              <a:tabLst>
                <a:tab pos="100013" algn="l"/>
                <a:tab pos="187325" algn="l"/>
                <a:tab pos="288925" algn="l"/>
                <a:tab pos="376238" algn="l"/>
                <a:tab pos="476250" algn="l"/>
                <a:tab pos="576263" algn="l"/>
                <a:tab pos="663575" algn="l"/>
                <a:tab pos="765175" algn="l"/>
              </a:tabLst>
            </a:pPr>
            <a:r>
              <a:rPr lang="en-GB" sz="200">
                <a:latin typeface="Times New Roman" pitchFamily="-106" charset="0"/>
              </a:rPr>
              <a:t>		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960438" y="2057400"/>
            <a:ext cx="7010400" cy="259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000">
                <a:latin typeface="ZapfEllipt BT" pitchFamily="18" charset="0"/>
              </a:rPr>
              <a:t>V31.22 Occupant of three-wheeled motor vehicle injured in collision with pedal cycle, person on outside of vehicle, nontraffic accident, while working for income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000">
                <a:latin typeface="ZapfEllipt BT" pitchFamily="18" charset="0"/>
              </a:rPr>
              <a:t>W65.40 Drowning and submersion while in bath-tub, street and highway, while engaged in sports activity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000">
                <a:latin typeface="ZapfEllipt BT" pitchFamily="18" charset="0"/>
              </a:rPr>
              <a:t>X35.44 Victim of volcanic eruption, street and highway, while resting, sleeping, eating or engaging in other vital activities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Syndromic</a:t>
            </a:r>
            <a:r>
              <a:rPr lang="en-US" dirty="0" smtClean="0"/>
              <a:t> Surveillance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enumeration of relevant “syndromes”</a:t>
            </a:r>
          </a:p>
          <a:p>
            <a:r>
              <a:rPr lang="en-US" dirty="0"/>
              <a:t>Requires mapping of codes (usually in ICD9) to corresponding syndromes</a:t>
            </a:r>
          </a:p>
          <a:p>
            <a:r>
              <a:rPr lang="en-US" dirty="0"/>
              <a:t>Is complicated by the difficulty of enumerating all codes that appropriately support each syndrome</a:t>
            </a:r>
          </a:p>
          <a:p>
            <a:r>
              <a:rPr lang="en-US" dirty="0"/>
              <a:t>Is complicated by lack of consensus on what the “right” syndromes are in the first place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000"/>
              <a:t/>
            </a:r>
            <a:br>
              <a:rPr lang="en-US" sz="2000"/>
            </a:br>
            <a:r>
              <a:rPr lang="en-US" sz="2400"/>
              <a:t>There is no consistency in how “syndromes” are defined or monitored</a:t>
            </a:r>
            <a:endParaRPr lang="en-US" sz="4000"/>
          </a:p>
        </p:txBody>
      </p:sp>
      <p:graphicFrame>
        <p:nvGraphicFramePr>
          <p:cNvPr id="211994" name="Group 26"/>
          <p:cNvGraphicFramePr>
            <a:graphicFrameLocks noGrp="1"/>
          </p:cNvGraphicFramePr>
          <p:nvPr>
            <p:ph type="tbl" idx="1"/>
          </p:nvPr>
        </p:nvGraphicFramePr>
        <p:xfrm>
          <a:off x="838200" y="1524000"/>
          <a:ext cx="7772400" cy="4984116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ebuchet MS" pitchFamily="-106" charset="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ebuchet MS" pitchFamily="-106" charset="0"/>
                        </a:rPr>
                        <a:t>Syndrome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ENCOMPASS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“Respiratory illness with fever”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CDC  MMWR 10/01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“Unexplained febrile illness associated with pneumonia”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RSVP, New Mexico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“Influenza-like illness”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Santa Clara County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“Flu-like symptoms”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Winter Olympics, Utah 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6" charset="0"/>
                        </a:rPr>
                        <a:t>“Respiratory infection with fever” consensus definition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6382</TotalTime>
  <Words>2399</Words>
  <Application>Microsoft PowerPoint</Application>
  <PresentationFormat>On-screen Show (4:3)</PresentationFormat>
  <Paragraphs>493</Paragraphs>
  <Slides>51</Slides>
  <Notes>40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Bitmap Image</vt:lpstr>
      <vt:lpstr>Microsoft Word Picture</vt:lpstr>
      <vt:lpstr>Public Health Ontology 101</vt:lpstr>
      <vt:lpstr>Many Factors can Influence the Effectiveness of Outbreak Detection</vt:lpstr>
      <vt:lpstr>Computational Challenges</vt:lpstr>
      <vt:lpstr>Interpretation of data</vt:lpstr>
      <vt:lpstr>A Small Portion of ICD9-CM </vt:lpstr>
      <vt:lpstr>The combinatorial explosion 1970s ICD9: 8 Codes</vt:lpstr>
      <vt:lpstr>ICD10 (1999):  587 codes for such accidents</vt:lpstr>
      <vt:lpstr>Syndromic Surveillance</vt:lpstr>
      <vt:lpstr> There is no consistency in how “syndromes” are defined or monitored</vt:lpstr>
      <vt:lpstr>The solution to the terminology mess: Ontologies</vt:lpstr>
      <vt:lpstr>What Is An Ontology?</vt:lpstr>
      <vt:lpstr>Porphyry’s depiction of Aristotle’s Categories</vt:lpstr>
      <vt:lpstr>Slide 13</vt:lpstr>
      <vt:lpstr>Slide 14</vt:lpstr>
      <vt:lpstr>Slide 15</vt:lpstr>
      <vt:lpstr>Slide 16</vt:lpstr>
      <vt:lpstr>The FMA demonstrates that distinctions are not universal</vt:lpstr>
      <vt:lpstr>Why develop an ontology?</vt:lpstr>
      <vt:lpstr>We really want ontologies in electronic form</vt:lpstr>
      <vt:lpstr>Slide 20</vt:lpstr>
      <vt:lpstr>Goals of Biomedical Ontologies</vt:lpstr>
      <vt:lpstr>Biosurveillance Data Sources Ontology</vt:lpstr>
      <vt:lpstr>Ontology defines how data should be accessed from the database</vt:lpstr>
      <vt:lpstr>Ontologies:   Good news and bad news</vt:lpstr>
      <vt:lpstr>Computational Challenges</vt:lpstr>
      <vt:lpstr>The Medical Entities Dictionary  (after Cimino)</vt:lpstr>
      <vt:lpstr>Ontologies for data integration </vt:lpstr>
      <vt:lpstr>Computational Challenges</vt:lpstr>
      <vt:lpstr>Different types of data require different types of problem solvers</vt:lpstr>
      <vt:lpstr>Slide 30</vt:lpstr>
      <vt:lpstr>BioSTORM: A Prototype  Next-Generation Surveillance Sytem</vt:lpstr>
      <vt:lpstr>Slide 32</vt:lpstr>
      <vt:lpstr>Slide 33</vt:lpstr>
      <vt:lpstr>Biosurveillance Data Sources Ontology</vt:lpstr>
      <vt:lpstr>Ontology defines how data should be accessed from the database</vt:lpstr>
      <vt:lpstr>Slide 36</vt:lpstr>
      <vt:lpstr>Slide 37</vt:lpstr>
      <vt:lpstr>Slide 38</vt:lpstr>
      <vt:lpstr>Slide 39</vt:lpstr>
      <vt:lpstr>Slide 40</vt:lpstr>
      <vt:lpstr>Computational Challenges</vt:lpstr>
      <vt:lpstr>We need to address the challenges of automating surveillance</vt:lpstr>
      <vt:lpstr>The National Center for Biomedical Ontology</vt:lpstr>
      <vt:lpstr>Our Center offers</vt:lpstr>
      <vt:lpstr>http://bioportal.bioontology.org</vt:lpstr>
      <vt:lpstr>Browsing/Visualizing Ontologies</vt:lpstr>
      <vt:lpstr>Slide 47</vt:lpstr>
      <vt:lpstr>BioPortal will experiment with new models for </vt:lpstr>
      <vt:lpstr>BioPortal is building an online community of users who</vt:lpstr>
      <vt:lpstr>Public Health Ontology 101</vt:lpstr>
      <vt:lpstr>Slide 51</vt:lpstr>
    </vt:vector>
  </TitlesOfParts>
  <Company>SMI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Test Data for Evaluation of Outbreak Detection</dc:title>
  <dc:creator>David Buckeridge</dc:creator>
  <cp:lastModifiedBy>Mark  Musen</cp:lastModifiedBy>
  <cp:revision>293</cp:revision>
  <dcterms:created xsi:type="dcterms:W3CDTF">2008-06-08T15:50:47Z</dcterms:created>
  <dcterms:modified xsi:type="dcterms:W3CDTF">2008-06-08T17:22:21Z</dcterms:modified>
</cp:coreProperties>
</file>